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6" r:id="rId3"/>
    <p:sldId id="295" r:id="rId4"/>
    <p:sldId id="297" r:id="rId5"/>
    <p:sldId id="298" r:id="rId6"/>
    <p:sldId id="259" r:id="rId7"/>
    <p:sldId id="268" r:id="rId8"/>
    <p:sldId id="260" r:id="rId9"/>
    <p:sldId id="289" r:id="rId10"/>
    <p:sldId id="287" r:id="rId11"/>
    <p:sldId id="261" r:id="rId12"/>
    <p:sldId id="288" r:id="rId13"/>
    <p:sldId id="262" r:id="rId14"/>
    <p:sldId id="263" r:id="rId15"/>
    <p:sldId id="266" r:id="rId16"/>
    <p:sldId id="274" r:id="rId17"/>
    <p:sldId id="275" r:id="rId18"/>
    <p:sldId id="276" r:id="rId19"/>
    <p:sldId id="277" r:id="rId20"/>
    <p:sldId id="278" r:id="rId21"/>
    <p:sldId id="269" r:id="rId22"/>
    <p:sldId id="291" r:id="rId23"/>
    <p:sldId id="290" r:id="rId24"/>
    <p:sldId id="292" r:id="rId25"/>
    <p:sldId id="293" r:id="rId26"/>
    <p:sldId id="294" r:id="rId27"/>
    <p:sldId id="271" r:id="rId28"/>
    <p:sldId id="272" r:id="rId29"/>
    <p:sldId id="299" r:id="rId30"/>
    <p:sldId id="301" r:id="rId31"/>
    <p:sldId id="302" r:id="rId32"/>
    <p:sldId id="303" r:id="rId33"/>
    <p:sldId id="304" r:id="rId34"/>
    <p:sldId id="300" r:id="rId35"/>
    <p:sldId id="305" r:id="rId36"/>
    <p:sldId id="273" r:id="rId3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6B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6E0A8A92-E036-4F31-AF54-EE8B94F91B91}" type="datetimeFigureOut">
              <a:rPr lang="zh-TW" altLang="en-US" smtClean="0"/>
              <a:t>2022/8/26</a:t>
            </a:fld>
            <a:endParaRPr lang="zh-TW" altLang="en-US"/>
          </a:p>
        </p:txBody>
      </p:sp>
      <p:sp>
        <p:nvSpPr>
          <p:cNvPr id="5" name="Footer Placeholder 4"/>
          <p:cNvSpPr>
            <a:spLocks noGrp="1"/>
          </p:cNvSpPr>
          <p:nvPr>
            <p:ph type="ftr" sz="quarter" idx="11"/>
          </p:nvPr>
        </p:nvSpPr>
        <p:spPr>
          <a:xfrm>
            <a:off x="5332412" y="5883275"/>
            <a:ext cx="4324044" cy="365125"/>
          </a:xfrm>
        </p:spPr>
        <p:txBody>
          <a:bodyPr/>
          <a:lstStyle/>
          <a:p>
            <a:endParaRPr lang="zh-TW" altLang="en-US"/>
          </a:p>
        </p:txBody>
      </p:sp>
      <p:sp>
        <p:nvSpPr>
          <p:cNvPr id="6" name="Slide Number Placeholder 5"/>
          <p:cNvSpPr>
            <a:spLocks noGrp="1"/>
          </p:cNvSpPr>
          <p:nvPr>
            <p:ph type="sldNum" sz="quarter" idx="12"/>
          </p:nvPr>
        </p:nvSpPr>
        <p:spPr/>
        <p:txBody>
          <a:bodyPr/>
          <a:lstStyle/>
          <a:p>
            <a:fld id="{A09966FE-28F6-411D-8B63-A9BAC1C12603}" type="slidenum">
              <a:rPr lang="zh-TW" altLang="en-US" smtClean="0"/>
              <a:t>‹#›</a:t>
            </a:fld>
            <a:endParaRPr lang="zh-TW" altLang="en-US"/>
          </a:p>
        </p:txBody>
      </p:sp>
    </p:spTree>
    <p:extLst>
      <p:ext uri="{BB962C8B-B14F-4D97-AF65-F5344CB8AC3E}">
        <p14:creationId xmlns:p14="http://schemas.microsoft.com/office/powerpoint/2010/main" val="1645487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6E0A8A92-E036-4F31-AF54-EE8B94F91B91}" type="datetimeFigureOut">
              <a:rPr lang="zh-TW" altLang="en-US" smtClean="0"/>
              <a:t>2022/8/26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09966FE-28F6-411D-8B63-A9BAC1C12603}" type="slidenum">
              <a:rPr lang="zh-TW" altLang="en-US" smtClean="0"/>
              <a:t>‹#›</a:t>
            </a:fld>
            <a:endParaRPr lang="zh-TW" altLang="en-US"/>
          </a:p>
        </p:txBody>
      </p:sp>
    </p:spTree>
    <p:extLst>
      <p:ext uri="{BB962C8B-B14F-4D97-AF65-F5344CB8AC3E}">
        <p14:creationId xmlns:p14="http://schemas.microsoft.com/office/powerpoint/2010/main" val="833370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6E0A8A92-E036-4F31-AF54-EE8B94F91B91}" type="datetimeFigureOut">
              <a:rPr lang="zh-TW" altLang="en-US" smtClean="0"/>
              <a:t>2022/8/26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09966FE-28F6-411D-8B63-A9BAC1C12603}" type="slidenum">
              <a:rPr lang="zh-TW" altLang="en-US" smtClean="0"/>
              <a:t>‹#›</a:t>
            </a:fld>
            <a:endParaRPr lang="zh-TW" altLang="en-US"/>
          </a:p>
        </p:txBody>
      </p:sp>
    </p:spTree>
    <p:extLst>
      <p:ext uri="{BB962C8B-B14F-4D97-AF65-F5344CB8AC3E}">
        <p14:creationId xmlns:p14="http://schemas.microsoft.com/office/powerpoint/2010/main" val="925287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6E0A8A92-E036-4F31-AF54-EE8B94F91B91}" type="datetimeFigureOut">
              <a:rPr lang="zh-TW" altLang="en-US" smtClean="0"/>
              <a:t>2022/8/26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09966FE-28F6-411D-8B63-A9BAC1C12603}" type="slidenum">
              <a:rPr lang="zh-TW" altLang="en-US" smtClean="0"/>
              <a:t>‹#›</a:t>
            </a:fld>
            <a:endParaRPr lang="zh-TW" altLang="en-US"/>
          </a:p>
        </p:txBody>
      </p:sp>
    </p:spTree>
    <p:extLst>
      <p:ext uri="{BB962C8B-B14F-4D97-AF65-F5344CB8AC3E}">
        <p14:creationId xmlns:p14="http://schemas.microsoft.com/office/powerpoint/2010/main" val="2500900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6E0A8A92-E036-4F31-AF54-EE8B94F91B91}" type="datetimeFigureOut">
              <a:rPr lang="zh-TW" altLang="en-US" smtClean="0"/>
              <a:t>2022/8/26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09966FE-28F6-411D-8B63-A9BAC1C12603}" type="slidenum">
              <a:rPr lang="zh-TW" altLang="en-US" smtClean="0"/>
              <a:t>‹#›</a:t>
            </a:fld>
            <a:endParaRPr lang="zh-TW" altLang="en-US"/>
          </a:p>
        </p:txBody>
      </p:sp>
    </p:spTree>
    <p:extLst>
      <p:ext uri="{BB962C8B-B14F-4D97-AF65-F5344CB8AC3E}">
        <p14:creationId xmlns:p14="http://schemas.microsoft.com/office/powerpoint/2010/main" val="183458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zh-TW" altLang="en-US"/>
              <a:t>編輯母片文字樣式</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6E0A8A92-E036-4F31-AF54-EE8B94F91B91}" type="datetimeFigureOut">
              <a:rPr lang="zh-TW" altLang="en-US" smtClean="0"/>
              <a:t>2022/8/26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09966FE-28F6-411D-8B63-A9BAC1C12603}" type="slidenum">
              <a:rPr lang="zh-TW" altLang="en-US" smtClean="0"/>
              <a:t>‹#›</a:t>
            </a:fld>
            <a:endParaRPr lang="zh-TW" altLang="en-US"/>
          </a:p>
        </p:txBody>
      </p:sp>
    </p:spTree>
    <p:extLst>
      <p:ext uri="{BB962C8B-B14F-4D97-AF65-F5344CB8AC3E}">
        <p14:creationId xmlns:p14="http://schemas.microsoft.com/office/powerpoint/2010/main" val="4016666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zh-TW" altLang="en-US"/>
              <a:t>編輯母片文字樣式</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6E0A8A92-E036-4F31-AF54-EE8B94F91B91}" type="datetimeFigureOut">
              <a:rPr lang="zh-TW" altLang="en-US" smtClean="0"/>
              <a:t>2022/8/26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09966FE-28F6-411D-8B63-A9BAC1C12603}" type="slidenum">
              <a:rPr lang="zh-TW" altLang="en-US" smtClean="0"/>
              <a:t>‹#›</a:t>
            </a:fld>
            <a:endParaRPr lang="zh-TW" altLang="en-US"/>
          </a:p>
        </p:txBody>
      </p:sp>
    </p:spTree>
    <p:extLst>
      <p:ext uri="{BB962C8B-B14F-4D97-AF65-F5344CB8AC3E}">
        <p14:creationId xmlns:p14="http://schemas.microsoft.com/office/powerpoint/2010/main" val="644534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E0A8A92-E036-4F31-AF54-EE8B94F91B91}" type="datetimeFigureOut">
              <a:rPr lang="zh-TW" altLang="en-US" smtClean="0"/>
              <a:t>2022/8/26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09966FE-28F6-411D-8B63-A9BAC1C12603}" type="slidenum">
              <a:rPr lang="zh-TW" altLang="en-US" smtClean="0"/>
              <a:t>‹#›</a:t>
            </a:fld>
            <a:endParaRPr lang="zh-TW" altLang="en-US"/>
          </a:p>
        </p:txBody>
      </p:sp>
    </p:spTree>
    <p:extLst>
      <p:ext uri="{BB962C8B-B14F-4D97-AF65-F5344CB8AC3E}">
        <p14:creationId xmlns:p14="http://schemas.microsoft.com/office/powerpoint/2010/main" val="3947860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E0A8A92-E036-4F31-AF54-EE8B94F91B91}" type="datetimeFigureOut">
              <a:rPr lang="zh-TW" altLang="en-US" smtClean="0"/>
              <a:t>2022/8/26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09966FE-28F6-411D-8B63-A9BAC1C12603}" type="slidenum">
              <a:rPr lang="zh-TW" altLang="en-US" smtClean="0"/>
              <a:t>‹#›</a:t>
            </a:fld>
            <a:endParaRPr lang="zh-TW" altLang="en-US"/>
          </a:p>
        </p:txBody>
      </p:sp>
    </p:spTree>
    <p:extLst>
      <p:ext uri="{BB962C8B-B14F-4D97-AF65-F5344CB8AC3E}">
        <p14:creationId xmlns:p14="http://schemas.microsoft.com/office/powerpoint/2010/main" val="3930724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ct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E0A8A92-E036-4F31-AF54-EE8B94F91B91}" type="datetimeFigureOut">
              <a:rPr lang="zh-TW" altLang="en-US" smtClean="0"/>
              <a:t>2022/8/26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10951856" y="5867131"/>
            <a:ext cx="551167" cy="365125"/>
          </a:xfrm>
        </p:spPr>
        <p:txBody>
          <a:bodyPr/>
          <a:lstStyle/>
          <a:p>
            <a:fld id="{A09966FE-28F6-411D-8B63-A9BAC1C12603}" type="slidenum">
              <a:rPr lang="zh-TW" altLang="en-US" smtClean="0"/>
              <a:t>‹#›</a:t>
            </a:fld>
            <a:endParaRPr lang="zh-TW" altLang="en-US"/>
          </a:p>
        </p:txBody>
      </p:sp>
    </p:spTree>
    <p:extLst>
      <p:ext uri="{BB962C8B-B14F-4D97-AF65-F5344CB8AC3E}">
        <p14:creationId xmlns:p14="http://schemas.microsoft.com/office/powerpoint/2010/main" val="499494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6E0A8A92-E036-4F31-AF54-EE8B94F91B91}" type="datetimeFigureOut">
              <a:rPr lang="zh-TW" altLang="en-US" smtClean="0"/>
              <a:t>2022/8/26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09966FE-28F6-411D-8B63-A9BAC1C12603}" type="slidenum">
              <a:rPr lang="zh-TW" altLang="en-US" smtClean="0"/>
              <a:t>‹#›</a:t>
            </a:fld>
            <a:endParaRPr lang="zh-TW" altLang="en-US"/>
          </a:p>
        </p:txBody>
      </p:sp>
    </p:spTree>
    <p:extLst>
      <p:ext uri="{BB962C8B-B14F-4D97-AF65-F5344CB8AC3E}">
        <p14:creationId xmlns:p14="http://schemas.microsoft.com/office/powerpoint/2010/main" val="423471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6E0A8A92-E036-4F31-AF54-EE8B94F91B91}" type="datetimeFigureOut">
              <a:rPr lang="zh-TW" altLang="en-US" smtClean="0"/>
              <a:t>2022/8/26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09966FE-28F6-411D-8B63-A9BAC1C12603}" type="slidenum">
              <a:rPr lang="zh-TW" altLang="en-US" smtClean="0"/>
              <a:t>‹#›</a:t>
            </a:fld>
            <a:endParaRPr lang="zh-TW" altLang="en-US"/>
          </a:p>
        </p:txBody>
      </p:sp>
    </p:spTree>
    <p:extLst>
      <p:ext uri="{BB962C8B-B14F-4D97-AF65-F5344CB8AC3E}">
        <p14:creationId xmlns:p14="http://schemas.microsoft.com/office/powerpoint/2010/main" val="1982079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6E0A8A92-E036-4F31-AF54-EE8B94F91B91}" type="datetimeFigureOut">
              <a:rPr lang="zh-TW" altLang="en-US" smtClean="0"/>
              <a:t>2022/8/26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A09966FE-28F6-411D-8B63-A9BAC1C12603}" type="slidenum">
              <a:rPr lang="zh-TW" altLang="en-US" smtClean="0"/>
              <a:t>‹#›</a:t>
            </a:fld>
            <a:endParaRPr lang="zh-TW" altLang="en-US"/>
          </a:p>
        </p:txBody>
      </p:sp>
    </p:spTree>
    <p:extLst>
      <p:ext uri="{BB962C8B-B14F-4D97-AF65-F5344CB8AC3E}">
        <p14:creationId xmlns:p14="http://schemas.microsoft.com/office/powerpoint/2010/main" val="3258190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6E0A8A92-E036-4F31-AF54-EE8B94F91B91}" type="datetimeFigureOut">
              <a:rPr lang="zh-TW" altLang="en-US" smtClean="0"/>
              <a:t>2022/8/26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09966FE-28F6-411D-8B63-A9BAC1C12603}" type="slidenum">
              <a:rPr lang="zh-TW" altLang="en-US" smtClean="0"/>
              <a:t>‹#›</a:t>
            </a:fld>
            <a:endParaRPr lang="zh-TW" altLang="en-US"/>
          </a:p>
        </p:txBody>
      </p:sp>
    </p:spTree>
    <p:extLst>
      <p:ext uri="{BB962C8B-B14F-4D97-AF65-F5344CB8AC3E}">
        <p14:creationId xmlns:p14="http://schemas.microsoft.com/office/powerpoint/2010/main" val="3818572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0A8A92-E036-4F31-AF54-EE8B94F91B91}" type="datetimeFigureOut">
              <a:rPr lang="zh-TW" altLang="en-US" smtClean="0"/>
              <a:t>2022/8/26</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A09966FE-28F6-411D-8B63-A9BAC1C12603}" type="slidenum">
              <a:rPr lang="zh-TW" altLang="en-US" smtClean="0"/>
              <a:t>‹#›</a:t>
            </a:fld>
            <a:endParaRPr lang="zh-TW" altLang="en-US"/>
          </a:p>
        </p:txBody>
      </p:sp>
    </p:spTree>
    <p:extLst>
      <p:ext uri="{BB962C8B-B14F-4D97-AF65-F5344CB8AC3E}">
        <p14:creationId xmlns:p14="http://schemas.microsoft.com/office/powerpoint/2010/main" val="641459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6E0A8A92-E036-4F31-AF54-EE8B94F91B91}" type="datetimeFigureOut">
              <a:rPr lang="zh-TW" altLang="en-US" smtClean="0"/>
              <a:t>2022/8/26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09966FE-28F6-411D-8B63-A9BAC1C12603}" type="slidenum">
              <a:rPr lang="zh-TW" altLang="en-US" smtClean="0"/>
              <a:t>‹#›</a:t>
            </a:fld>
            <a:endParaRPr lang="zh-TW" altLang="en-US"/>
          </a:p>
        </p:txBody>
      </p:sp>
    </p:spTree>
    <p:extLst>
      <p:ext uri="{BB962C8B-B14F-4D97-AF65-F5344CB8AC3E}">
        <p14:creationId xmlns:p14="http://schemas.microsoft.com/office/powerpoint/2010/main" val="2626525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6E0A8A92-E036-4F31-AF54-EE8B94F91B91}" type="datetimeFigureOut">
              <a:rPr lang="zh-TW" altLang="en-US" smtClean="0"/>
              <a:t>2022/8/26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09966FE-28F6-411D-8B63-A9BAC1C12603}" type="slidenum">
              <a:rPr lang="zh-TW" altLang="en-US" smtClean="0"/>
              <a:t>‹#›</a:t>
            </a:fld>
            <a:endParaRPr lang="zh-TW" altLang="en-US"/>
          </a:p>
        </p:txBody>
      </p:sp>
    </p:spTree>
    <p:extLst>
      <p:ext uri="{BB962C8B-B14F-4D97-AF65-F5344CB8AC3E}">
        <p14:creationId xmlns:p14="http://schemas.microsoft.com/office/powerpoint/2010/main" val="1306396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E0A8A92-E036-4F31-AF54-EE8B94F91B91}" type="datetimeFigureOut">
              <a:rPr lang="zh-TW" altLang="en-US" smtClean="0"/>
              <a:t>2022/8/26</a:t>
            </a:fld>
            <a:endParaRPr lang="zh-TW" alt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TW" alt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9966FE-28F6-411D-8B63-A9BAC1C12603}" type="slidenum">
              <a:rPr lang="zh-TW" altLang="en-US" smtClean="0"/>
              <a:t>‹#›</a:t>
            </a:fld>
            <a:endParaRPr lang="zh-TW" altLang="en-US"/>
          </a:p>
        </p:txBody>
      </p:sp>
    </p:spTree>
    <p:extLst>
      <p:ext uri="{BB962C8B-B14F-4D97-AF65-F5344CB8AC3E}">
        <p14:creationId xmlns:p14="http://schemas.microsoft.com/office/powerpoint/2010/main" val="1888027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7.tmp"/><Relationship Id="rId4" Type="http://schemas.openxmlformats.org/officeDocument/2006/relationships/image" Target="../media/image6.tmp"/></Relationships>
</file>

<file path=ppt/slides/_rels/slide16.xml.rels><?xml version="1.0" encoding="UTF-8" standalone="yes"?>
<Relationships xmlns="http://schemas.openxmlformats.org/package/2006/relationships"><Relationship Id="rId3" Type="http://schemas.openxmlformats.org/officeDocument/2006/relationships/hyperlink" Target="1110713&#22522;&#24220;&#25945;&#29305;&#21443;&#23383;&#31532;1110229074&#34399;-&#27298;&#36865;&#26412;&#24066;&#12300;111&#24180;&#24230;&#31532;2&#26399;&#29305;&#25945;&#23416;&#29983;&#21161;&#29702;&#20154;&#21729;&#30003;&#35531;&#23529;&#26597;&#26371;&#35696;&#32000;&#37636;&#21450;&#29956;&#36984;&#31777;&#31456;&#12301;&#20057;&#20221;&#65292;&#35531;&#20381;&#35498;&#26126;&#20107;&#38917;&#36774;&#29702;&#65292;&#35531;&#26597;&#29031;&#12290;.pdf" TargetMode="External"/><Relationship Id="rId2" Type="http://schemas.openxmlformats.org/officeDocument/2006/relationships/hyperlink" Target="&#22522;&#38534;&#24066;&#25919;&#24220;&#25945;&#32946;&#34389;&#20839;&#32178;(903)-111-2&#29305;&#25945;&#23416;&#29983;&#21161;&#29702;&#21729;&#26360;&#23529;&#23529;&#26597;&#26371;&#35696;&#26680;&#23450;&#26178;&#25976;&#34920;.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kse.kl.edu.tw/327"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fontScale="90000"/>
          </a:bodyPr>
          <a:lstStyle/>
          <a:p>
            <a:r>
              <a:rPr lang="en-US" altLang="zh-TW" dirty="0"/>
              <a:t>111</a:t>
            </a:r>
            <a:r>
              <a:rPr lang="zh-TW" altLang="en-US" dirty="0"/>
              <a:t>學年度第一學期</a:t>
            </a:r>
            <a:br>
              <a:rPr lang="en-US" altLang="zh-TW" dirty="0"/>
            </a:br>
            <a:r>
              <a:rPr lang="zh-TW" altLang="en-US" dirty="0"/>
              <a:t>特殊教育行政工作聯繫會議</a:t>
            </a:r>
          </a:p>
        </p:txBody>
      </p:sp>
      <p:sp>
        <p:nvSpPr>
          <p:cNvPr id="3" name="副標題 2"/>
          <p:cNvSpPr>
            <a:spLocks noGrp="1"/>
          </p:cNvSpPr>
          <p:nvPr>
            <p:ph type="subTitle" idx="1"/>
          </p:nvPr>
        </p:nvSpPr>
        <p:spPr/>
        <p:txBody>
          <a:bodyPr/>
          <a:lstStyle/>
          <a:p>
            <a:endParaRPr lang="en-US" altLang="zh-TW" dirty="0"/>
          </a:p>
          <a:p>
            <a:endParaRPr lang="en-US" altLang="zh-TW" dirty="0"/>
          </a:p>
          <a:p>
            <a:r>
              <a:rPr lang="zh-TW" altLang="en-US" dirty="0"/>
              <a:t>特教資源中心報告</a:t>
            </a:r>
          </a:p>
        </p:txBody>
      </p:sp>
    </p:spTree>
    <p:extLst>
      <p:ext uri="{BB962C8B-B14F-4D97-AF65-F5344CB8AC3E}">
        <p14:creationId xmlns:p14="http://schemas.microsoft.com/office/powerpoint/2010/main" val="2113263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36700" y="-114299"/>
            <a:ext cx="9979023" cy="876300"/>
          </a:xfrm>
        </p:spPr>
        <p:txBody>
          <a:bodyPr>
            <a:normAutofit/>
          </a:bodyPr>
          <a:lstStyle/>
          <a:p>
            <a:r>
              <a:rPr lang="zh-TW" altLang="en-US" sz="3600" dirty="0">
                <a:latin typeface="標楷體" panose="03000509000000000000" pitchFamily="65" charset="-120"/>
                <a:ea typeface="標楷體" panose="03000509000000000000" pitchFamily="65" charset="-120"/>
              </a:rPr>
              <a:t>教師助理員及</a:t>
            </a:r>
            <a:r>
              <a:rPr lang="zh-TW" altLang="zh-TW" sz="3600" dirty="0">
                <a:latin typeface="標楷體" panose="03000509000000000000" pitchFamily="65" charset="-120"/>
                <a:ea typeface="標楷體" panose="03000509000000000000" pitchFamily="65" charset="-120"/>
              </a:rPr>
              <a:t>特教學生助理人員</a:t>
            </a:r>
            <a:endParaRPr lang="zh-TW" altLang="en-US" sz="36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409700" y="660400"/>
            <a:ext cx="10274300" cy="6197600"/>
          </a:xfrm>
        </p:spPr>
        <p:txBody>
          <a:bodyPr>
            <a:normAutofit fontScale="25000" lnSpcReduction="20000"/>
          </a:bodyPr>
          <a:lstStyle/>
          <a:p>
            <a:pPr lvl="0" eaLnBrk="0" fontAlgn="base" hangingPunct="0">
              <a:buFont typeface="Wingdings" panose="05000000000000000000" pitchFamily="2" charset="2"/>
              <a:buChar char="u"/>
            </a:pPr>
            <a:r>
              <a:rPr lang="zh-TW" altLang="en-US" sz="7400" dirty="0">
                <a:solidFill>
                  <a:srgbClr val="0070C0"/>
                </a:solidFill>
                <a:latin typeface="標楷體" panose="03000509000000000000" pitchFamily="65" charset="-120"/>
                <a:ea typeface="標楷體" panose="03000509000000000000" pitchFamily="65" charset="-120"/>
              </a:rPr>
              <a:t>特教學生助理人員</a:t>
            </a:r>
            <a:r>
              <a:rPr lang="en-US" altLang="zh-TW" sz="7400" dirty="0">
                <a:latin typeface="標楷體" panose="03000509000000000000" pitchFamily="65" charset="-120"/>
                <a:ea typeface="標楷體" panose="03000509000000000000" pitchFamily="65" charset="-120"/>
              </a:rPr>
              <a:t>:111</a:t>
            </a:r>
            <a:r>
              <a:rPr lang="zh-TW" altLang="en-US" sz="7400" dirty="0">
                <a:latin typeface="標楷體" panose="03000509000000000000" pitchFamily="65" charset="-120"/>
                <a:ea typeface="標楷體" panose="03000509000000000000" pitchFamily="65" charset="-120"/>
              </a:rPr>
              <a:t>學年度第</a:t>
            </a:r>
            <a:r>
              <a:rPr lang="en-US" altLang="zh-TW" sz="7400" dirty="0">
                <a:latin typeface="標楷體" panose="03000509000000000000" pitchFamily="65" charset="-120"/>
                <a:ea typeface="標楷體" panose="03000509000000000000" pitchFamily="65" charset="-120"/>
              </a:rPr>
              <a:t>1</a:t>
            </a:r>
            <a:r>
              <a:rPr lang="zh-TW" altLang="en-US" sz="7400" dirty="0">
                <a:latin typeface="標楷體" panose="03000509000000000000" pitchFamily="65" charset="-120"/>
                <a:ea typeface="標楷體" panose="03000509000000000000" pitchFamily="65" charset="-120"/>
              </a:rPr>
              <a:t>學期服務起迄</a:t>
            </a:r>
            <a:r>
              <a:rPr lang="zh-TW" altLang="zh-TW" sz="7400" dirty="0">
                <a:latin typeface="標楷體" panose="03000509000000000000" pitchFamily="65" charset="-120"/>
                <a:ea typeface="標楷體" panose="03000509000000000000" pitchFamily="65" charset="-120"/>
              </a:rPr>
              <a:t>為</a:t>
            </a:r>
            <a:r>
              <a:rPr lang="en-US" altLang="zh-TW" sz="7400" b="1" dirty="0">
                <a:solidFill>
                  <a:srgbClr val="FF0000"/>
                </a:solidFill>
                <a:latin typeface="標楷體" panose="03000509000000000000" pitchFamily="65" charset="-120"/>
                <a:ea typeface="標楷體" panose="03000509000000000000" pitchFamily="65" charset="-120"/>
              </a:rPr>
              <a:t>9/1〜12/31</a:t>
            </a:r>
            <a:r>
              <a:rPr lang="zh-TW" altLang="zh-TW" sz="7400" dirty="0">
                <a:latin typeface="標楷體" panose="03000509000000000000" pitchFamily="65" charset="-120"/>
                <a:ea typeface="標楷體" panose="03000509000000000000" pitchFamily="65" charset="-120"/>
              </a:rPr>
              <a:t>，核定之</a:t>
            </a:r>
            <a:endParaRPr lang="en-US" altLang="zh-TW" sz="7400" b="1" dirty="0">
              <a:solidFill>
                <a:srgbClr val="FF0000"/>
              </a:solidFill>
              <a:latin typeface="標楷體" panose="03000509000000000000" pitchFamily="65" charset="-120"/>
              <a:ea typeface="標楷體" panose="03000509000000000000" pitchFamily="65" charset="-120"/>
            </a:endParaRPr>
          </a:p>
          <a:p>
            <a:pPr marL="0" lvl="0" indent="0" eaLnBrk="0" fontAlgn="base" hangingPunct="0">
              <a:buNone/>
            </a:pPr>
            <a:r>
              <a:rPr lang="en-US" altLang="zh-TW" sz="7400" dirty="0">
                <a:latin typeface="標楷體" panose="03000509000000000000" pitchFamily="65" charset="-120"/>
                <a:ea typeface="標楷體" panose="03000509000000000000" pitchFamily="65" charset="-120"/>
              </a:rPr>
              <a:t>   </a:t>
            </a:r>
            <a:r>
              <a:rPr lang="zh-TW" altLang="zh-TW" sz="7400" dirty="0">
                <a:latin typeface="標楷體" panose="03000509000000000000" pitchFamily="65" charset="-120"/>
                <a:ea typeface="標楷體" panose="03000509000000000000" pitchFamily="65" charset="-120"/>
              </a:rPr>
              <a:t>每日工作時數得依學生服務需要，於一週總時數內彈性調整每日工作時</a:t>
            </a:r>
            <a:endParaRPr lang="en-US" altLang="zh-TW" sz="7400" dirty="0">
              <a:latin typeface="標楷體" panose="03000509000000000000" pitchFamily="65" charset="-120"/>
              <a:ea typeface="標楷體" panose="03000509000000000000" pitchFamily="65" charset="-120"/>
            </a:endParaRPr>
          </a:p>
          <a:p>
            <a:pPr marL="0" lvl="0" indent="0" eaLnBrk="0" fontAlgn="base" hangingPunct="0">
              <a:buNone/>
            </a:pPr>
            <a:r>
              <a:rPr lang="en-US" altLang="zh-TW" sz="7400" dirty="0">
                <a:latin typeface="標楷體" panose="03000509000000000000" pitchFamily="65" charset="-120"/>
                <a:ea typeface="標楷體" panose="03000509000000000000" pitchFamily="65" charset="-120"/>
              </a:rPr>
              <a:t>   </a:t>
            </a:r>
            <a:r>
              <a:rPr lang="zh-TW" altLang="zh-TW" sz="7400" dirty="0">
                <a:latin typeface="標楷體" panose="03000509000000000000" pitchFamily="65" charset="-120"/>
                <a:ea typeface="標楷體" panose="03000509000000000000" pitchFamily="65" charset="-120"/>
              </a:rPr>
              <a:t>數，但每日最多</a:t>
            </a:r>
            <a:r>
              <a:rPr lang="en-US" altLang="zh-TW" sz="7400" dirty="0">
                <a:latin typeface="標楷體" panose="03000509000000000000" pitchFamily="65" charset="-120"/>
                <a:ea typeface="標楷體" panose="03000509000000000000" pitchFamily="65" charset="-120"/>
              </a:rPr>
              <a:t>8</a:t>
            </a:r>
            <a:r>
              <a:rPr lang="zh-TW" altLang="zh-TW" sz="7400" dirty="0">
                <a:latin typeface="標楷體" panose="03000509000000000000" pitchFamily="65" charset="-120"/>
                <a:ea typeface="標楷體" panose="03000509000000000000" pitchFamily="65" charset="-120"/>
              </a:rPr>
              <a:t>小時，且避免跨月份調整。</a:t>
            </a:r>
            <a:r>
              <a:rPr lang="en-US" altLang="zh-TW" sz="7400" b="1" dirty="0">
                <a:solidFill>
                  <a:srgbClr val="FF0000"/>
                </a:solidFill>
                <a:latin typeface="標楷體" panose="03000509000000000000" pitchFamily="65" charset="-120"/>
                <a:ea typeface="標楷體" panose="03000509000000000000" pitchFamily="65" charset="-120"/>
              </a:rPr>
              <a:t>9/1</a:t>
            </a:r>
            <a:r>
              <a:rPr lang="zh-TW" altLang="en-US" sz="7400" dirty="0">
                <a:latin typeface="標楷體" panose="03000509000000000000" pitchFamily="65" charset="-120"/>
                <a:ea typeface="標楷體" panose="03000509000000000000" pitchFamily="65" charset="-120"/>
              </a:rPr>
              <a:t>請務必為聘用之助理</a:t>
            </a:r>
            <a:endParaRPr lang="en-US" altLang="zh-TW" sz="7400" dirty="0">
              <a:latin typeface="標楷體" panose="03000509000000000000" pitchFamily="65" charset="-120"/>
              <a:ea typeface="標楷體" panose="03000509000000000000" pitchFamily="65" charset="-120"/>
            </a:endParaRPr>
          </a:p>
          <a:p>
            <a:pPr marL="0" lvl="0" indent="0" eaLnBrk="0" fontAlgn="base" hangingPunct="0">
              <a:buNone/>
            </a:pPr>
            <a:r>
              <a:rPr lang="zh-TW" altLang="en-US" sz="7400" dirty="0">
                <a:latin typeface="標楷體" panose="03000509000000000000" pitchFamily="65" charset="-120"/>
                <a:ea typeface="標楷體" panose="03000509000000000000" pitchFamily="65" charset="-120"/>
              </a:rPr>
              <a:t>   員</a:t>
            </a:r>
            <a:r>
              <a:rPr lang="zh-TW" altLang="en-US" sz="7400" b="1" dirty="0">
                <a:solidFill>
                  <a:srgbClr val="FF0000"/>
                </a:solidFill>
                <a:latin typeface="標楷體" panose="03000509000000000000" pitchFamily="65" charset="-120"/>
                <a:ea typeface="標楷體" panose="03000509000000000000" pitchFamily="65" charset="-120"/>
              </a:rPr>
              <a:t>加保</a:t>
            </a:r>
            <a:r>
              <a:rPr lang="zh-TW" altLang="en-US" sz="7400" dirty="0">
                <a:latin typeface="標楷體" panose="03000509000000000000" pitchFamily="65" charset="-120"/>
                <a:ea typeface="標楷體" panose="03000509000000000000" pitchFamily="65" charset="-120"/>
              </a:rPr>
              <a:t>。</a:t>
            </a:r>
            <a:endParaRPr lang="en-US" altLang="zh-TW" sz="7400" dirty="0">
              <a:latin typeface="標楷體" panose="03000509000000000000" pitchFamily="65" charset="-120"/>
              <a:ea typeface="標楷體" panose="03000509000000000000" pitchFamily="65" charset="-120"/>
            </a:endParaRPr>
          </a:p>
          <a:p>
            <a:pPr marL="0" lvl="0" indent="0" eaLnBrk="0" fontAlgn="base" hangingPunct="0">
              <a:buNone/>
            </a:pPr>
            <a:endParaRPr lang="en-US" altLang="zh-TW" dirty="0"/>
          </a:p>
          <a:p>
            <a:pPr lvl="0" eaLnBrk="0" fontAlgn="base" hangingPunct="0">
              <a:buFont typeface="Wingdings" panose="05000000000000000000" pitchFamily="2" charset="2"/>
              <a:buChar char="u"/>
            </a:pPr>
            <a:r>
              <a:rPr lang="en-US" altLang="zh-TW" sz="7400" dirty="0">
                <a:latin typeface="標楷體" panose="03000509000000000000" pitchFamily="65" charset="-120"/>
                <a:ea typeface="標楷體" panose="03000509000000000000" pitchFamily="65" charset="-120"/>
              </a:rPr>
              <a:t>111</a:t>
            </a:r>
            <a:r>
              <a:rPr lang="zh-TW" altLang="en-US" sz="7400" dirty="0">
                <a:latin typeface="標楷體" panose="03000509000000000000" pitchFamily="65" charset="-120"/>
                <a:ea typeface="標楷體" panose="03000509000000000000" pitchFamily="65" charset="-120"/>
              </a:rPr>
              <a:t>年度第</a:t>
            </a:r>
            <a:r>
              <a:rPr lang="en-US" altLang="zh-TW" sz="7400" dirty="0">
                <a:latin typeface="標楷體" panose="03000509000000000000" pitchFamily="65" charset="-120"/>
                <a:ea typeface="標楷體" panose="03000509000000000000" pitchFamily="65" charset="-120"/>
              </a:rPr>
              <a:t>2</a:t>
            </a:r>
            <a:r>
              <a:rPr lang="zh-TW" altLang="en-US" sz="7400" dirty="0">
                <a:latin typeface="標楷體" panose="03000509000000000000" pitchFamily="65" charset="-120"/>
                <a:ea typeface="標楷體" panose="03000509000000000000" pitchFamily="65" charset="-120"/>
              </a:rPr>
              <a:t>期</a:t>
            </a:r>
            <a:r>
              <a:rPr lang="en-US" altLang="zh-TW" sz="7400" dirty="0">
                <a:latin typeface="標楷體" panose="03000509000000000000" pitchFamily="65" charset="-120"/>
                <a:ea typeface="標楷體" panose="03000509000000000000" pitchFamily="65" charset="-120"/>
              </a:rPr>
              <a:t>(</a:t>
            </a:r>
            <a:r>
              <a:rPr lang="en-US" altLang="zh-TW" sz="7400" dirty="0">
                <a:solidFill>
                  <a:srgbClr val="FF0000"/>
                </a:solidFill>
                <a:latin typeface="標楷體" panose="03000509000000000000" pitchFamily="65" charset="-120"/>
                <a:ea typeface="標楷體" panose="03000509000000000000" pitchFamily="65" charset="-120"/>
              </a:rPr>
              <a:t>111</a:t>
            </a:r>
            <a:r>
              <a:rPr lang="zh-TW" altLang="en-US" sz="7400" dirty="0">
                <a:solidFill>
                  <a:srgbClr val="FF0000"/>
                </a:solidFill>
                <a:latin typeface="標楷體" panose="03000509000000000000" pitchFamily="65" charset="-120"/>
                <a:ea typeface="標楷體" panose="03000509000000000000" pitchFamily="65" charset="-120"/>
              </a:rPr>
              <a:t>學年度第</a:t>
            </a:r>
            <a:r>
              <a:rPr lang="en-US" altLang="zh-TW" sz="7400" dirty="0">
                <a:solidFill>
                  <a:srgbClr val="FF0000"/>
                </a:solidFill>
                <a:latin typeface="標楷體" panose="03000509000000000000" pitchFamily="65" charset="-120"/>
                <a:ea typeface="標楷體" panose="03000509000000000000" pitchFamily="65" charset="-120"/>
              </a:rPr>
              <a:t>1</a:t>
            </a:r>
            <a:r>
              <a:rPr lang="zh-TW" altLang="en-US" sz="7400" dirty="0">
                <a:solidFill>
                  <a:srgbClr val="FF0000"/>
                </a:solidFill>
                <a:latin typeface="標楷體" panose="03000509000000000000" pitchFamily="65" charset="-120"/>
                <a:ea typeface="標楷體" panose="03000509000000000000" pitchFamily="65" charset="-120"/>
              </a:rPr>
              <a:t>學期</a:t>
            </a:r>
            <a:r>
              <a:rPr lang="en-US" altLang="zh-TW" sz="7400" dirty="0">
                <a:latin typeface="標楷體" panose="03000509000000000000" pitchFamily="65" charset="-120"/>
                <a:ea typeface="標楷體" panose="03000509000000000000" pitchFamily="65" charset="-120"/>
              </a:rPr>
              <a:t>)</a:t>
            </a:r>
            <a:r>
              <a:rPr lang="zh-TW" altLang="en-US" sz="7400" dirty="0">
                <a:latin typeface="標楷體" panose="03000509000000000000" pitchFamily="65" charset="-120"/>
                <a:ea typeface="標楷體" panose="03000509000000000000" pitchFamily="65" charset="-120"/>
              </a:rPr>
              <a:t>教師助理員及特教學生助理員服務申</a:t>
            </a:r>
            <a:endParaRPr lang="en-US" altLang="zh-TW" sz="7400" dirty="0">
              <a:latin typeface="標楷體" panose="03000509000000000000" pitchFamily="65" charset="-120"/>
              <a:ea typeface="標楷體" panose="03000509000000000000" pitchFamily="65" charset="-120"/>
            </a:endParaRPr>
          </a:p>
          <a:p>
            <a:pPr marL="0" lvl="0" indent="0" eaLnBrk="0" fontAlgn="base" hangingPunct="0">
              <a:buNone/>
            </a:pPr>
            <a:r>
              <a:rPr lang="zh-TW" altLang="en-US" sz="7400" dirty="0">
                <a:latin typeface="標楷體" panose="03000509000000000000" pitchFamily="65" charset="-120"/>
                <a:ea typeface="標楷體" panose="03000509000000000000" pitchFamily="65" charset="-120"/>
              </a:rPr>
              <a:t>   請，特教通報</a:t>
            </a:r>
            <a:r>
              <a:rPr lang="zh-TW" altLang="en-US" sz="7400" b="1" dirty="0">
                <a:solidFill>
                  <a:srgbClr val="0070C0"/>
                </a:solidFill>
                <a:latin typeface="標楷體" panose="03000509000000000000" pitchFamily="65" charset="-120"/>
                <a:ea typeface="標楷體" panose="03000509000000000000" pitchFamily="65" charset="-120"/>
              </a:rPr>
              <a:t>開放申請區間</a:t>
            </a:r>
            <a:r>
              <a:rPr lang="zh-TW" altLang="en-US" sz="7400" dirty="0">
                <a:latin typeface="標楷體" panose="03000509000000000000" pitchFamily="65" charset="-120"/>
                <a:ea typeface="標楷體" panose="03000509000000000000" pitchFamily="65" charset="-120"/>
              </a:rPr>
              <a:t>為</a:t>
            </a:r>
            <a:r>
              <a:rPr lang="en-US" altLang="zh-TW" sz="7400" dirty="0">
                <a:solidFill>
                  <a:srgbClr val="FF0000"/>
                </a:solidFill>
                <a:latin typeface="標楷體" panose="03000509000000000000" pitchFamily="65" charset="-120"/>
                <a:ea typeface="標楷體" panose="03000509000000000000" pitchFamily="65" charset="-120"/>
              </a:rPr>
              <a:t> </a:t>
            </a:r>
            <a:r>
              <a:rPr lang="en-US" altLang="zh-TW" sz="7400" b="1" dirty="0">
                <a:solidFill>
                  <a:srgbClr val="FF0000"/>
                </a:solidFill>
                <a:latin typeface="標楷體" panose="03000509000000000000" pitchFamily="65" charset="-120"/>
                <a:ea typeface="標楷體" panose="03000509000000000000" pitchFamily="65" charset="-120"/>
              </a:rPr>
              <a:t>8/1</a:t>
            </a:r>
            <a:r>
              <a:rPr lang="zh-TW" altLang="en-US" sz="7400" b="1" dirty="0">
                <a:solidFill>
                  <a:srgbClr val="FF0000"/>
                </a:solidFill>
                <a:latin typeface="標楷體" panose="03000509000000000000" pitchFamily="65" charset="-120"/>
                <a:ea typeface="標楷體" panose="03000509000000000000" pitchFamily="65" charset="-120"/>
              </a:rPr>
              <a:t>～</a:t>
            </a:r>
            <a:r>
              <a:rPr lang="en-US" altLang="zh-TW" sz="7400" b="1" dirty="0">
                <a:solidFill>
                  <a:srgbClr val="FF0000"/>
                </a:solidFill>
                <a:latin typeface="標楷體" panose="03000509000000000000" pitchFamily="65" charset="-120"/>
                <a:ea typeface="標楷體" panose="03000509000000000000" pitchFamily="65" charset="-120"/>
              </a:rPr>
              <a:t>12/31</a:t>
            </a:r>
            <a:r>
              <a:rPr lang="zh-TW" altLang="zh-TW" sz="7400" b="1" dirty="0">
                <a:latin typeface="標楷體" panose="03000509000000000000" pitchFamily="65" charset="-120"/>
                <a:ea typeface="標楷體" panose="03000509000000000000" pitchFamily="65" charset="-120"/>
              </a:rPr>
              <a:t> 。</a:t>
            </a:r>
            <a:endParaRPr lang="en-US" altLang="zh-TW" sz="7400" b="1" dirty="0">
              <a:solidFill>
                <a:srgbClr val="FF0000"/>
              </a:solidFill>
              <a:latin typeface="標楷體" panose="03000509000000000000" pitchFamily="65" charset="-120"/>
              <a:ea typeface="標楷體" panose="03000509000000000000" pitchFamily="65" charset="-120"/>
            </a:endParaRPr>
          </a:p>
          <a:p>
            <a:pPr marL="0" lvl="0" indent="0" eaLnBrk="0" fontAlgn="base" hangingPunct="0">
              <a:buNone/>
            </a:pPr>
            <a:endParaRPr lang="en-US" altLang="zh-TW" dirty="0">
              <a:solidFill>
                <a:srgbClr val="FF0000"/>
              </a:solidFill>
            </a:endParaRPr>
          </a:p>
          <a:p>
            <a:pPr lvl="0" eaLnBrk="0" fontAlgn="base" hangingPunct="0">
              <a:buFont typeface="Wingdings" panose="05000000000000000000" pitchFamily="2" charset="2"/>
              <a:buChar char="u"/>
            </a:pPr>
            <a:r>
              <a:rPr lang="zh-TW" altLang="en-US" sz="7400" dirty="0">
                <a:latin typeface="標楷體" panose="03000509000000000000" pitchFamily="65" charset="-120"/>
                <a:ea typeface="標楷體" panose="03000509000000000000" pitchFamily="65" charset="-120"/>
              </a:rPr>
              <a:t>特教通報網</a:t>
            </a:r>
            <a:r>
              <a:rPr lang="zh-TW" altLang="en-US" sz="7400" b="1" dirty="0">
                <a:solidFill>
                  <a:srgbClr val="0070C0"/>
                </a:solidFill>
                <a:latin typeface="標楷體" panose="03000509000000000000" pitchFamily="65" charset="-120"/>
                <a:ea typeface="標楷體" panose="03000509000000000000" pitchFamily="65" charset="-120"/>
              </a:rPr>
              <a:t>申請步驟</a:t>
            </a:r>
            <a:r>
              <a:rPr lang="en-US" altLang="zh-TW" sz="7400" dirty="0">
                <a:latin typeface="標楷體" panose="03000509000000000000" pitchFamily="65" charset="-120"/>
                <a:ea typeface="標楷體" panose="03000509000000000000" pitchFamily="65" charset="-120"/>
              </a:rPr>
              <a:t>~</a:t>
            </a:r>
          </a:p>
          <a:p>
            <a:pPr marL="0" lvl="0" indent="0" eaLnBrk="0" fontAlgn="base" hangingPunct="0">
              <a:buNone/>
            </a:pPr>
            <a:r>
              <a:rPr lang="en-US" altLang="zh-TW" sz="6000" dirty="0">
                <a:latin typeface="標楷體" panose="03000509000000000000" pitchFamily="65" charset="-120"/>
                <a:ea typeface="標楷體" panose="03000509000000000000" pitchFamily="65" charset="-120"/>
              </a:rPr>
              <a:t>   </a:t>
            </a:r>
            <a:r>
              <a:rPr lang="en-US" altLang="zh-TW" sz="7400" dirty="0">
                <a:latin typeface="標楷體" panose="03000509000000000000" pitchFamily="65" charset="-120"/>
                <a:ea typeface="標楷體" panose="03000509000000000000" pitchFamily="65" charset="-120"/>
              </a:rPr>
              <a:t>(1)</a:t>
            </a:r>
            <a:r>
              <a:rPr lang="zh-TW" altLang="en-US" sz="7400" dirty="0">
                <a:latin typeface="標楷體" panose="03000509000000000000" pitchFamily="65" charset="-120"/>
                <a:ea typeface="標楷體" panose="03000509000000000000" pitchFamily="65" charset="-120"/>
              </a:rPr>
              <a:t>先至通報網學務帳號進入 → 學校</a:t>
            </a:r>
            <a:r>
              <a:rPr lang="en-US" altLang="zh-TW" sz="7400" dirty="0">
                <a:latin typeface="標楷體" panose="03000509000000000000" pitchFamily="65" charset="-120"/>
                <a:ea typeface="標楷體" panose="03000509000000000000" pitchFamily="65" charset="-120"/>
              </a:rPr>
              <a:t>.</a:t>
            </a:r>
            <a:r>
              <a:rPr lang="zh-TW" altLang="en-US" sz="7400" dirty="0">
                <a:latin typeface="標楷體" panose="03000509000000000000" pitchFamily="65" charset="-120"/>
                <a:ea typeface="標楷體" panose="03000509000000000000" pitchFamily="65" charset="-120"/>
              </a:rPr>
              <a:t>班級</a:t>
            </a:r>
            <a:r>
              <a:rPr lang="en-US" altLang="zh-TW" sz="7400" dirty="0">
                <a:latin typeface="標楷體" panose="03000509000000000000" pitchFamily="65" charset="-120"/>
                <a:ea typeface="標楷體" panose="03000509000000000000" pitchFamily="65" charset="-120"/>
              </a:rPr>
              <a:t>.</a:t>
            </a:r>
            <a:r>
              <a:rPr lang="zh-TW" altLang="en-US" sz="7400" dirty="0">
                <a:latin typeface="標楷體" panose="03000509000000000000" pitchFamily="65" charset="-120"/>
                <a:ea typeface="標楷體" panose="03000509000000000000" pitchFamily="65" charset="-120"/>
              </a:rPr>
              <a:t>特教人力 → 教師助理 →  </a:t>
            </a:r>
            <a:endParaRPr lang="en-US" altLang="zh-TW" sz="7400" dirty="0">
              <a:latin typeface="標楷體" panose="03000509000000000000" pitchFamily="65" charset="-120"/>
              <a:ea typeface="標楷體" panose="03000509000000000000" pitchFamily="65" charset="-120"/>
            </a:endParaRPr>
          </a:p>
          <a:p>
            <a:pPr marL="0" lvl="0" indent="0" eaLnBrk="0" fontAlgn="base" hangingPunct="0">
              <a:buNone/>
            </a:pPr>
            <a:r>
              <a:rPr lang="zh-TW" altLang="en-US" sz="7400" dirty="0">
                <a:solidFill>
                  <a:srgbClr val="FF0000"/>
                </a:solidFill>
                <a:latin typeface="標楷體" panose="03000509000000000000" pitchFamily="65" charset="-120"/>
                <a:ea typeface="標楷體" panose="03000509000000000000" pitchFamily="65" charset="-120"/>
              </a:rPr>
              <a:t>     新增</a:t>
            </a:r>
            <a:r>
              <a:rPr lang="en-US" altLang="zh-TW" sz="7400" dirty="0">
                <a:solidFill>
                  <a:srgbClr val="FF0000"/>
                </a:solidFill>
                <a:latin typeface="標楷體" panose="03000509000000000000" pitchFamily="65" charset="-120"/>
                <a:ea typeface="標楷體" panose="03000509000000000000" pitchFamily="65" charset="-120"/>
              </a:rPr>
              <a:t>111</a:t>
            </a:r>
            <a:r>
              <a:rPr lang="zh-TW" altLang="en-US" sz="7400" dirty="0">
                <a:solidFill>
                  <a:srgbClr val="FF0000"/>
                </a:solidFill>
                <a:latin typeface="標楷體" panose="03000509000000000000" pitchFamily="65" charset="-120"/>
                <a:ea typeface="標楷體" panose="03000509000000000000" pitchFamily="65" charset="-120"/>
              </a:rPr>
              <a:t>學年度上學期助理人員</a:t>
            </a:r>
            <a:r>
              <a:rPr lang="zh-TW" altLang="en-US" sz="7400" dirty="0">
                <a:latin typeface="標楷體" panose="03000509000000000000" pitchFamily="65" charset="-120"/>
                <a:ea typeface="標楷體" panose="03000509000000000000" pitchFamily="65" charset="-120"/>
              </a:rPr>
              <a:t>。</a:t>
            </a:r>
            <a:endParaRPr lang="en-US" altLang="zh-TW" sz="7400" dirty="0">
              <a:latin typeface="標楷體" panose="03000509000000000000" pitchFamily="65" charset="-120"/>
              <a:ea typeface="標楷體" panose="03000509000000000000" pitchFamily="65" charset="-120"/>
            </a:endParaRPr>
          </a:p>
          <a:p>
            <a:pPr marL="0" lvl="0" indent="0" eaLnBrk="0" fontAlgn="base" hangingPunct="0">
              <a:buNone/>
            </a:pPr>
            <a:r>
              <a:rPr lang="en-US" altLang="zh-TW" sz="6000" dirty="0">
                <a:latin typeface="標楷體" panose="03000509000000000000" pitchFamily="65" charset="-120"/>
                <a:ea typeface="標楷體" panose="03000509000000000000" pitchFamily="65" charset="-120"/>
              </a:rPr>
              <a:t>   </a:t>
            </a:r>
            <a:r>
              <a:rPr lang="en-US" altLang="zh-TW" sz="7400" dirty="0">
                <a:latin typeface="標楷體" panose="03000509000000000000" pitchFamily="65" charset="-120"/>
                <a:ea typeface="標楷體" panose="03000509000000000000" pitchFamily="65" charset="-120"/>
              </a:rPr>
              <a:t>(2)</a:t>
            </a:r>
            <a:r>
              <a:rPr lang="zh-TW" altLang="en-US" sz="7400" dirty="0">
                <a:latin typeface="標楷體" panose="03000509000000000000" pitchFamily="65" charset="-120"/>
                <a:ea typeface="標楷體" panose="03000509000000000000" pitchFamily="65" charset="-120"/>
              </a:rPr>
              <a:t>教師助理員 → 申請教師助理 → 點選</a:t>
            </a:r>
            <a:r>
              <a:rPr lang="zh-TW" altLang="en-US" sz="7400" dirty="0">
                <a:solidFill>
                  <a:srgbClr val="FF0000"/>
                </a:solidFill>
                <a:latin typeface="標楷體" panose="03000509000000000000" pitchFamily="65" charset="-120"/>
                <a:ea typeface="標楷體" panose="03000509000000000000" pitchFamily="65" charset="-120"/>
              </a:rPr>
              <a:t>新增</a:t>
            </a:r>
            <a:r>
              <a:rPr lang="en-US" altLang="zh-TW" sz="7400" dirty="0">
                <a:solidFill>
                  <a:srgbClr val="FF0000"/>
                </a:solidFill>
                <a:latin typeface="標楷體" panose="03000509000000000000" pitchFamily="65" charset="-120"/>
                <a:ea typeface="標楷體" panose="03000509000000000000" pitchFamily="65" charset="-120"/>
              </a:rPr>
              <a:t>111</a:t>
            </a:r>
            <a:r>
              <a:rPr lang="zh-TW" altLang="en-US" sz="7400" dirty="0">
                <a:solidFill>
                  <a:srgbClr val="FF0000"/>
                </a:solidFill>
                <a:latin typeface="標楷體" panose="03000509000000000000" pitchFamily="65" charset="-120"/>
                <a:ea typeface="標楷體" panose="03000509000000000000" pitchFamily="65" charset="-120"/>
              </a:rPr>
              <a:t>年度上學期申請 → </a:t>
            </a:r>
            <a:endParaRPr lang="en-US" altLang="zh-TW" sz="7400" dirty="0">
              <a:solidFill>
                <a:srgbClr val="FF0000"/>
              </a:solidFill>
              <a:latin typeface="標楷體" panose="03000509000000000000" pitchFamily="65" charset="-120"/>
              <a:ea typeface="標楷體" panose="03000509000000000000" pitchFamily="65" charset="-120"/>
            </a:endParaRPr>
          </a:p>
          <a:p>
            <a:pPr marL="0" indent="0" eaLnBrk="0" fontAlgn="base" hangingPunct="0">
              <a:buNone/>
            </a:pPr>
            <a:r>
              <a:rPr lang="zh-TW" altLang="en-US" sz="7400" dirty="0">
                <a:solidFill>
                  <a:srgbClr val="FF0000"/>
                </a:solidFill>
                <a:latin typeface="標楷體" panose="03000509000000000000" pitchFamily="65" charset="-120"/>
                <a:ea typeface="標楷體" panose="03000509000000000000" pitchFamily="65" charset="-120"/>
              </a:rPr>
              <a:t>     勾選申請學生</a:t>
            </a:r>
            <a:r>
              <a:rPr lang="zh-TW" altLang="en-US" sz="7400" dirty="0">
                <a:latin typeface="標楷體" panose="03000509000000000000" pitchFamily="65" charset="-120"/>
                <a:ea typeface="標楷體" panose="03000509000000000000" pitchFamily="65" charset="-120"/>
              </a:rPr>
              <a:t>。</a:t>
            </a:r>
            <a:endParaRPr lang="en-US" altLang="zh-TW" sz="7400" dirty="0">
              <a:latin typeface="標楷體" panose="03000509000000000000" pitchFamily="65" charset="-120"/>
              <a:ea typeface="標楷體" panose="03000509000000000000" pitchFamily="65" charset="-120"/>
            </a:endParaRPr>
          </a:p>
          <a:p>
            <a:pPr marL="0" lvl="0" indent="0" eaLnBrk="0" fontAlgn="base" hangingPunct="0">
              <a:buNone/>
            </a:pPr>
            <a:r>
              <a:rPr lang="en-US" altLang="zh-TW" sz="6000" dirty="0">
                <a:latin typeface="標楷體" panose="03000509000000000000" pitchFamily="65" charset="-120"/>
                <a:ea typeface="標楷體" panose="03000509000000000000" pitchFamily="65" charset="-120"/>
              </a:rPr>
              <a:t>  </a:t>
            </a:r>
            <a:r>
              <a:rPr lang="en-US" altLang="zh-TW" sz="7400" dirty="0">
                <a:latin typeface="標楷體" panose="03000509000000000000" pitchFamily="65" charset="-120"/>
                <a:ea typeface="標楷體" panose="03000509000000000000" pitchFamily="65" charset="-120"/>
              </a:rPr>
              <a:t>(3)</a:t>
            </a:r>
            <a:r>
              <a:rPr lang="zh-TW" altLang="en-US" sz="7400" dirty="0">
                <a:latin typeface="標楷體" panose="03000509000000000000" pitchFamily="65" charset="-120"/>
                <a:ea typeface="標楷體" panose="03000509000000000000" pitchFamily="65" charset="-120"/>
              </a:rPr>
              <a:t>特教學生助理人員依帳號密碼進入特教通報網填寫服務紀錄</a:t>
            </a:r>
            <a:r>
              <a:rPr lang="en-US" altLang="zh-TW" sz="7400" dirty="0">
                <a:latin typeface="標楷體" panose="03000509000000000000" pitchFamily="65" charset="-120"/>
                <a:ea typeface="標楷體" panose="03000509000000000000" pitchFamily="65" charset="-120"/>
              </a:rPr>
              <a:t>(</a:t>
            </a:r>
            <a:r>
              <a:rPr lang="zh-TW" altLang="en-US" sz="7400" dirty="0">
                <a:latin typeface="標楷體" panose="03000509000000000000" pitchFamily="65" charset="-120"/>
                <a:ea typeface="標楷體" panose="03000509000000000000" pitchFamily="65" charset="-120"/>
              </a:rPr>
              <a:t>新進人</a:t>
            </a:r>
            <a:endParaRPr lang="en-US" altLang="zh-TW" sz="7400" dirty="0">
              <a:latin typeface="標楷體" panose="03000509000000000000" pitchFamily="65" charset="-120"/>
              <a:ea typeface="標楷體" panose="03000509000000000000" pitchFamily="65" charset="-120"/>
            </a:endParaRPr>
          </a:p>
          <a:p>
            <a:pPr marL="0" indent="0" eaLnBrk="0" fontAlgn="base" hangingPunct="0">
              <a:buNone/>
            </a:pPr>
            <a:r>
              <a:rPr lang="zh-TW" altLang="en-US" sz="7400" dirty="0">
                <a:latin typeface="標楷體" panose="03000509000000000000" pitchFamily="65" charset="-120"/>
                <a:ea typeface="標楷體" panose="03000509000000000000" pitchFamily="65" charset="-120"/>
              </a:rPr>
              <a:t>     員則需先依</a:t>
            </a:r>
            <a:r>
              <a:rPr lang="zh-TW" altLang="en-US" sz="7400" b="1" dirty="0">
                <a:solidFill>
                  <a:srgbClr val="0070C0"/>
                </a:solidFill>
                <a:latin typeface="標楷體" panose="03000509000000000000" pitchFamily="65" charset="-120"/>
                <a:ea typeface="標楷體" panose="03000509000000000000" pitchFamily="65" charset="-120"/>
              </a:rPr>
              <a:t>帳號</a:t>
            </a:r>
            <a:r>
              <a:rPr lang="zh-TW" altLang="en-US" sz="7400" dirty="0">
                <a:latin typeface="標楷體" panose="03000509000000000000" pitchFamily="65" charset="-120"/>
                <a:ea typeface="標楷體" panose="03000509000000000000" pitchFamily="65" charset="-120"/>
              </a:rPr>
              <a:t>登錄</a:t>
            </a:r>
            <a:r>
              <a:rPr lang="en-US" altLang="zh-TW" sz="7400" dirty="0">
                <a:latin typeface="標楷體" panose="03000509000000000000" pitchFamily="65" charset="-120"/>
                <a:ea typeface="標楷體" panose="03000509000000000000" pitchFamily="65" charset="-120"/>
              </a:rPr>
              <a:t>,</a:t>
            </a:r>
            <a:r>
              <a:rPr lang="zh-TW" altLang="en-US" sz="7400" dirty="0">
                <a:solidFill>
                  <a:srgbClr val="FF0000"/>
                </a:solidFill>
                <a:latin typeface="標楷體" panose="03000509000000000000" pitchFamily="65" charset="-120"/>
                <a:ea typeface="標楷體" panose="03000509000000000000" pitchFamily="65" charset="-120"/>
              </a:rPr>
              <a:t>密碼自己設定</a:t>
            </a:r>
            <a:r>
              <a:rPr lang="zh-TW" altLang="en-US" sz="7400" dirty="0">
                <a:latin typeface="標楷體" panose="03000509000000000000" pitchFamily="65" charset="-120"/>
                <a:ea typeface="標楷體" panose="03000509000000000000" pitchFamily="65" charset="-120"/>
              </a:rPr>
              <a:t>→填寫基本資料</a:t>
            </a:r>
            <a:r>
              <a:rPr lang="en-US" altLang="zh-TW" sz="7400" dirty="0">
                <a:latin typeface="標楷體" panose="03000509000000000000" pitchFamily="65" charset="-120"/>
                <a:ea typeface="標楷體" panose="03000509000000000000" pitchFamily="65" charset="-120"/>
              </a:rPr>
              <a:t>)</a:t>
            </a:r>
          </a:p>
          <a:p>
            <a:pPr marL="0" lvl="0" indent="0" eaLnBrk="0" fontAlgn="base" hangingPunct="0">
              <a:buNone/>
            </a:pPr>
            <a:r>
              <a:rPr lang="zh-TW" altLang="en-US" sz="7400" dirty="0">
                <a:latin typeface="標楷體" panose="03000509000000000000" pitchFamily="65" charset="-120"/>
                <a:ea typeface="標楷體" panose="03000509000000000000" pitchFamily="65" charset="-120"/>
              </a:rPr>
              <a:t>              </a:t>
            </a:r>
            <a:r>
              <a:rPr lang="en-US" altLang="zh-TW" sz="7400" dirty="0">
                <a:latin typeface="標楷體" panose="03000509000000000000" pitchFamily="65" charset="-120"/>
                <a:ea typeface="標楷體" panose="03000509000000000000" pitchFamily="65" charset="-120"/>
              </a:rPr>
              <a:t> (</a:t>
            </a:r>
            <a:r>
              <a:rPr lang="en-US" altLang="zh-TW" sz="7400" b="1" dirty="0">
                <a:latin typeface="標楷體" panose="03000509000000000000" pitchFamily="65" charset="-120"/>
                <a:ea typeface="標楷體" panose="03000509000000000000" pitchFamily="65" charset="-120"/>
              </a:rPr>
              <a:t>★</a:t>
            </a:r>
            <a:r>
              <a:rPr lang="zh-TW" altLang="en-US" sz="7400" b="1" dirty="0">
                <a:latin typeface="標楷體" panose="03000509000000000000" pitchFamily="65" charset="-120"/>
                <a:ea typeface="標楷體" panose="03000509000000000000" pitchFamily="65" charset="-120"/>
              </a:rPr>
              <a:t>切記</a:t>
            </a:r>
            <a:r>
              <a:rPr lang="en-US" altLang="zh-TW" sz="7400" b="1" dirty="0">
                <a:latin typeface="標楷體" panose="03000509000000000000" pitchFamily="65" charset="-120"/>
                <a:ea typeface="標楷體" panose="03000509000000000000" pitchFamily="65" charset="-120"/>
              </a:rPr>
              <a:t>:</a:t>
            </a:r>
            <a:r>
              <a:rPr lang="zh-TW" altLang="en-US" sz="7400" dirty="0">
                <a:solidFill>
                  <a:srgbClr val="FF0000"/>
                </a:solidFill>
                <a:latin typeface="標楷體" panose="03000509000000000000" pitchFamily="65" charset="-120"/>
                <a:ea typeface="標楷體" panose="03000509000000000000" pitchFamily="65" charset="-120"/>
              </a:rPr>
              <a:t>密碼務必自行記住</a:t>
            </a:r>
            <a:r>
              <a:rPr lang="en-US" altLang="zh-TW" sz="7400" dirty="0">
                <a:latin typeface="標楷體" panose="03000509000000000000" pitchFamily="65" charset="-120"/>
                <a:ea typeface="標楷體" panose="03000509000000000000" pitchFamily="65" charset="-120"/>
              </a:rPr>
              <a:t>)</a:t>
            </a:r>
            <a:endParaRPr lang="zh-TW" altLang="en-US" sz="7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98236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146300" y="127000"/>
            <a:ext cx="9356724" cy="866913"/>
          </a:xfrm>
        </p:spPr>
        <p:txBody>
          <a:bodyPr>
            <a:normAutofit/>
          </a:bodyPr>
          <a:lstStyle/>
          <a:p>
            <a:r>
              <a:rPr lang="zh-TW" altLang="en-US" sz="3600" dirty="0">
                <a:latin typeface="標楷體" panose="03000509000000000000" pitchFamily="65" charset="-120"/>
                <a:ea typeface="標楷體" panose="03000509000000000000" pitchFamily="65" charset="-120"/>
              </a:rPr>
              <a:t>教師助理員及</a:t>
            </a:r>
            <a:r>
              <a:rPr lang="zh-TW" altLang="zh-TW" sz="3600" dirty="0">
                <a:latin typeface="標楷體" panose="03000509000000000000" pitchFamily="65" charset="-120"/>
                <a:ea typeface="標楷體" panose="03000509000000000000" pitchFamily="65" charset="-120"/>
              </a:rPr>
              <a:t>特教學生助理人員</a:t>
            </a:r>
            <a:endParaRPr lang="zh-TW" altLang="en-US" sz="36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346200" y="1155699"/>
            <a:ext cx="10156824" cy="5232401"/>
          </a:xfrm>
        </p:spPr>
        <p:txBody>
          <a:bodyPr>
            <a:normAutofit fontScale="77500" lnSpcReduction="20000"/>
          </a:bodyPr>
          <a:lstStyle/>
          <a:p>
            <a:endParaRPr lang="en-US" altLang="zh-TW" dirty="0"/>
          </a:p>
          <a:p>
            <a:endParaRPr lang="en-US" altLang="zh-TW" dirty="0"/>
          </a:p>
          <a:p>
            <a:pPr>
              <a:buFont typeface="Wingdings" panose="05000000000000000000" pitchFamily="2" charset="2"/>
              <a:buChar char="l"/>
            </a:pPr>
            <a:r>
              <a:rPr lang="zh-TW" altLang="zh-TW" sz="3100" dirty="0">
                <a:latin typeface="標楷體" panose="03000509000000000000" pitchFamily="65" charset="-120"/>
                <a:ea typeface="標楷體" panose="03000509000000000000" pitchFamily="65" charset="-120"/>
              </a:rPr>
              <a:t>保障經</a:t>
            </a:r>
            <a:r>
              <a:rPr lang="zh-TW" altLang="zh-TW" sz="3100" dirty="0">
                <a:solidFill>
                  <a:srgbClr val="0070C0"/>
                </a:solidFill>
                <a:latin typeface="標楷體" panose="03000509000000000000" pitchFamily="65" charset="-120"/>
                <a:ea typeface="標楷體" panose="03000509000000000000" pitchFamily="65" charset="-120"/>
              </a:rPr>
              <a:t>鑑輔會</a:t>
            </a:r>
            <a:r>
              <a:rPr lang="zh-TW" altLang="en-US" sz="3100" dirty="0">
                <a:latin typeface="標楷體" panose="03000509000000000000" pitchFamily="65" charset="-120"/>
                <a:ea typeface="標楷體" panose="03000509000000000000" pitchFamily="65" charset="-120"/>
              </a:rPr>
              <a:t>決議</a:t>
            </a:r>
            <a:r>
              <a:rPr lang="zh-TW" altLang="zh-TW" sz="3100" dirty="0">
                <a:latin typeface="標楷體" panose="03000509000000000000" pitchFamily="65" charset="-120"/>
                <a:ea typeface="標楷體" panose="03000509000000000000" pitchFamily="65" charset="-120"/>
              </a:rPr>
              <a:t>有助理員服務需求，並經助理員</a:t>
            </a:r>
            <a:r>
              <a:rPr lang="zh-TW" altLang="zh-TW" sz="3100" dirty="0">
                <a:solidFill>
                  <a:srgbClr val="0070C0"/>
                </a:solidFill>
                <a:latin typeface="標楷體" panose="03000509000000000000" pitchFamily="65" charset="-120"/>
                <a:ea typeface="標楷體" panose="03000509000000000000" pitchFamily="65" charset="-120"/>
              </a:rPr>
              <a:t>申請審查</a:t>
            </a:r>
            <a:r>
              <a:rPr lang="zh-TW" altLang="zh-TW" sz="3100" dirty="0">
                <a:latin typeface="標楷體" panose="03000509000000000000" pitchFamily="65" charset="-120"/>
                <a:ea typeface="標楷體" panose="03000509000000000000" pitchFamily="65" charset="-120"/>
              </a:rPr>
              <a:t>通過</a:t>
            </a:r>
            <a:endParaRPr lang="en-US" altLang="zh-TW" sz="3100" dirty="0">
              <a:latin typeface="標楷體" panose="03000509000000000000" pitchFamily="65" charset="-120"/>
              <a:ea typeface="標楷體" panose="03000509000000000000" pitchFamily="65" charset="-120"/>
            </a:endParaRPr>
          </a:p>
          <a:p>
            <a:pPr marL="0" indent="0">
              <a:buNone/>
            </a:pPr>
            <a:r>
              <a:rPr lang="en-US" altLang="zh-TW" sz="3100" dirty="0">
                <a:latin typeface="標楷體" panose="03000509000000000000" pitchFamily="65" charset="-120"/>
                <a:ea typeface="標楷體" panose="03000509000000000000" pitchFamily="65" charset="-120"/>
              </a:rPr>
              <a:t>  </a:t>
            </a:r>
            <a:r>
              <a:rPr lang="zh-TW" altLang="zh-TW" sz="3100" dirty="0">
                <a:latin typeface="標楷體" panose="03000509000000000000" pitchFamily="65" charset="-120"/>
                <a:ea typeface="標楷體" panose="03000509000000000000" pitchFamily="65" charset="-120"/>
              </a:rPr>
              <a:t>個案權益，助理員服務對象請以申請時所填列之個案為準，特教</a:t>
            </a:r>
            <a:endParaRPr lang="en-US" altLang="zh-TW" sz="3100" dirty="0">
              <a:latin typeface="標楷體" panose="03000509000000000000" pitchFamily="65" charset="-120"/>
              <a:ea typeface="標楷體" panose="03000509000000000000" pitchFamily="65" charset="-120"/>
            </a:endParaRPr>
          </a:p>
          <a:p>
            <a:pPr marL="0" indent="0">
              <a:buNone/>
            </a:pPr>
            <a:r>
              <a:rPr lang="en-US" altLang="zh-TW" sz="3100" dirty="0">
                <a:latin typeface="標楷體" panose="03000509000000000000" pitchFamily="65" charset="-120"/>
                <a:ea typeface="標楷體" panose="03000509000000000000" pitchFamily="65" charset="-120"/>
              </a:rPr>
              <a:t>  </a:t>
            </a:r>
            <a:r>
              <a:rPr lang="zh-TW" altLang="zh-TW" sz="3100" dirty="0">
                <a:latin typeface="標楷體" panose="03000509000000000000" pitchFamily="65" charset="-120"/>
                <a:ea typeface="標楷體" panose="03000509000000000000" pitchFamily="65" charset="-120"/>
              </a:rPr>
              <a:t>通報網中之申請教師助理也請均以申請時所填列之個案為準。</a:t>
            </a:r>
            <a:endParaRPr lang="en-US" altLang="zh-TW" sz="3100" dirty="0">
              <a:latin typeface="標楷體" panose="03000509000000000000" pitchFamily="65" charset="-120"/>
              <a:ea typeface="標楷體" panose="03000509000000000000" pitchFamily="65" charset="-120"/>
            </a:endParaRPr>
          </a:p>
          <a:p>
            <a:pPr marL="0" indent="0">
              <a:buNone/>
            </a:pPr>
            <a:endParaRPr lang="en-US" altLang="zh-TW" sz="2800" dirty="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3100" dirty="0">
                <a:latin typeface="標楷體" panose="03000509000000000000" pitchFamily="65" charset="-120"/>
                <a:ea typeface="標楷體" panose="03000509000000000000" pitchFamily="65" charset="-120"/>
              </a:rPr>
              <a:t>服務紀錄</a:t>
            </a:r>
            <a:r>
              <a:rPr lang="en-US" altLang="zh-TW" sz="3100" dirty="0">
                <a:latin typeface="標楷體" panose="03000509000000000000" pitchFamily="65" charset="-120"/>
                <a:ea typeface="標楷體" panose="03000509000000000000" pitchFamily="65" charset="-120"/>
              </a:rPr>
              <a:t>:</a:t>
            </a:r>
            <a:r>
              <a:rPr lang="zh-TW" altLang="zh-TW" sz="3100" dirty="0">
                <a:solidFill>
                  <a:srgbClr val="000000"/>
                </a:solidFill>
                <a:latin typeface="標楷體" panose="03000509000000000000" pitchFamily="65" charset="-120"/>
                <a:ea typeface="標楷體" panose="03000509000000000000" pitchFamily="65" charset="-120"/>
              </a:rPr>
              <a:t>落實督導助理員填寫「助理服務紀錄」，記錄學生相關</a:t>
            </a:r>
            <a:endParaRPr lang="en-US" altLang="zh-TW" sz="3100" dirty="0">
              <a:solidFill>
                <a:srgbClr val="000000"/>
              </a:solidFill>
              <a:latin typeface="標楷體" panose="03000509000000000000" pitchFamily="65" charset="-120"/>
              <a:ea typeface="標楷體" panose="03000509000000000000" pitchFamily="65" charset="-120"/>
            </a:endParaRPr>
          </a:p>
          <a:p>
            <a:pPr marL="0" indent="0">
              <a:buNone/>
            </a:pPr>
            <a:r>
              <a:rPr lang="en-US" altLang="zh-TW" sz="3100" dirty="0">
                <a:solidFill>
                  <a:srgbClr val="000000"/>
                </a:solidFill>
                <a:latin typeface="標楷體" panose="03000509000000000000" pitchFamily="65" charset="-120"/>
                <a:ea typeface="標楷體" panose="03000509000000000000" pitchFamily="65" charset="-120"/>
              </a:rPr>
              <a:t>  </a:t>
            </a:r>
            <a:r>
              <a:rPr lang="zh-TW" altLang="en-US" sz="3100" dirty="0">
                <a:solidFill>
                  <a:srgbClr val="000000"/>
                </a:solidFill>
                <a:latin typeface="標楷體" panose="03000509000000000000" pitchFamily="65" charset="-120"/>
                <a:ea typeface="標楷體" panose="03000509000000000000" pitchFamily="65" charset="-120"/>
              </a:rPr>
              <a:t>         </a:t>
            </a:r>
            <a:r>
              <a:rPr lang="zh-TW" altLang="zh-TW" sz="3100" dirty="0">
                <a:solidFill>
                  <a:srgbClr val="000000"/>
                </a:solidFill>
                <a:latin typeface="標楷體" panose="03000509000000000000" pitchFamily="65" charset="-120"/>
                <a:ea typeface="標楷體" panose="03000509000000000000" pitchFamily="65" charset="-120"/>
              </a:rPr>
              <a:t>服務內容、時間，協助其完成通報紀錄</a:t>
            </a:r>
            <a:r>
              <a:rPr lang="zh-TW" altLang="en-US" sz="3100" dirty="0">
                <a:solidFill>
                  <a:srgbClr val="000000"/>
                </a:solidFill>
                <a:latin typeface="標楷體" panose="03000509000000000000" pitchFamily="65" charset="-120"/>
                <a:ea typeface="標楷體" panose="03000509000000000000" pitchFamily="65" charset="-120"/>
              </a:rPr>
              <a:t>。</a:t>
            </a:r>
            <a:endParaRPr lang="en-US" altLang="zh-TW" sz="3100" dirty="0">
              <a:solidFill>
                <a:srgbClr val="000000"/>
              </a:solidFill>
              <a:latin typeface="標楷體" panose="03000509000000000000" pitchFamily="65" charset="-120"/>
              <a:ea typeface="標楷體" panose="03000509000000000000" pitchFamily="65" charset="-120"/>
            </a:endParaRPr>
          </a:p>
          <a:p>
            <a:pPr marL="0" indent="0">
              <a:buNone/>
            </a:pPr>
            <a:endParaRPr lang="en-US" altLang="zh-TW" dirty="0">
              <a:solidFill>
                <a:srgbClr val="000000"/>
              </a:solidFill>
              <a:latin typeface="細明體" panose="02020509000000000000" pitchFamily="49" charset="-120"/>
              <a:ea typeface="細明體" panose="02020509000000000000" pitchFamily="49" charset="-120"/>
            </a:endParaRPr>
          </a:p>
          <a:p>
            <a:pPr>
              <a:buFont typeface="Wingdings" panose="05000000000000000000" pitchFamily="2" charset="2"/>
              <a:buChar char="l"/>
            </a:pPr>
            <a:r>
              <a:rPr lang="zh-TW" altLang="en-US" sz="3100" dirty="0">
                <a:latin typeface="標楷體" panose="03000509000000000000" pitchFamily="65" charset="-120"/>
                <a:ea typeface="標楷體" panose="03000509000000000000" pitchFamily="65" charset="-120"/>
              </a:rPr>
              <a:t>助理員研習</a:t>
            </a:r>
            <a:r>
              <a:rPr lang="en-US" altLang="zh-TW" sz="3100" dirty="0">
                <a:latin typeface="標楷體" panose="03000509000000000000" pitchFamily="65" charset="-120"/>
                <a:ea typeface="標楷體" panose="03000509000000000000" pitchFamily="65" charset="-120"/>
              </a:rPr>
              <a:t>:</a:t>
            </a:r>
            <a:r>
              <a:rPr lang="zh-TW" altLang="en-US" sz="3100" kern="0" dirty="0">
                <a:solidFill>
                  <a:srgbClr val="000000"/>
                </a:solidFill>
                <a:latin typeface="標楷體" panose="03000509000000000000" pitchFamily="65" charset="-120"/>
                <a:ea typeface="標楷體" panose="03000509000000000000" pitchFamily="65" charset="-120"/>
              </a:rPr>
              <a:t>寒假已於</a:t>
            </a:r>
            <a:r>
              <a:rPr lang="en-US" altLang="zh-TW" sz="3100" kern="0" dirty="0">
                <a:solidFill>
                  <a:srgbClr val="FF0000"/>
                </a:solidFill>
                <a:latin typeface="標楷體" panose="03000509000000000000" pitchFamily="65" charset="-120"/>
                <a:ea typeface="標楷體" panose="03000509000000000000" pitchFamily="65" charset="-120"/>
              </a:rPr>
              <a:t>111</a:t>
            </a:r>
            <a:r>
              <a:rPr lang="zh-TW" altLang="en-US" sz="3100" kern="0" dirty="0">
                <a:solidFill>
                  <a:srgbClr val="FF0000"/>
                </a:solidFill>
                <a:latin typeface="標楷體" panose="03000509000000000000" pitchFamily="65" charset="-120"/>
                <a:ea typeface="標楷體" panose="03000509000000000000" pitchFamily="65" charset="-120"/>
              </a:rPr>
              <a:t>年</a:t>
            </a:r>
            <a:r>
              <a:rPr lang="en-US" altLang="zh-TW" sz="3100" kern="0" dirty="0">
                <a:solidFill>
                  <a:srgbClr val="FF0000"/>
                </a:solidFill>
                <a:latin typeface="標楷體" panose="03000509000000000000" pitchFamily="65" charset="-120"/>
                <a:ea typeface="標楷體" panose="03000509000000000000" pitchFamily="65" charset="-120"/>
              </a:rPr>
              <a:t>1</a:t>
            </a:r>
            <a:r>
              <a:rPr lang="zh-TW" altLang="en-US" sz="3100" kern="0" dirty="0">
                <a:solidFill>
                  <a:srgbClr val="FF0000"/>
                </a:solidFill>
                <a:latin typeface="標楷體" panose="03000509000000000000" pitchFamily="65" charset="-120"/>
                <a:ea typeface="標楷體" panose="03000509000000000000" pitchFamily="65" charset="-120"/>
              </a:rPr>
              <a:t>月</a:t>
            </a:r>
            <a:r>
              <a:rPr lang="en-US" altLang="zh-TW" sz="3100" kern="0" dirty="0">
                <a:solidFill>
                  <a:srgbClr val="FF0000"/>
                </a:solidFill>
                <a:latin typeface="標楷體" panose="03000509000000000000" pitchFamily="65" charset="-120"/>
                <a:ea typeface="標楷體" panose="03000509000000000000" pitchFamily="65" charset="-120"/>
              </a:rPr>
              <a:t>22</a:t>
            </a:r>
            <a:r>
              <a:rPr lang="zh-TW" altLang="en-US" sz="3100" kern="0" dirty="0">
                <a:solidFill>
                  <a:srgbClr val="FF0000"/>
                </a:solidFill>
                <a:latin typeface="標楷體" panose="03000509000000000000" pitchFamily="65" charset="-120"/>
                <a:ea typeface="標楷體" panose="03000509000000000000" pitchFamily="65" charset="-120"/>
              </a:rPr>
              <a:t>日（星期六</a:t>
            </a:r>
            <a:r>
              <a:rPr lang="en-US" altLang="zh-TW" sz="3100" kern="0" dirty="0">
                <a:solidFill>
                  <a:srgbClr val="FF0000"/>
                </a:solidFill>
                <a:latin typeface="標楷體" panose="03000509000000000000" pitchFamily="65" charset="-120"/>
                <a:ea typeface="標楷體" panose="03000509000000000000" pitchFamily="65" charset="-120"/>
              </a:rPr>
              <a:t>)</a:t>
            </a:r>
            <a:r>
              <a:rPr lang="zh-TW" altLang="en-US" sz="3100" kern="0" dirty="0">
                <a:solidFill>
                  <a:srgbClr val="000000"/>
                </a:solidFill>
                <a:latin typeface="標楷體" panose="03000509000000000000" pitchFamily="65" charset="-120"/>
                <a:ea typeface="標楷體" panose="03000509000000000000" pitchFamily="65" charset="-120"/>
              </a:rPr>
              <a:t>辦理</a:t>
            </a:r>
            <a:r>
              <a:rPr lang="en-US" altLang="zh-TW" sz="3100" kern="0" dirty="0">
                <a:solidFill>
                  <a:srgbClr val="000000"/>
                </a:solidFill>
                <a:latin typeface="標楷體" panose="03000509000000000000" pitchFamily="65" charset="-120"/>
                <a:ea typeface="標楷體" panose="03000509000000000000" pitchFamily="65" charset="-120"/>
              </a:rPr>
              <a:t>3</a:t>
            </a:r>
            <a:r>
              <a:rPr lang="zh-TW" altLang="en-US" sz="3100" kern="0" dirty="0">
                <a:solidFill>
                  <a:srgbClr val="000000"/>
                </a:solidFill>
                <a:latin typeface="標楷體" panose="03000509000000000000" pitchFamily="65" charset="-120"/>
                <a:ea typeface="標楷體" panose="03000509000000000000" pitchFamily="65" charset="-120"/>
              </a:rPr>
              <a:t>小時職前暨在職訓練</a:t>
            </a:r>
            <a:endParaRPr lang="en-US" altLang="zh-TW" sz="3100" kern="0" dirty="0">
              <a:solidFill>
                <a:srgbClr val="000000"/>
              </a:solidFill>
              <a:latin typeface="標楷體" panose="03000509000000000000" pitchFamily="65" charset="-120"/>
              <a:ea typeface="標楷體" panose="03000509000000000000" pitchFamily="65" charset="-120"/>
            </a:endParaRPr>
          </a:p>
          <a:p>
            <a:pPr marL="0" indent="0">
              <a:buNone/>
            </a:pPr>
            <a:r>
              <a:rPr lang="zh-TW" altLang="en-US" sz="2600" kern="0" dirty="0">
                <a:solidFill>
                  <a:srgbClr val="000000"/>
                </a:solidFill>
                <a:latin typeface="標楷體" panose="03000509000000000000" pitchFamily="65" charset="-120"/>
                <a:ea typeface="標楷體" panose="03000509000000000000" pitchFamily="65" charset="-120"/>
              </a:rPr>
              <a:t>                </a:t>
            </a:r>
            <a:r>
              <a:rPr lang="zh-TW" altLang="en-US" sz="3100" dirty="0">
                <a:latin typeface="標楷體" panose="03000509000000000000" pitchFamily="65" charset="-120"/>
                <a:ea typeface="標楷體" panose="03000509000000000000" pitchFamily="65" charset="-120"/>
              </a:rPr>
              <a:t>暑假也已於</a:t>
            </a:r>
            <a:r>
              <a:rPr lang="en-US" altLang="zh-TW" sz="3100" kern="0" dirty="0">
                <a:solidFill>
                  <a:srgbClr val="FF0000"/>
                </a:solidFill>
                <a:latin typeface="標楷體" panose="03000509000000000000" pitchFamily="65" charset="-120"/>
                <a:ea typeface="標楷體" panose="03000509000000000000" pitchFamily="65" charset="-120"/>
              </a:rPr>
              <a:t>111</a:t>
            </a:r>
            <a:r>
              <a:rPr lang="zh-TW" altLang="en-US" sz="3100" kern="0" dirty="0">
                <a:solidFill>
                  <a:srgbClr val="FF0000"/>
                </a:solidFill>
                <a:latin typeface="標楷體" panose="03000509000000000000" pitchFamily="65" charset="-120"/>
                <a:ea typeface="標楷體" panose="03000509000000000000" pitchFamily="65" charset="-120"/>
              </a:rPr>
              <a:t>年</a:t>
            </a:r>
            <a:r>
              <a:rPr lang="en-US" altLang="zh-TW" sz="3100" kern="0" dirty="0">
                <a:solidFill>
                  <a:srgbClr val="FF0000"/>
                </a:solidFill>
                <a:latin typeface="標楷體" panose="03000509000000000000" pitchFamily="65" charset="-120"/>
                <a:ea typeface="標楷體" panose="03000509000000000000" pitchFamily="65" charset="-120"/>
              </a:rPr>
              <a:t>8</a:t>
            </a:r>
            <a:r>
              <a:rPr lang="zh-TW" altLang="en-US" sz="3100" kern="0" dirty="0">
                <a:solidFill>
                  <a:srgbClr val="FF0000"/>
                </a:solidFill>
                <a:latin typeface="標楷體" panose="03000509000000000000" pitchFamily="65" charset="-120"/>
                <a:ea typeface="標楷體" panose="03000509000000000000" pitchFamily="65" charset="-120"/>
              </a:rPr>
              <a:t>月</a:t>
            </a:r>
            <a:r>
              <a:rPr lang="en-US" altLang="zh-TW" sz="3100" kern="0" dirty="0">
                <a:solidFill>
                  <a:srgbClr val="FF0000"/>
                </a:solidFill>
                <a:latin typeface="標楷體" panose="03000509000000000000" pitchFamily="65" charset="-120"/>
                <a:ea typeface="標楷體" panose="03000509000000000000" pitchFamily="65" charset="-120"/>
              </a:rPr>
              <a:t>22</a:t>
            </a:r>
            <a:r>
              <a:rPr lang="zh-TW" altLang="en-US" sz="3100" kern="0" dirty="0">
                <a:solidFill>
                  <a:srgbClr val="FF0000"/>
                </a:solidFill>
                <a:latin typeface="標楷體" panose="03000509000000000000" pitchFamily="65" charset="-120"/>
                <a:ea typeface="標楷體" panose="03000509000000000000" pitchFamily="65" charset="-120"/>
              </a:rPr>
              <a:t>日</a:t>
            </a:r>
            <a:r>
              <a:rPr lang="en-US" altLang="zh-TW" sz="3100" kern="0" dirty="0">
                <a:solidFill>
                  <a:srgbClr val="FF0000"/>
                </a:solidFill>
                <a:latin typeface="標楷體" panose="03000509000000000000" pitchFamily="65" charset="-120"/>
                <a:ea typeface="標楷體" panose="03000509000000000000" pitchFamily="65" charset="-120"/>
              </a:rPr>
              <a:t>(</a:t>
            </a:r>
            <a:r>
              <a:rPr lang="zh-TW" altLang="en-US" sz="3100" kern="0" dirty="0">
                <a:solidFill>
                  <a:srgbClr val="FF0000"/>
                </a:solidFill>
                <a:latin typeface="標楷體" panose="03000509000000000000" pitchFamily="65" charset="-120"/>
                <a:ea typeface="標楷體" panose="03000509000000000000" pitchFamily="65" charset="-120"/>
              </a:rPr>
              <a:t>星期一</a:t>
            </a:r>
            <a:r>
              <a:rPr lang="en-US" altLang="zh-TW" sz="3100" kern="0" dirty="0">
                <a:solidFill>
                  <a:srgbClr val="FF0000"/>
                </a:solidFill>
                <a:latin typeface="標楷體" panose="03000509000000000000" pitchFamily="65" charset="-120"/>
                <a:ea typeface="標楷體" panose="03000509000000000000" pitchFamily="65" charset="-120"/>
              </a:rPr>
              <a:t>)</a:t>
            </a:r>
            <a:r>
              <a:rPr lang="zh-TW" altLang="en-US" sz="3100" kern="0" dirty="0">
                <a:solidFill>
                  <a:srgbClr val="000000"/>
                </a:solidFill>
                <a:latin typeface="標楷體" panose="03000509000000000000" pitchFamily="65" charset="-120"/>
                <a:ea typeface="標楷體" panose="03000509000000000000" pitchFamily="65" charset="-120"/>
              </a:rPr>
              <a:t>辦理</a:t>
            </a:r>
            <a:r>
              <a:rPr lang="en-US" altLang="zh-TW" sz="3100" kern="0" dirty="0">
                <a:solidFill>
                  <a:srgbClr val="000000"/>
                </a:solidFill>
                <a:latin typeface="標楷體" panose="03000509000000000000" pitchFamily="65" charset="-120"/>
                <a:ea typeface="標楷體" panose="03000509000000000000" pitchFamily="65" charset="-120"/>
              </a:rPr>
              <a:t>3</a:t>
            </a:r>
            <a:r>
              <a:rPr lang="zh-TW" altLang="en-US" sz="3100" kern="0" dirty="0">
                <a:solidFill>
                  <a:srgbClr val="000000"/>
                </a:solidFill>
                <a:latin typeface="標楷體" panose="03000509000000000000" pitchFamily="65" charset="-120"/>
                <a:ea typeface="標楷體" panose="03000509000000000000" pitchFamily="65" charset="-120"/>
              </a:rPr>
              <a:t>小時職前暨在職訓</a:t>
            </a:r>
            <a:endParaRPr lang="en-US" altLang="zh-TW" sz="3100" kern="0" dirty="0">
              <a:solidFill>
                <a:srgbClr val="000000"/>
              </a:solidFill>
              <a:latin typeface="標楷體" panose="03000509000000000000" pitchFamily="65" charset="-120"/>
              <a:ea typeface="標楷體" panose="03000509000000000000" pitchFamily="65" charset="-120"/>
            </a:endParaRPr>
          </a:p>
          <a:p>
            <a:pPr marL="0" indent="0">
              <a:buNone/>
            </a:pPr>
            <a:r>
              <a:rPr lang="zh-TW" altLang="en-US" sz="3100" kern="0" dirty="0">
                <a:solidFill>
                  <a:srgbClr val="000000"/>
                </a:solidFill>
                <a:latin typeface="標楷體" panose="03000509000000000000" pitchFamily="65" charset="-120"/>
                <a:ea typeface="標楷體" panose="03000509000000000000" pitchFamily="65" charset="-120"/>
              </a:rPr>
              <a:t>             練。</a:t>
            </a:r>
            <a:endParaRPr lang="en-US" altLang="zh-TW" sz="3100" dirty="0">
              <a:latin typeface="標楷體" panose="03000509000000000000" pitchFamily="65" charset="-120"/>
              <a:ea typeface="標楷體" panose="03000509000000000000" pitchFamily="65" charset="-120"/>
            </a:endParaRPr>
          </a:p>
          <a:p>
            <a:pPr marL="0" indent="0">
              <a:buNone/>
            </a:pPr>
            <a:endParaRPr lang="en-US" altLang="zh-TW" dirty="0"/>
          </a:p>
          <a:p>
            <a:pPr marL="0" indent="0">
              <a:buNone/>
            </a:pPr>
            <a:endParaRPr lang="en-US" altLang="zh-TW" dirty="0"/>
          </a:p>
          <a:p>
            <a:pPr marL="0" indent="0">
              <a:buNone/>
            </a:pPr>
            <a:endParaRPr lang="en-US" altLang="zh-TW" dirty="0"/>
          </a:p>
        </p:txBody>
      </p:sp>
    </p:spTree>
    <p:extLst>
      <p:ext uri="{BB962C8B-B14F-4D97-AF65-F5344CB8AC3E}">
        <p14:creationId xmlns:p14="http://schemas.microsoft.com/office/powerpoint/2010/main" val="485975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EED1500-466E-4972-9E12-18DAAA570498}"/>
              </a:ext>
            </a:extLst>
          </p:cNvPr>
          <p:cNvSpPr>
            <a:spLocks noGrp="1"/>
          </p:cNvSpPr>
          <p:nvPr>
            <p:ph type="title"/>
          </p:nvPr>
        </p:nvSpPr>
        <p:spPr>
          <a:xfrm>
            <a:off x="1484310" y="148473"/>
            <a:ext cx="10018713" cy="794208"/>
          </a:xfrm>
        </p:spPr>
        <p:txBody>
          <a:bodyPr>
            <a:normAutofit/>
          </a:bodyPr>
          <a:lstStyle/>
          <a:p>
            <a:r>
              <a:rPr lang="zh-TW" altLang="en-US" sz="3600" dirty="0">
                <a:latin typeface="標楷體" panose="03000509000000000000" pitchFamily="65" charset="-120"/>
                <a:ea typeface="標楷體" panose="03000509000000000000" pitchFamily="65" charset="-120"/>
              </a:rPr>
              <a:t>教師助理員及</a:t>
            </a:r>
            <a:r>
              <a:rPr lang="zh-TW" altLang="zh-TW" sz="3600" dirty="0">
                <a:latin typeface="標楷體" panose="03000509000000000000" pitchFamily="65" charset="-120"/>
                <a:ea typeface="標楷體" panose="03000509000000000000" pitchFamily="65" charset="-120"/>
              </a:rPr>
              <a:t>特教學生助理人員</a:t>
            </a:r>
            <a:endParaRPr lang="zh-TW" altLang="en-US" sz="3600" dirty="0">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id="{6269CB1C-1A7A-4CAA-A92F-4B04E37C0D78}"/>
              </a:ext>
            </a:extLst>
          </p:cNvPr>
          <p:cNvSpPr>
            <a:spLocks noGrp="1"/>
          </p:cNvSpPr>
          <p:nvPr>
            <p:ph idx="1"/>
          </p:nvPr>
        </p:nvSpPr>
        <p:spPr>
          <a:xfrm>
            <a:off x="1320800" y="1231900"/>
            <a:ext cx="10106023" cy="4490825"/>
          </a:xfrm>
        </p:spPr>
        <p:txBody>
          <a:bodyPr>
            <a:normAutofit fontScale="92500" lnSpcReduction="20000"/>
          </a:bodyPr>
          <a:lstStyle/>
          <a:p>
            <a:pPr defTabSz="914400">
              <a:spcBef>
                <a:spcPts val="0"/>
              </a:spcBef>
              <a:spcAft>
                <a:spcPts val="0"/>
              </a:spcAft>
              <a:buClrTx/>
              <a:buSzTx/>
              <a:buFont typeface="Wingdings" panose="05000000000000000000" pitchFamily="2" charset="2"/>
              <a:buChar char="u"/>
            </a:pPr>
            <a:endParaRPr lang="en-US" altLang="zh-TW" dirty="0">
              <a:latin typeface="標楷體" panose="03000509000000000000" pitchFamily="65" charset="-120"/>
              <a:ea typeface="標楷體" panose="03000509000000000000" pitchFamily="65" charset="-120"/>
            </a:endParaRPr>
          </a:p>
          <a:p>
            <a:pPr defTabSz="914400">
              <a:spcBef>
                <a:spcPts val="0"/>
              </a:spcBef>
              <a:spcAft>
                <a:spcPts val="0"/>
              </a:spcAft>
              <a:buClrTx/>
              <a:buSzTx/>
              <a:buFont typeface="Wingdings" panose="05000000000000000000" pitchFamily="2" charset="2"/>
              <a:buChar char="u"/>
            </a:pPr>
            <a:endParaRPr lang="en-US" altLang="zh-TW" dirty="0">
              <a:latin typeface="標楷體" panose="03000509000000000000" pitchFamily="65" charset="-120"/>
              <a:ea typeface="標楷體" panose="03000509000000000000" pitchFamily="65" charset="-120"/>
            </a:endParaRPr>
          </a:p>
          <a:p>
            <a:pPr defTabSz="914400">
              <a:spcBef>
                <a:spcPts val="0"/>
              </a:spcBef>
              <a:spcAft>
                <a:spcPts val="0"/>
              </a:spcAft>
              <a:buClrTx/>
              <a:buSzTx/>
              <a:buFont typeface="Wingdings" panose="05000000000000000000" pitchFamily="2" charset="2"/>
              <a:buChar char="u"/>
            </a:pPr>
            <a:endParaRPr lang="en-US" altLang="zh-TW" dirty="0">
              <a:latin typeface="標楷體" panose="03000509000000000000" pitchFamily="65" charset="-120"/>
              <a:ea typeface="標楷體" panose="03000509000000000000" pitchFamily="65" charset="-120"/>
            </a:endParaRPr>
          </a:p>
          <a:p>
            <a:pPr defTabSz="914400">
              <a:spcBef>
                <a:spcPts val="0"/>
              </a:spcBef>
              <a:spcAft>
                <a:spcPts val="0"/>
              </a:spcAft>
              <a:buClrTx/>
              <a:buSzTx/>
              <a:buFont typeface="Wingdings" panose="05000000000000000000" pitchFamily="2" charset="2"/>
              <a:buChar char="u"/>
            </a:pPr>
            <a:endParaRPr lang="en-US" altLang="zh-TW" dirty="0">
              <a:latin typeface="標楷體" panose="03000509000000000000" pitchFamily="65" charset="-120"/>
              <a:ea typeface="標楷體" panose="03000509000000000000" pitchFamily="65" charset="-120"/>
            </a:endParaRPr>
          </a:p>
          <a:p>
            <a:pPr defTabSz="914400">
              <a:spcBef>
                <a:spcPts val="0"/>
              </a:spcBef>
              <a:spcAft>
                <a:spcPts val="0"/>
              </a:spcAft>
              <a:buClrTx/>
              <a:buSzTx/>
              <a:buFont typeface="Wingdings" panose="05000000000000000000" pitchFamily="2" charset="2"/>
              <a:buChar char="u"/>
            </a:pPr>
            <a:r>
              <a:rPr lang="zh-TW" altLang="en-US" sz="2600" dirty="0">
                <a:latin typeface="標楷體" panose="03000509000000000000" pitchFamily="65" charset="-120"/>
                <a:ea typeface="標楷體" panose="03000509000000000000" pitchFamily="65" charset="-120"/>
              </a:rPr>
              <a:t>入校督導</a:t>
            </a:r>
            <a:r>
              <a:rPr lang="en-US" altLang="zh-TW" sz="2600" dirty="0">
                <a:solidFill>
                  <a:srgbClr val="000000"/>
                </a:solidFill>
                <a:latin typeface="標楷體" panose="03000509000000000000" pitchFamily="65" charset="-120"/>
                <a:ea typeface="標楷體" panose="03000509000000000000" pitchFamily="65" charset="-120"/>
              </a:rPr>
              <a:t>:</a:t>
            </a:r>
            <a:r>
              <a:rPr lang="zh-TW" altLang="en-US" sz="2600" dirty="0">
                <a:solidFill>
                  <a:srgbClr val="000000"/>
                </a:solidFill>
                <a:latin typeface="標楷體" panose="03000509000000000000" pitchFamily="65" charset="-120"/>
                <a:ea typeface="標楷體" panose="03000509000000000000" pitchFamily="65" charset="-120"/>
              </a:rPr>
              <a:t>委由特教資源中心辦理，</a:t>
            </a:r>
            <a:r>
              <a:rPr lang="zh-TW" altLang="zh-TW" sz="2600" dirty="0">
                <a:solidFill>
                  <a:srgbClr val="000000"/>
                </a:solidFill>
                <a:latin typeface="標楷體" panose="03000509000000000000" pitchFamily="65" charset="-120"/>
                <a:ea typeface="標楷體" panose="03000509000000000000" pitchFamily="65" charset="-120"/>
              </a:rPr>
              <a:t>訪視對象以各校</a:t>
            </a:r>
            <a:r>
              <a:rPr lang="zh-TW" altLang="zh-TW" sz="2600" b="1" dirty="0">
                <a:solidFill>
                  <a:srgbClr val="FF0000"/>
                </a:solidFill>
                <a:latin typeface="標楷體" panose="03000509000000000000" pitchFamily="65" charset="-120"/>
                <a:ea typeface="標楷體" panose="03000509000000000000" pitchFamily="65" charset="-120"/>
              </a:rPr>
              <a:t>新僱用</a:t>
            </a:r>
            <a:r>
              <a:rPr lang="zh-TW" altLang="zh-TW" sz="2600" dirty="0">
                <a:solidFill>
                  <a:srgbClr val="000000"/>
                </a:solidFill>
                <a:latin typeface="標楷體" panose="03000509000000000000" pitchFamily="65" charset="-120"/>
                <a:ea typeface="標楷體" panose="03000509000000000000" pitchFamily="65" charset="-120"/>
              </a:rPr>
              <a:t>教師助理員及</a:t>
            </a:r>
            <a:endParaRPr lang="en-US" altLang="zh-TW" sz="2600" dirty="0">
              <a:solidFill>
                <a:srgbClr val="000000"/>
              </a:solidFill>
              <a:latin typeface="標楷體" panose="03000509000000000000" pitchFamily="65" charset="-120"/>
              <a:ea typeface="標楷體" panose="03000509000000000000" pitchFamily="65" charset="-120"/>
            </a:endParaRPr>
          </a:p>
          <a:p>
            <a:pPr marL="0" lvl="0" indent="0" defTabSz="914400">
              <a:spcBef>
                <a:spcPts val="0"/>
              </a:spcBef>
              <a:spcAft>
                <a:spcPts val="0"/>
              </a:spcAft>
              <a:buClrTx/>
              <a:buSzTx/>
              <a:buNone/>
            </a:pPr>
            <a:r>
              <a:rPr lang="zh-TW" altLang="en-US" sz="2600" b="1" dirty="0">
                <a:solidFill>
                  <a:srgbClr val="000000"/>
                </a:solidFill>
                <a:latin typeface="標楷體" panose="03000509000000000000" pitchFamily="65" charset="-120"/>
                <a:ea typeface="標楷體" panose="03000509000000000000" pitchFamily="65" charset="-120"/>
              </a:rPr>
              <a:t>           </a:t>
            </a:r>
            <a:r>
              <a:rPr lang="zh-TW" altLang="zh-TW" sz="2600" b="1" dirty="0">
                <a:solidFill>
                  <a:srgbClr val="FF0000"/>
                </a:solidFill>
                <a:latin typeface="標楷體" panose="03000509000000000000" pitchFamily="65" charset="-120"/>
                <a:ea typeface="標楷體" panose="03000509000000000000" pitchFamily="65" charset="-120"/>
              </a:rPr>
              <a:t>新核定</a:t>
            </a:r>
            <a:r>
              <a:rPr lang="zh-TW" altLang="zh-TW" sz="2600" dirty="0">
                <a:solidFill>
                  <a:srgbClr val="000000"/>
                </a:solidFill>
                <a:latin typeface="標楷體" panose="03000509000000000000" pitchFamily="65" charset="-120"/>
                <a:ea typeface="標楷體" panose="03000509000000000000" pitchFamily="65" charset="-120"/>
              </a:rPr>
              <a:t>特教學生助理人員為</a:t>
            </a:r>
            <a:r>
              <a:rPr lang="zh-TW" altLang="en-US" sz="2600" dirty="0">
                <a:solidFill>
                  <a:srgbClr val="000000"/>
                </a:solidFill>
                <a:latin typeface="標楷體" panose="03000509000000000000" pitchFamily="65" charset="-120"/>
                <a:ea typeface="標楷體" panose="03000509000000000000" pitchFamily="65" charset="-120"/>
              </a:rPr>
              <a:t>優先，</a:t>
            </a:r>
            <a:r>
              <a:rPr lang="zh-TW" altLang="zh-TW" sz="2600" kern="100" dirty="0">
                <a:latin typeface="標楷體" panose="03000509000000000000" pitchFamily="65" charset="-120"/>
                <a:ea typeface="標楷體" panose="03000509000000000000" pitchFamily="65" charset="-120"/>
                <a:cs typeface="Times New Roman" panose="02020603050405020304" pitchFamily="18" charset="0"/>
              </a:rPr>
              <a:t>並增加申請情緒行為及</a:t>
            </a:r>
            <a:r>
              <a:rPr lang="zh-TW" altLang="en-US" sz="2600" kern="100" dirty="0">
                <a:latin typeface="標楷體" panose="03000509000000000000" pitchFamily="65" charset="-120"/>
                <a:ea typeface="標楷體" panose="03000509000000000000" pitchFamily="65" charset="-120"/>
                <a:cs typeface="Times New Roman" panose="02020603050405020304" pitchFamily="18" charset="0"/>
              </a:rPr>
              <a:t>學習</a:t>
            </a:r>
            <a:endParaRPr lang="en-US" altLang="zh-TW" sz="2600" kern="100" dirty="0">
              <a:latin typeface="標楷體" panose="03000509000000000000" pitchFamily="65" charset="-120"/>
              <a:ea typeface="標楷體" panose="03000509000000000000" pitchFamily="65" charset="-120"/>
              <a:cs typeface="Times New Roman" panose="02020603050405020304" pitchFamily="18" charset="0"/>
            </a:endParaRPr>
          </a:p>
          <a:p>
            <a:pPr marL="0" lvl="0" indent="0" defTabSz="914400">
              <a:spcBef>
                <a:spcPts val="0"/>
              </a:spcBef>
              <a:spcAft>
                <a:spcPts val="0"/>
              </a:spcAft>
              <a:buClrTx/>
              <a:buSzTx/>
              <a:buNone/>
            </a:pPr>
            <a:r>
              <a:rPr lang="en-US" altLang="zh-TW" sz="2600" kern="100" dirty="0">
                <a:latin typeface="標楷體" panose="03000509000000000000" pitchFamily="65" charset="-120"/>
                <a:ea typeface="標楷體" panose="03000509000000000000" pitchFamily="65" charset="-120"/>
                <a:cs typeface="Times New Roman" panose="02020603050405020304" pitchFamily="18" charset="0"/>
              </a:rPr>
              <a:t>           </a:t>
            </a:r>
            <a:r>
              <a:rPr lang="zh-TW" altLang="zh-TW" sz="2600" kern="100" dirty="0">
                <a:latin typeface="標楷體" panose="03000509000000000000" pitchFamily="65" charset="-120"/>
                <a:ea typeface="標楷體" panose="03000509000000000000" pitchFamily="65" charset="-120"/>
                <a:cs typeface="Times New Roman" panose="02020603050405020304" pitchFamily="18" charset="0"/>
              </a:rPr>
              <a:t>適應困難類學校</a:t>
            </a:r>
            <a:r>
              <a:rPr lang="zh-TW" altLang="zh-TW" sz="2600" dirty="0">
                <a:solidFill>
                  <a:srgbClr val="000000"/>
                </a:solidFill>
                <a:latin typeface="標楷體" panose="03000509000000000000" pitchFamily="65" charset="-120"/>
                <a:ea typeface="標楷體" panose="03000509000000000000" pitchFamily="65" charset="-120"/>
              </a:rPr>
              <a:t>，</a:t>
            </a:r>
            <a:r>
              <a:rPr lang="en-US" altLang="zh-TW" sz="2600" dirty="0">
                <a:solidFill>
                  <a:srgbClr val="000000"/>
                </a:solidFill>
                <a:latin typeface="標楷體" panose="03000509000000000000" pitchFamily="65" charset="-120"/>
                <a:ea typeface="標楷體" panose="03000509000000000000" pitchFamily="65" charset="-120"/>
              </a:rPr>
              <a:t>111</a:t>
            </a:r>
            <a:r>
              <a:rPr lang="zh-TW" altLang="zh-TW" sz="2600" dirty="0">
                <a:solidFill>
                  <a:srgbClr val="000000"/>
                </a:solidFill>
                <a:latin typeface="標楷體" panose="03000509000000000000" pitchFamily="65" charset="-120"/>
                <a:ea typeface="標楷體" panose="03000509000000000000" pitchFamily="65" charset="-120"/>
              </a:rPr>
              <a:t>年度第</a:t>
            </a:r>
            <a:r>
              <a:rPr lang="en-US" altLang="zh-TW" sz="2600" dirty="0">
                <a:solidFill>
                  <a:srgbClr val="000000"/>
                </a:solidFill>
                <a:latin typeface="標楷體" panose="03000509000000000000" pitchFamily="65" charset="-120"/>
                <a:ea typeface="標楷體" panose="03000509000000000000" pitchFamily="65" charset="-120"/>
              </a:rPr>
              <a:t>2</a:t>
            </a:r>
            <a:r>
              <a:rPr lang="zh-TW" altLang="zh-TW" sz="2600" dirty="0">
                <a:solidFill>
                  <a:srgbClr val="000000"/>
                </a:solidFill>
                <a:latin typeface="標楷體" panose="03000509000000000000" pitchFamily="65" charset="-120"/>
                <a:ea typeface="標楷體" panose="03000509000000000000" pitchFamily="65" charset="-120"/>
              </a:rPr>
              <a:t>期</a:t>
            </a:r>
            <a:r>
              <a:rPr lang="zh-TW" altLang="zh-TW" sz="2600" b="1" dirty="0">
                <a:solidFill>
                  <a:srgbClr val="FF0000"/>
                </a:solidFill>
                <a:latin typeface="標楷體" panose="03000509000000000000" pitchFamily="65" charset="-120"/>
                <a:ea typeface="標楷體" panose="03000509000000000000" pitchFamily="65" charset="-120"/>
              </a:rPr>
              <a:t>（</a:t>
            </a:r>
            <a:r>
              <a:rPr lang="en-US" altLang="zh-TW" sz="2600" b="1" dirty="0">
                <a:solidFill>
                  <a:srgbClr val="FF0000"/>
                </a:solidFill>
                <a:latin typeface="標楷體" panose="03000509000000000000" pitchFamily="65" charset="-120"/>
                <a:ea typeface="標楷體" panose="03000509000000000000" pitchFamily="65" charset="-120"/>
              </a:rPr>
              <a:t>111</a:t>
            </a:r>
            <a:r>
              <a:rPr lang="zh-TW" altLang="zh-TW" sz="2600" b="1" dirty="0">
                <a:solidFill>
                  <a:srgbClr val="FF0000"/>
                </a:solidFill>
                <a:latin typeface="標楷體" panose="03000509000000000000" pitchFamily="65" charset="-120"/>
                <a:ea typeface="標楷體" panose="03000509000000000000" pitchFamily="65" charset="-120"/>
              </a:rPr>
              <a:t>年</a:t>
            </a:r>
            <a:r>
              <a:rPr lang="en-US" altLang="zh-TW" sz="2600" b="1" dirty="0">
                <a:solidFill>
                  <a:srgbClr val="FF0000"/>
                </a:solidFill>
                <a:latin typeface="標楷體" panose="03000509000000000000" pitchFamily="65" charset="-120"/>
                <a:ea typeface="標楷體" panose="03000509000000000000" pitchFamily="65" charset="-120"/>
              </a:rPr>
              <a:t>9-12</a:t>
            </a:r>
            <a:r>
              <a:rPr lang="zh-TW" altLang="en-US" sz="2600" b="1" dirty="0">
                <a:solidFill>
                  <a:srgbClr val="FF0000"/>
                </a:solidFill>
                <a:latin typeface="標楷體" panose="03000509000000000000" pitchFamily="65" charset="-120"/>
                <a:ea typeface="標楷體" panose="03000509000000000000" pitchFamily="65" charset="-120"/>
              </a:rPr>
              <a:t> </a:t>
            </a:r>
            <a:r>
              <a:rPr lang="zh-TW" altLang="zh-TW" sz="2600" b="1" dirty="0">
                <a:solidFill>
                  <a:srgbClr val="FF0000"/>
                </a:solidFill>
                <a:latin typeface="標楷體" panose="03000509000000000000" pitchFamily="65" charset="-120"/>
                <a:ea typeface="標楷體" panose="03000509000000000000" pitchFamily="65" charset="-120"/>
              </a:rPr>
              <a:t>月，規劃時間</a:t>
            </a:r>
            <a:r>
              <a:rPr lang="zh-TW" altLang="en-US" sz="2600" b="1" dirty="0">
                <a:solidFill>
                  <a:srgbClr val="FF0000"/>
                </a:solidFill>
                <a:latin typeface="標楷體" panose="03000509000000000000" pitchFamily="65" charset="-120"/>
                <a:ea typeface="標楷體" panose="03000509000000000000" pitchFamily="65" charset="-120"/>
              </a:rPr>
              <a:t>為</a:t>
            </a:r>
            <a:endParaRPr lang="en-US" altLang="zh-TW" sz="2600" b="1" dirty="0">
              <a:solidFill>
                <a:srgbClr val="FF0000"/>
              </a:solidFill>
              <a:latin typeface="標楷體" panose="03000509000000000000" pitchFamily="65" charset="-120"/>
              <a:ea typeface="標楷體" panose="03000509000000000000" pitchFamily="65" charset="-120"/>
            </a:endParaRPr>
          </a:p>
          <a:p>
            <a:pPr marL="0" lvl="0" indent="0" defTabSz="914400">
              <a:spcBef>
                <a:spcPts val="0"/>
              </a:spcBef>
              <a:spcAft>
                <a:spcPts val="0"/>
              </a:spcAft>
              <a:buClrTx/>
              <a:buSzTx/>
              <a:buNone/>
            </a:pPr>
            <a:r>
              <a:rPr lang="zh-TW" altLang="en-US" sz="2600" b="1" dirty="0">
                <a:solidFill>
                  <a:srgbClr val="FF0000"/>
                </a:solidFill>
                <a:latin typeface="標楷體" panose="03000509000000000000" pitchFamily="65" charset="-120"/>
                <a:ea typeface="標楷體" panose="03000509000000000000" pitchFamily="65" charset="-120"/>
              </a:rPr>
              <a:t>           </a:t>
            </a:r>
            <a:r>
              <a:rPr lang="zh-TW" altLang="zh-TW" sz="2600" b="1" dirty="0">
                <a:solidFill>
                  <a:srgbClr val="FF0000"/>
                </a:solidFill>
                <a:latin typeface="標楷體" panose="03000509000000000000" pitchFamily="65" charset="-120"/>
                <a:ea typeface="標楷體" panose="03000509000000000000" pitchFamily="65" charset="-120"/>
              </a:rPr>
              <a:t>每週五上午）</a:t>
            </a:r>
            <a:r>
              <a:rPr lang="zh-TW" altLang="zh-TW" sz="2600" dirty="0">
                <a:solidFill>
                  <a:srgbClr val="000000"/>
                </a:solidFill>
                <a:latin typeface="標楷體" panose="03000509000000000000" pitchFamily="65" charset="-120"/>
                <a:ea typeface="標楷體" panose="03000509000000000000" pitchFamily="65" charset="-120"/>
              </a:rPr>
              <a:t>入校督導學校及相關工作期程，俟研議後另行</a:t>
            </a:r>
            <a:endParaRPr lang="en-US" altLang="zh-TW" sz="2600" dirty="0">
              <a:solidFill>
                <a:srgbClr val="000000"/>
              </a:solidFill>
              <a:latin typeface="標楷體" panose="03000509000000000000" pitchFamily="65" charset="-120"/>
              <a:ea typeface="標楷體" panose="03000509000000000000" pitchFamily="65" charset="-120"/>
            </a:endParaRPr>
          </a:p>
          <a:p>
            <a:pPr marL="0" lvl="0" indent="0" defTabSz="914400">
              <a:spcBef>
                <a:spcPts val="0"/>
              </a:spcBef>
              <a:spcAft>
                <a:spcPts val="0"/>
              </a:spcAft>
              <a:buClrTx/>
              <a:buSzTx/>
              <a:buNone/>
            </a:pPr>
            <a:r>
              <a:rPr lang="en-US" altLang="zh-TW" sz="2600" dirty="0">
                <a:solidFill>
                  <a:srgbClr val="000000"/>
                </a:solidFill>
                <a:latin typeface="標楷體" panose="03000509000000000000" pitchFamily="65" charset="-120"/>
                <a:ea typeface="標楷體" panose="03000509000000000000" pitchFamily="65" charset="-120"/>
              </a:rPr>
              <a:t>           </a:t>
            </a:r>
            <a:r>
              <a:rPr lang="zh-TW" altLang="en-US" sz="2600" dirty="0">
                <a:solidFill>
                  <a:srgbClr val="000000"/>
                </a:solidFill>
                <a:latin typeface="標楷體" panose="03000509000000000000" pitchFamily="65" charset="-120"/>
                <a:ea typeface="標楷體" panose="03000509000000000000" pitchFamily="65" charset="-120"/>
              </a:rPr>
              <a:t>發文並公告</a:t>
            </a:r>
            <a:r>
              <a:rPr lang="zh-TW" altLang="zh-TW" sz="2600" dirty="0">
                <a:solidFill>
                  <a:srgbClr val="000000"/>
                </a:solidFill>
                <a:latin typeface="標楷體" panose="03000509000000000000" pitchFamily="65" charset="-120"/>
                <a:ea typeface="標楷體" panose="03000509000000000000" pitchFamily="65" charset="-120"/>
              </a:rPr>
              <a:t>於教育處網站。</a:t>
            </a:r>
            <a:endParaRPr lang="en-US" altLang="zh-TW" sz="2600" dirty="0">
              <a:solidFill>
                <a:srgbClr val="000000"/>
              </a:solidFill>
              <a:latin typeface="標楷體" panose="03000509000000000000" pitchFamily="65" charset="-120"/>
              <a:ea typeface="標楷體" panose="03000509000000000000" pitchFamily="65" charset="-120"/>
            </a:endParaRPr>
          </a:p>
          <a:p>
            <a:pPr marL="0" indent="0">
              <a:buNone/>
            </a:pPr>
            <a:endParaRPr lang="zh-TW" altLang="en-US" dirty="0"/>
          </a:p>
          <a:p>
            <a:pPr lvl="0" defTabSz="914400">
              <a:spcBef>
                <a:spcPts val="0"/>
              </a:spcBef>
              <a:spcAft>
                <a:spcPts val="0"/>
              </a:spcAft>
              <a:buClrTx/>
              <a:buSzTx/>
              <a:buFont typeface="Wingdings" panose="05000000000000000000" pitchFamily="2" charset="2"/>
              <a:buChar char="u"/>
            </a:pPr>
            <a:endParaRPr lang="en-US" altLang="zh-TW" dirty="0">
              <a:solidFill>
                <a:srgbClr val="000000"/>
              </a:solidFill>
              <a:latin typeface="標楷體" panose="03000509000000000000" pitchFamily="65" charset="-120"/>
              <a:ea typeface="標楷體" panose="03000509000000000000" pitchFamily="65" charset="-120"/>
            </a:endParaRPr>
          </a:p>
          <a:p>
            <a:pPr marL="0" lvl="0" indent="0" defTabSz="914400">
              <a:spcBef>
                <a:spcPts val="0"/>
              </a:spcBef>
              <a:spcAft>
                <a:spcPts val="0"/>
              </a:spcAft>
              <a:buClrTx/>
              <a:buSzTx/>
              <a:buNone/>
            </a:pPr>
            <a:endParaRPr lang="en-US" altLang="zh-TW" kern="0" dirty="0">
              <a:solidFill>
                <a:srgbClr val="000000"/>
              </a:solidFill>
              <a:latin typeface="新細明體" panose="02020500000000000000" pitchFamily="18" charset="-120"/>
              <a:ea typeface="新細明體" panose="02020500000000000000" pitchFamily="18" charset="-120"/>
            </a:endParaRPr>
          </a:p>
          <a:p>
            <a:pPr defTabSz="914400">
              <a:spcBef>
                <a:spcPts val="0"/>
              </a:spcBef>
              <a:spcAft>
                <a:spcPts val="0"/>
              </a:spcAft>
              <a:buClrTx/>
              <a:buSzTx/>
              <a:buFont typeface="Wingdings" panose="05000000000000000000" pitchFamily="2" charset="2"/>
              <a:buChar char="u"/>
            </a:pPr>
            <a:r>
              <a:rPr lang="zh-TW" altLang="zh-TW" sz="2600" dirty="0">
                <a:latin typeface="標楷體" panose="03000509000000000000" pitchFamily="65" charset="-120"/>
                <a:ea typeface="標楷體" panose="03000509000000000000" pitchFamily="65" charset="-120"/>
              </a:rPr>
              <a:t>如遇特殊</a:t>
            </a:r>
            <a:r>
              <a:rPr lang="zh-TW" altLang="zh-TW" sz="2600" b="1" dirty="0">
                <a:solidFill>
                  <a:srgbClr val="FF0000"/>
                </a:solidFill>
                <a:latin typeface="標楷體" panose="03000509000000000000" pitchFamily="65" charset="-120"/>
                <a:ea typeface="標楷體" panose="03000509000000000000" pitchFamily="65" charset="-120"/>
              </a:rPr>
              <a:t>教學活動日期</a:t>
            </a:r>
            <a:r>
              <a:rPr lang="zh-TW" altLang="zh-TW" sz="2600" dirty="0">
                <a:latin typeface="標楷體" panose="03000509000000000000" pitchFamily="65" charset="-120"/>
                <a:ea typeface="標楷體" panose="03000509000000000000" pitchFamily="65" charset="-120"/>
              </a:rPr>
              <a:t>（如：校慶、運動會、校外教學等），應徵</a:t>
            </a:r>
            <a:r>
              <a:rPr lang="zh-TW" altLang="en-US" sz="2600" dirty="0">
                <a:latin typeface="標楷體" panose="03000509000000000000" pitchFamily="65" charset="-120"/>
                <a:ea typeface="標楷體" panose="03000509000000000000" pitchFamily="65" charset="-120"/>
              </a:rPr>
              <a:t>得</a:t>
            </a:r>
            <a:r>
              <a:rPr lang="zh-TW" altLang="zh-TW" sz="2600" dirty="0">
                <a:latin typeface="標楷體" panose="03000509000000000000" pitchFamily="65" charset="-120"/>
                <a:ea typeface="標楷體" panose="03000509000000000000" pitchFamily="65" charset="-120"/>
              </a:rPr>
              <a:t>助理員之同意後，始得調整上班日期或工作時數，並應於</a:t>
            </a:r>
            <a:r>
              <a:rPr lang="zh-TW" altLang="zh-TW" sz="2600" dirty="0">
                <a:solidFill>
                  <a:srgbClr val="FF0000"/>
                </a:solidFill>
                <a:latin typeface="標楷體" panose="03000509000000000000" pitchFamily="65" charset="-120"/>
                <a:ea typeface="標楷體" panose="03000509000000000000" pitchFamily="65" charset="-120"/>
              </a:rPr>
              <a:t>契約期限內</a:t>
            </a:r>
            <a:r>
              <a:rPr lang="zh-TW" altLang="zh-TW" sz="2600" dirty="0">
                <a:latin typeface="標楷體" panose="03000509000000000000" pitchFamily="65" charset="-120"/>
                <a:ea typeface="標楷體" panose="03000509000000000000" pitchFamily="65" charset="-120"/>
              </a:rPr>
              <a:t>擇期給予補休。</a:t>
            </a:r>
          </a:p>
          <a:p>
            <a:pPr lvl="0" defTabSz="914400">
              <a:spcBef>
                <a:spcPts val="0"/>
              </a:spcBef>
              <a:spcAft>
                <a:spcPts val="0"/>
              </a:spcAft>
              <a:buClrTx/>
              <a:buSzTx/>
              <a:buFont typeface="Wingdings" panose="05000000000000000000" pitchFamily="2" charset="2"/>
              <a:buChar char="u"/>
            </a:pPr>
            <a:endParaRPr lang="en-US" altLang="zh-TW" kern="0" dirty="0">
              <a:solidFill>
                <a:srgbClr val="000000"/>
              </a:solidFill>
              <a:latin typeface="新細明體" panose="02020500000000000000" pitchFamily="18" charset="-120"/>
              <a:ea typeface="新細明體" panose="02020500000000000000" pitchFamily="18" charset="-120"/>
            </a:endParaRPr>
          </a:p>
          <a:p>
            <a:pPr marL="0" indent="0" defTabSz="914400">
              <a:spcBef>
                <a:spcPts val="0"/>
              </a:spcBef>
              <a:spcAft>
                <a:spcPts val="0"/>
              </a:spcAft>
              <a:buClrTx/>
              <a:buSzTx/>
              <a:buNone/>
            </a:pPr>
            <a:endParaRPr lang="en-US" altLang="zh-TW" dirty="0">
              <a:solidFill>
                <a:srgbClr val="000000"/>
              </a:solidFill>
              <a:latin typeface="微軟正黑體" panose="020B0604030504040204" pitchFamily="34" charset="-120"/>
              <a:ea typeface="微軟正黑體" panose="020B0604030504040204" pitchFamily="34" charset="-120"/>
            </a:endParaRPr>
          </a:p>
          <a:p>
            <a:pPr marL="0" indent="0" defTabSz="914400">
              <a:spcBef>
                <a:spcPts val="0"/>
              </a:spcBef>
              <a:spcAft>
                <a:spcPts val="0"/>
              </a:spcAft>
              <a:buClrTx/>
              <a:buSzTx/>
              <a:buNone/>
            </a:pPr>
            <a:endParaRPr lang="en-US" altLang="zh-TW" dirty="0">
              <a:solidFill>
                <a:srgbClr val="000000"/>
              </a:solidFill>
              <a:latin typeface="微軟正黑體" panose="020B0604030504040204" pitchFamily="34" charset="-120"/>
              <a:ea typeface="微軟正黑體" panose="020B0604030504040204" pitchFamily="34" charset="-120"/>
            </a:endParaRPr>
          </a:p>
          <a:p>
            <a:pPr marL="0" indent="0" defTabSz="914400">
              <a:spcBef>
                <a:spcPts val="0"/>
              </a:spcBef>
              <a:spcAft>
                <a:spcPts val="0"/>
              </a:spcAft>
              <a:buClrTx/>
              <a:buSzTx/>
              <a:buNone/>
            </a:pPr>
            <a:endParaRPr lang="zh-TW" altLang="en-US" dirty="0"/>
          </a:p>
        </p:txBody>
      </p:sp>
    </p:spTree>
    <p:extLst>
      <p:ext uri="{BB962C8B-B14F-4D97-AF65-F5344CB8AC3E}">
        <p14:creationId xmlns:p14="http://schemas.microsoft.com/office/powerpoint/2010/main" val="1939453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48593" y="215901"/>
            <a:ext cx="10018713" cy="673099"/>
          </a:xfrm>
        </p:spPr>
        <p:txBody>
          <a:bodyPr>
            <a:normAutofit fontScale="90000"/>
          </a:bodyPr>
          <a:lstStyle/>
          <a:p>
            <a:r>
              <a:rPr lang="zh-TW" altLang="en-US" dirty="0">
                <a:latin typeface="標楷體" panose="03000509000000000000" pitchFamily="65" charset="-120"/>
                <a:ea typeface="標楷體" panose="03000509000000000000" pitchFamily="65" charset="-120"/>
              </a:rPr>
              <a:t>教師助理員及</a:t>
            </a:r>
            <a:r>
              <a:rPr lang="zh-TW" altLang="zh-TW" dirty="0">
                <a:latin typeface="標楷體" panose="03000509000000000000" pitchFamily="65" charset="-120"/>
                <a:ea typeface="標楷體" panose="03000509000000000000" pitchFamily="65" charset="-120"/>
              </a:rPr>
              <a:t>特教學生助理人員</a:t>
            </a:r>
            <a:endParaRPr lang="zh-TW" altLang="en-US" dirty="0"/>
          </a:p>
        </p:txBody>
      </p:sp>
      <p:sp>
        <p:nvSpPr>
          <p:cNvPr id="6" name="文字方塊 5"/>
          <p:cNvSpPr txBox="1"/>
          <p:nvPr/>
        </p:nvSpPr>
        <p:spPr>
          <a:xfrm>
            <a:off x="1612900" y="1041400"/>
            <a:ext cx="9690100" cy="5709255"/>
          </a:xfrm>
          <a:prstGeom prst="rect">
            <a:avLst/>
          </a:prstGeom>
          <a:noFill/>
        </p:spPr>
        <p:txBody>
          <a:bodyPr wrap="square" rtlCol="0">
            <a:spAutoFit/>
          </a:bodyPr>
          <a:lstStyle/>
          <a:p>
            <a:pPr marL="342900" lvl="0" indent="-342900" eaLnBrk="0" fontAlgn="base" hangingPunct="0">
              <a:spcBef>
                <a:spcPct val="20000"/>
              </a:spcBef>
              <a:spcAft>
                <a:spcPts val="600"/>
              </a:spcAft>
              <a:buClr>
                <a:srgbClr val="30ACEC">
                  <a:lumMod val="75000"/>
                </a:srgbClr>
              </a:buClr>
              <a:buSzPct val="145000"/>
              <a:buFont typeface="Wingdings" panose="05000000000000000000" pitchFamily="2" charset="2"/>
              <a:buChar char="l"/>
            </a:pPr>
            <a:r>
              <a:rPr lang="zh-TW" altLang="zh-TW" sz="2400" dirty="0">
                <a:solidFill>
                  <a:prstClr val="black"/>
                </a:solidFill>
                <a:latin typeface="標楷體" panose="03000509000000000000" pitchFamily="65" charset="-120"/>
                <a:ea typeface="標楷體" panose="03000509000000000000" pitchFamily="65" charset="-120"/>
              </a:rPr>
              <a:t>助理人員國定假日、請假：</a:t>
            </a:r>
            <a:endParaRPr lang="en-US" altLang="zh-TW" sz="2400" dirty="0">
              <a:solidFill>
                <a:prstClr val="black"/>
              </a:solidFill>
              <a:latin typeface="標楷體" panose="03000509000000000000" pitchFamily="65" charset="-120"/>
              <a:ea typeface="標楷體" panose="03000509000000000000" pitchFamily="65" charset="-120"/>
            </a:endParaRPr>
          </a:p>
          <a:p>
            <a:pPr eaLnBrk="0" fontAlgn="base" hangingPunct="0"/>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(1)</a:t>
            </a:r>
            <a:r>
              <a:rPr lang="zh-TW" altLang="zh-TW" sz="2400" dirty="0">
                <a:latin typeface="標楷體" panose="03000509000000000000" pitchFamily="65" charset="-120"/>
                <a:ea typeface="標楷體" panose="03000509000000000000" pitchFamily="65" charset="-120"/>
              </a:rPr>
              <a:t>星期例假日</a:t>
            </a:r>
            <a:r>
              <a:rPr lang="zh-TW" altLang="zh-TW" sz="2400" b="1" dirty="0">
                <a:solidFill>
                  <a:srgbClr val="FF0000"/>
                </a:solidFill>
                <a:latin typeface="標楷體" panose="03000509000000000000" pitchFamily="65" charset="-120"/>
                <a:ea typeface="標楷體" panose="03000509000000000000" pitchFamily="65" charset="-120"/>
              </a:rPr>
              <a:t>不計薪</a:t>
            </a:r>
            <a:r>
              <a:rPr lang="zh-TW" altLang="zh-TW" sz="2400" dirty="0">
                <a:latin typeface="標楷體" panose="03000509000000000000" pitchFamily="65" charset="-120"/>
                <a:ea typeface="標楷體" panose="03000509000000000000" pitchFamily="65" charset="-120"/>
              </a:rPr>
              <a:t>；</a:t>
            </a:r>
            <a:r>
              <a:rPr lang="zh-TW" altLang="zh-TW" sz="2400" b="1" dirty="0">
                <a:solidFill>
                  <a:srgbClr val="FF0000"/>
                </a:solidFill>
                <a:latin typeface="標楷體" panose="03000509000000000000" pitchFamily="65" charset="-120"/>
                <a:ea typeface="標楷體" panose="03000509000000000000" pitchFamily="65" charset="-120"/>
              </a:rPr>
              <a:t>國定假日</a:t>
            </a:r>
            <a:r>
              <a:rPr lang="zh-TW" altLang="zh-TW" sz="2400" dirty="0">
                <a:latin typeface="標楷體" panose="03000509000000000000" pitchFamily="65" charset="-120"/>
                <a:ea typeface="標楷體" panose="03000509000000000000" pitchFamily="65" charset="-120"/>
              </a:rPr>
              <a:t>為</a:t>
            </a:r>
            <a:r>
              <a:rPr lang="zh-TW" altLang="zh-TW" sz="2400" b="1" dirty="0">
                <a:solidFill>
                  <a:srgbClr val="FF0000"/>
                </a:solidFill>
                <a:latin typeface="標楷體" panose="03000509000000000000" pitchFamily="65" charset="-120"/>
                <a:ea typeface="標楷體" panose="03000509000000000000" pitchFamily="65" charset="-120"/>
              </a:rPr>
              <a:t>計薪</a:t>
            </a:r>
            <a:r>
              <a:rPr lang="zh-TW" altLang="zh-TW" sz="2400" dirty="0">
                <a:latin typeface="標楷體" panose="03000509000000000000" pitchFamily="65" charset="-120"/>
                <a:ea typeface="標楷體" panose="03000509000000000000" pitchFamily="65" charset="-120"/>
              </a:rPr>
              <a:t>休假（</a:t>
            </a:r>
            <a:r>
              <a:rPr lang="en-US" altLang="zh-TW" sz="2400" dirty="0">
                <a:solidFill>
                  <a:srgbClr val="FF0000"/>
                </a:solidFill>
                <a:latin typeface="標楷體" panose="03000509000000000000" pitchFamily="65" charset="-120"/>
                <a:ea typeface="標楷體" panose="03000509000000000000" pitchFamily="65" charset="-120"/>
              </a:rPr>
              <a:t>9</a:t>
            </a:r>
            <a:r>
              <a:rPr lang="zh-TW" altLang="zh-TW" sz="2400" dirty="0">
                <a:solidFill>
                  <a:srgbClr val="FF0000"/>
                </a:solidFill>
                <a:latin typeface="標楷體" panose="03000509000000000000" pitchFamily="65" charset="-120"/>
                <a:ea typeface="標楷體" panose="03000509000000000000" pitchFamily="65" charset="-120"/>
              </a:rPr>
              <a:t>月</a:t>
            </a:r>
            <a:r>
              <a:rPr lang="en-US" altLang="zh-TW" sz="2400" dirty="0">
                <a:solidFill>
                  <a:srgbClr val="FF0000"/>
                </a:solidFill>
                <a:latin typeface="標楷體" panose="03000509000000000000" pitchFamily="65" charset="-120"/>
                <a:ea typeface="標楷體" panose="03000509000000000000" pitchFamily="65" charset="-120"/>
              </a:rPr>
              <a:t>9</a:t>
            </a:r>
            <a:r>
              <a:rPr lang="zh-TW" altLang="zh-TW" sz="2400" dirty="0">
                <a:solidFill>
                  <a:srgbClr val="FF0000"/>
                </a:solidFill>
                <a:latin typeface="標楷體" panose="03000509000000000000" pitchFamily="65" charset="-120"/>
                <a:ea typeface="標楷體" panose="03000509000000000000" pitchFamily="65" charset="-120"/>
              </a:rPr>
              <a:t>日</a:t>
            </a:r>
            <a:r>
              <a:rPr lang="zh-TW" altLang="en-US" sz="2400" dirty="0">
                <a:latin typeface="標楷體" panose="03000509000000000000" pitchFamily="65" charset="-120"/>
                <a:ea typeface="標楷體" panose="03000509000000000000" pitchFamily="65" charset="-120"/>
              </a:rPr>
              <a:t>中秋節補假</a:t>
            </a:r>
            <a:r>
              <a:rPr lang="zh-TW" altLang="zh-TW"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eaLnBrk="0" fontAlgn="base" hangingPunct="0"/>
            <a:r>
              <a:rPr lang="zh-TW" altLang="en-US" sz="2400" dirty="0">
                <a:solidFill>
                  <a:srgbClr val="FF0000"/>
                </a:solidFill>
                <a:latin typeface="標楷體" panose="03000509000000000000" pitchFamily="65" charset="-120"/>
                <a:ea typeface="標楷體" panose="03000509000000000000" pitchFamily="65" charset="-120"/>
              </a:rPr>
              <a:t>      </a:t>
            </a:r>
            <a:r>
              <a:rPr lang="en-US" altLang="zh-TW" sz="2400" dirty="0">
                <a:solidFill>
                  <a:srgbClr val="FF0000"/>
                </a:solidFill>
                <a:latin typeface="標楷體" panose="03000509000000000000" pitchFamily="65" charset="-120"/>
                <a:ea typeface="標楷體" panose="03000509000000000000" pitchFamily="65" charset="-120"/>
              </a:rPr>
              <a:t>10</a:t>
            </a:r>
            <a:r>
              <a:rPr lang="zh-TW" altLang="zh-TW" sz="2400" dirty="0">
                <a:solidFill>
                  <a:srgbClr val="FF0000"/>
                </a:solidFill>
                <a:latin typeface="標楷體" panose="03000509000000000000" pitchFamily="65" charset="-120"/>
                <a:ea typeface="標楷體" panose="03000509000000000000" pitchFamily="65" charset="-120"/>
              </a:rPr>
              <a:t>月</a:t>
            </a:r>
            <a:r>
              <a:rPr lang="en-US" altLang="zh-TW" sz="2400" dirty="0">
                <a:solidFill>
                  <a:srgbClr val="FF0000"/>
                </a:solidFill>
                <a:latin typeface="標楷體" panose="03000509000000000000" pitchFamily="65" charset="-120"/>
                <a:ea typeface="標楷體" panose="03000509000000000000" pitchFamily="65" charset="-120"/>
              </a:rPr>
              <a:t>10</a:t>
            </a:r>
            <a:r>
              <a:rPr lang="zh-TW" altLang="zh-TW" sz="2400" dirty="0">
                <a:solidFill>
                  <a:srgbClr val="FF0000"/>
                </a:solidFill>
                <a:latin typeface="標楷體" panose="03000509000000000000" pitchFamily="65" charset="-120"/>
                <a:ea typeface="標楷體" panose="03000509000000000000" pitchFamily="65" charset="-120"/>
              </a:rPr>
              <a:t>日</a:t>
            </a:r>
            <a:r>
              <a:rPr lang="zh-TW" altLang="en-US" sz="2400" dirty="0">
                <a:latin typeface="標楷體" panose="03000509000000000000" pitchFamily="65" charset="-120"/>
                <a:ea typeface="標楷體" panose="03000509000000000000" pitchFamily="65" charset="-120"/>
              </a:rPr>
              <a:t>國慶日</a:t>
            </a:r>
            <a:r>
              <a:rPr lang="en-US" altLang="zh-TW" sz="2400" dirty="0">
                <a:latin typeface="標楷體" panose="03000509000000000000" pitchFamily="65" charset="-120"/>
                <a:ea typeface="標楷體" panose="03000509000000000000" pitchFamily="65" charset="-120"/>
              </a:rPr>
              <a:t>)</a:t>
            </a:r>
          </a:p>
          <a:p>
            <a:pPr eaLnBrk="0" fontAlgn="base" hangingPunct="0"/>
            <a:endParaRPr lang="en-US" altLang="zh-TW" sz="2400" dirty="0">
              <a:latin typeface="標楷體" panose="03000509000000000000" pitchFamily="65" charset="-120"/>
              <a:ea typeface="標楷體" panose="03000509000000000000" pitchFamily="65" charset="-120"/>
            </a:endParaRPr>
          </a:p>
          <a:p>
            <a:pPr eaLnBrk="0" fontAlgn="base" hangingPunct="0"/>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(2)</a:t>
            </a:r>
            <a:r>
              <a:rPr lang="zh-TW" altLang="en-US" sz="2400" kern="0" dirty="0">
                <a:solidFill>
                  <a:srgbClr val="000000"/>
                </a:solidFill>
                <a:latin typeface="標楷體" panose="03000509000000000000" pitchFamily="65" charset="-120"/>
                <a:ea typeface="標楷體" panose="03000509000000000000" pitchFamily="65" charset="-120"/>
              </a:rPr>
              <a:t>因</a:t>
            </a:r>
            <a:r>
              <a:rPr lang="zh-TW" altLang="zh-TW" sz="2400" b="1" dirty="0">
                <a:solidFill>
                  <a:srgbClr val="FF0000"/>
                </a:solidFill>
                <a:latin typeface="標楷體" panose="03000509000000000000" pitchFamily="65" charset="-120"/>
                <a:ea typeface="標楷體" panose="03000509000000000000" pitchFamily="65" charset="-120"/>
              </a:rPr>
              <a:t>天然災害</a:t>
            </a:r>
            <a:r>
              <a:rPr lang="zh-TW" altLang="en-US"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如</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颱風、地震、洪水</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等</a:t>
            </a:r>
            <a:r>
              <a:rPr lang="zh-TW" altLang="en-US"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停止上班上課，不需</a:t>
            </a:r>
            <a:endParaRPr lang="en-US" altLang="zh-TW" sz="2400" dirty="0">
              <a:latin typeface="標楷體" panose="03000509000000000000" pitchFamily="65" charset="-120"/>
              <a:ea typeface="標楷體" panose="03000509000000000000" pitchFamily="65" charset="-120"/>
            </a:endParaRPr>
          </a:p>
          <a:p>
            <a:pPr eaLnBrk="0" fontAlgn="base" hangingPunct="0"/>
            <a:r>
              <a:rPr lang="zh-TW" altLang="en-US" sz="2400" dirty="0">
                <a:latin typeface="標楷體" panose="03000509000000000000" pitchFamily="65" charset="-120"/>
                <a:ea typeface="標楷體" panose="03000509000000000000" pitchFamily="65" charset="-120"/>
              </a:rPr>
              <a:t>      </a:t>
            </a:r>
            <a:r>
              <a:rPr lang="zh-TW" altLang="zh-TW" sz="2400" dirty="0">
                <a:latin typeface="標楷體" panose="03000509000000000000" pitchFamily="65" charset="-120"/>
                <a:ea typeface="標楷體" panose="03000509000000000000" pitchFamily="65" charset="-120"/>
              </a:rPr>
              <a:t>到校服務</a:t>
            </a:r>
            <a:r>
              <a:rPr lang="zh-TW" altLang="en-US" sz="2400" dirty="0">
                <a:latin typeface="標楷體" panose="03000509000000000000" pitchFamily="65" charset="-120"/>
                <a:ea typeface="標楷體" panose="03000509000000000000" pitchFamily="65" charset="-120"/>
              </a:rPr>
              <a:t>，</a:t>
            </a:r>
            <a:r>
              <a:rPr lang="zh-TW" altLang="zh-TW" sz="2400" b="1" dirty="0">
                <a:solidFill>
                  <a:srgbClr val="FF0000"/>
                </a:solidFill>
                <a:latin typeface="標楷體" panose="03000509000000000000" pitchFamily="65" charset="-120"/>
                <a:ea typeface="標楷體" panose="03000509000000000000" pitchFamily="65" charset="-120"/>
              </a:rPr>
              <a:t>不予計薪</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eaLnBrk="0" fontAlgn="base" hangingPunct="0"/>
            <a:r>
              <a:rPr lang="zh-TW" altLang="en-US" sz="2400" dirty="0">
                <a:latin typeface="標楷體" panose="03000509000000000000" pitchFamily="65" charset="-120"/>
                <a:ea typeface="標楷體" panose="03000509000000000000" pitchFamily="65" charset="-120"/>
              </a:rPr>
              <a:t>   </a:t>
            </a:r>
            <a:endParaRPr lang="en-US" altLang="zh-TW" sz="2400" dirty="0">
              <a:latin typeface="標楷體" panose="03000509000000000000" pitchFamily="65" charset="-120"/>
              <a:ea typeface="標楷體" panose="03000509000000000000" pitchFamily="65" charset="-120"/>
            </a:endParaRPr>
          </a:p>
          <a:p>
            <a:pPr eaLnBrk="0" fontAlgn="base" hangingPunct="0"/>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(3)</a:t>
            </a:r>
            <a:r>
              <a:rPr lang="zh-TW" altLang="en-US" sz="2400" b="1" dirty="0">
                <a:solidFill>
                  <a:srgbClr val="FF0000"/>
                </a:solidFill>
                <a:latin typeface="標楷體" panose="03000509000000000000" pitchFamily="65" charset="-120"/>
                <a:ea typeface="標楷體" panose="03000509000000000000" pitchFamily="65" charset="-120"/>
              </a:rPr>
              <a:t>春節、</a:t>
            </a:r>
            <a:r>
              <a:rPr lang="zh-TW" altLang="en-US" sz="2400" b="1" kern="100" dirty="0">
                <a:solidFill>
                  <a:srgbClr val="FF0000"/>
                </a:solidFill>
                <a:latin typeface="標楷體" panose="03000509000000000000" pitchFamily="65" charset="-120"/>
                <a:ea typeface="標楷體" panose="03000509000000000000" pitchFamily="65" charset="-120"/>
                <a:cs typeface="Times New Roman"/>
              </a:rPr>
              <a:t>寒假、</a:t>
            </a:r>
            <a:r>
              <a:rPr lang="zh-TW" altLang="zh-TW" sz="2400" b="1" kern="100" dirty="0">
                <a:solidFill>
                  <a:srgbClr val="FF0000"/>
                </a:solidFill>
                <a:latin typeface="標楷體" panose="03000509000000000000" pitchFamily="65" charset="-120"/>
                <a:ea typeface="標楷體" panose="03000509000000000000" pitchFamily="65" charset="-120"/>
                <a:cs typeface="Times New Roman"/>
              </a:rPr>
              <a:t>暑假</a:t>
            </a:r>
            <a:r>
              <a:rPr lang="zh-TW" altLang="zh-TW" sz="2400" kern="100" dirty="0">
                <a:latin typeface="標楷體" panose="03000509000000000000" pitchFamily="65" charset="-120"/>
                <a:ea typeface="標楷體" panose="03000509000000000000" pitchFamily="65" charset="-120"/>
                <a:cs typeface="Times New Roman"/>
              </a:rPr>
              <a:t>不需到校服務</a:t>
            </a:r>
            <a:r>
              <a:rPr lang="zh-TW" altLang="en-US" sz="2400" b="1" kern="100" dirty="0">
                <a:latin typeface="標楷體" panose="03000509000000000000" pitchFamily="65" charset="-120"/>
                <a:ea typeface="標楷體" panose="03000509000000000000" pitchFamily="65" charset="-120"/>
                <a:cs typeface="Times New Roman"/>
              </a:rPr>
              <a:t>，</a:t>
            </a:r>
            <a:r>
              <a:rPr lang="zh-TW" altLang="zh-TW" sz="2400" b="1" kern="100" dirty="0">
                <a:solidFill>
                  <a:srgbClr val="FF0000"/>
                </a:solidFill>
                <a:latin typeface="標楷體" panose="03000509000000000000" pitchFamily="65" charset="-120"/>
                <a:ea typeface="標楷體" panose="03000509000000000000" pitchFamily="65" charset="-120"/>
                <a:cs typeface="Times New Roman"/>
              </a:rPr>
              <a:t>不予計薪</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eaLnBrk="0" fontAlgn="base" hangingPunct="0"/>
            <a:endParaRPr lang="en-US" altLang="zh-TW" sz="2400" dirty="0">
              <a:latin typeface="標楷體" panose="03000509000000000000" pitchFamily="65" charset="-120"/>
              <a:ea typeface="標楷體" panose="03000509000000000000" pitchFamily="65" charset="-120"/>
            </a:endParaRPr>
          </a:p>
          <a:p>
            <a:pPr eaLnBrk="0" fontAlgn="base" hangingPunct="0"/>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(4)</a:t>
            </a:r>
            <a:r>
              <a:rPr lang="zh-TW" altLang="zh-TW" sz="2400" dirty="0">
                <a:latin typeface="標楷體" panose="03000509000000000000" pitchFamily="65" charset="-120"/>
                <a:ea typeface="標楷體" panose="03000509000000000000" pitchFamily="65" charset="-120"/>
              </a:rPr>
              <a:t>有請假需要時，需辦理請假手續並填寫假單，</a:t>
            </a:r>
            <a:endParaRPr lang="en-US" altLang="zh-TW" sz="2400" dirty="0">
              <a:latin typeface="標楷體" panose="03000509000000000000" pitchFamily="65" charset="-120"/>
              <a:ea typeface="標楷體" panose="03000509000000000000" pitchFamily="65" charset="-120"/>
            </a:endParaRPr>
          </a:p>
          <a:p>
            <a:pPr eaLnBrk="0" fontAlgn="base" hangingPunct="0"/>
            <a:r>
              <a:rPr lang="zh-TW" altLang="en-US" sz="2400" dirty="0">
                <a:latin typeface="標楷體" panose="03000509000000000000" pitchFamily="65" charset="-120"/>
                <a:ea typeface="標楷體" panose="03000509000000000000" pitchFamily="65" charset="-120"/>
              </a:rPr>
              <a:t>      </a:t>
            </a:r>
            <a:r>
              <a:rPr lang="zh-TW" altLang="zh-TW" sz="2400" dirty="0">
                <a:latin typeface="標楷體" panose="03000509000000000000" pitchFamily="65" charset="-120"/>
                <a:ea typeface="標楷體" panose="03000509000000000000" pitchFamily="65" charset="-120"/>
              </a:rPr>
              <a:t>當天請勿於通報網填寫服務記錄</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eaLnBrk="0" fontAlgn="base" hangingPunct="0"/>
            <a:r>
              <a:rPr lang="zh-TW" altLang="en-US" sz="2400" dirty="0">
                <a:latin typeface="標楷體" panose="03000509000000000000" pitchFamily="65" charset="-120"/>
                <a:ea typeface="標楷體" panose="03000509000000000000" pitchFamily="65" charset="-120"/>
              </a:rPr>
              <a:t>      </a:t>
            </a:r>
            <a:endParaRPr lang="en-US" altLang="zh-TW" sz="2400" dirty="0">
              <a:latin typeface="標楷體" panose="03000509000000000000" pitchFamily="65" charset="-120"/>
              <a:ea typeface="標楷體" panose="03000509000000000000" pitchFamily="65" charset="-120"/>
            </a:endParaRPr>
          </a:p>
          <a:p>
            <a:pPr eaLnBrk="0" fontAlgn="base" hangingPunct="0"/>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(5)</a:t>
            </a:r>
            <a:r>
              <a:rPr lang="zh-TW" altLang="zh-TW" sz="2400" dirty="0">
                <a:latin typeface="標楷體" panose="03000509000000000000" pitchFamily="65" charset="-120"/>
                <a:ea typeface="標楷體" panose="03000509000000000000" pitchFamily="65" charset="-120"/>
              </a:rPr>
              <a:t>病假：依勞工請假規則第</a:t>
            </a:r>
            <a:r>
              <a:rPr lang="en-US" altLang="zh-TW" sz="2400" dirty="0">
                <a:latin typeface="標楷體" panose="03000509000000000000" pitchFamily="65" charset="-120"/>
                <a:ea typeface="標楷體" panose="03000509000000000000" pitchFamily="65" charset="-120"/>
              </a:rPr>
              <a:t>4</a:t>
            </a:r>
            <a:r>
              <a:rPr lang="zh-TW" altLang="zh-TW" sz="2400" dirty="0">
                <a:latin typeface="標楷體" panose="03000509000000000000" pitchFamily="65" charset="-120"/>
                <a:ea typeface="標楷體" panose="03000509000000000000" pitchFamily="65" charset="-120"/>
              </a:rPr>
              <a:t>條，勞工若因病須休養，</a:t>
            </a:r>
            <a:endParaRPr lang="en-US" altLang="zh-TW" sz="2400" dirty="0">
              <a:latin typeface="標楷體" panose="03000509000000000000" pitchFamily="65" charset="-120"/>
              <a:ea typeface="標楷體" panose="03000509000000000000" pitchFamily="65" charset="-120"/>
            </a:endParaRPr>
          </a:p>
          <a:p>
            <a:pPr eaLnBrk="0" fontAlgn="base" hangingPunct="0"/>
            <a:r>
              <a:rPr lang="zh-TW" altLang="en-US" sz="2400" dirty="0">
                <a:latin typeface="標楷體" panose="03000509000000000000" pitchFamily="65" charset="-120"/>
                <a:ea typeface="標楷體" panose="03000509000000000000" pitchFamily="65" charset="-120"/>
              </a:rPr>
              <a:t>            </a:t>
            </a:r>
            <a:r>
              <a:rPr lang="zh-TW" altLang="zh-TW" sz="2400" dirty="0">
                <a:latin typeface="標楷體" panose="03000509000000000000" pitchFamily="65" charset="-120"/>
                <a:ea typeface="標楷體" panose="03000509000000000000" pitchFamily="65" charset="-120"/>
              </a:rPr>
              <a:t>請檢附病假證明申請病假。</a:t>
            </a:r>
            <a:r>
              <a:rPr lang="zh-TW" altLang="en-US" sz="2400" dirty="0">
                <a:latin typeface="標楷體" panose="03000509000000000000" pitchFamily="65" charset="-120"/>
                <a:ea typeface="標楷體" panose="03000509000000000000" pitchFamily="65" charset="-120"/>
              </a:rPr>
              <a:t> </a:t>
            </a:r>
            <a:endParaRPr lang="en-US" altLang="zh-TW" sz="2400" dirty="0">
              <a:latin typeface="標楷體" panose="03000509000000000000" pitchFamily="65" charset="-120"/>
              <a:ea typeface="標楷體" panose="03000509000000000000" pitchFamily="65" charset="-120"/>
            </a:endParaRPr>
          </a:p>
          <a:p>
            <a:pPr eaLnBrk="0" fontAlgn="base" hangingPunct="0"/>
            <a:endParaRPr lang="zh-TW" altLang="en-US" sz="2400" dirty="0"/>
          </a:p>
        </p:txBody>
      </p:sp>
      <p:sp>
        <p:nvSpPr>
          <p:cNvPr id="7" name="雲朵形圖說文字 12">
            <a:extLst>
              <a:ext uri="{FF2B5EF4-FFF2-40B4-BE49-F238E27FC236}">
                <a16:creationId xmlns:a16="http://schemas.microsoft.com/office/drawing/2014/main" id="{57583B85-897E-4F8B-93FE-9927DFB16A88}"/>
              </a:ext>
            </a:extLst>
          </p:cNvPr>
          <p:cNvSpPr/>
          <p:nvPr/>
        </p:nvSpPr>
        <p:spPr>
          <a:xfrm>
            <a:off x="8674100" y="3978062"/>
            <a:ext cx="3365500" cy="1461194"/>
          </a:xfrm>
          <a:prstGeom prst="cloudCallout">
            <a:avLst>
              <a:gd name="adj1" fmla="val -64321"/>
              <a:gd name="adj2" fmla="val -49845"/>
            </a:avLst>
          </a:prstGeom>
          <a:solidFill>
            <a:schemeClr val="accent1">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ltLang="zh-TW" sz="2000" b="1" dirty="0">
              <a:solidFill>
                <a:srgbClr val="FF0000"/>
              </a:solidFill>
              <a:latin typeface="標楷體" pitchFamily="65" charset="-120"/>
              <a:ea typeface="標楷體" pitchFamily="65" charset="-120"/>
            </a:endParaRPr>
          </a:p>
          <a:p>
            <a:pPr algn="ctr"/>
            <a:r>
              <a:rPr lang="zh-TW" altLang="en-US" sz="2000" b="1" dirty="0">
                <a:solidFill>
                  <a:srgbClr val="FF0000"/>
                </a:solidFill>
                <a:latin typeface="標楷體" pitchFamily="65" charset="-120"/>
                <a:ea typeface="標楷體" pitchFamily="65" charset="-120"/>
              </a:rPr>
              <a:t>學期中</a:t>
            </a:r>
            <a:r>
              <a:rPr lang="zh-TW" altLang="zh-TW" sz="2000" b="1" dirty="0">
                <a:solidFill>
                  <a:srgbClr val="FF0000"/>
                </a:solidFill>
                <a:latin typeface="標楷體" pitchFamily="65" charset="-120"/>
                <a:ea typeface="標楷體" pitchFamily="65" charset="-120"/>
              </a:rPr>
              <a:t>有請假</a:t>
            </a:r>
            <a:r>
              <a:rPr lang="zh-TW" altLang="en-US" sz="2000" b="1" dirty="0">
                <a:solidFill>
                  <a:srgbClr val="FF0000"/>
                </a:solidFill>
                <a:latin typeface="標楷體" pitchFamily="65" charset="-120"/>
                <a:ea typeface="標楷體" pitchFamily="65" charset="-120"/>
              </a:rPr>
              <a:t>需</a:t>
            </a:r>
            <a:r>
              <a:rPr lang="zh-TW" altLang="zh-TW" sz="2000" b="1" dirty="0">
                <a:solidFill>
                  <a:srgbClr val="FF0000"/>
                </a:solidFill>
                <a:latin typeface="標楷體" pitchFamily="65" charset="-120"/>
                <a:ea typeface="標楷體" pitchFamily="65" charset="-120"/>
              </a:rPr>
              <a:t>要時，</a:t>
            </a:r>
            <a:r>
              <a:rPr lang="zh-TW" altLang="en-US" sz="2000" b="1" dirty="0">
                <a:solidFill>
                  <a:srgbClr val="FF0000"/>
                </a:solidFill>
                <a:latin typeface="標楷體" pitchFamily="65" charset="-120"/>
                <a:ea typeface="標楷體" pitchFamily="65" charset="-120"/>
              </a:rPr>
              <a:t>請一律填寫請假單</a:t>
            </a:r>
            <a:r>
              <a:rPr lang="zh-TW" altLang="zh-TW" sz="2000" b="1" dirty="0">
                <a:solidFill>
                  <a:srgbClr val="FF0000"/>
                </a:solidFill>
                <a:latin typeface="標楷體" pitchFamily="65" charset="-120"/>
                <a:ea typeface="標楷體" pitchFamily="65" charset="-120"/>
              </a:rPr>
              <a:t>辦理請假手續</a:t>
            </a:r>
            <a:endParaRPr lang="zh-TW" altLang="en-US" sz="2000" b="1" dirty="0">
              <a:solidFill>
                <a:srgbClr val="FF0000"/>
              </a:solidFill>
              <a:latin typeface="華康楷書體W7" pitchFamily="65" charset="-120"/>
              <a:ea typeface="華康楷書體W7" pitchFamily="65" charset="-120"/>
            </a:endParaRPr>
          </a:p>
        </p:txBody>
      </p:sp>
    </p:spTree>
    <p:extLst>
      <p:ext uri="{BB962C8B-B14F-4D97-AF65-F5344CB8AC3E}">
        <p14:creationId xmlns:p14="http://schemas.microsoft.com/office/powerpoint/2010/main" val="1207687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100" y="698500"/>
            <a:ext cx="9991724" cy="965201"/>
          </a:xfrm>
        </p:spPr>
        <p:txBody>
          <a:bodyPr/>
          <a:lstStyle/>
          <a:p>
            <a:r>
              <a:rPr lang="zh-TW" altLang="en-US" dirty="0">
                <a:latin typeface="標楷體" panose="03000509000000000000" pitchFamily="65" charset="-120"/>
                <a:ea typeface="標楷體" panose="03000509000000000000" pitchFamily="65" charset="-120"/>
              </a:rPr>
              <a:t>教</a:t>
            </a:r>
            <a:r>
              <a:rPr lang="zh-TW" altLang="zh-TW" dirty="0">
                <a:latin typeface="標楷體" panose="03000509000000000000" pitchFamily="65" charset="-120"/>
                <a:ea typeface="標楷體" panose="03000509000000000000" pitchFamily="65" charset="-120"/>
              </a:rPr>
              <a:t>特學生助理人員</a:t>
            </a:r>
            <a:endParaRPr lang="zh-TW" altLang="en-US" dirty="0"/>
          </a:p>
        </p:txBody>
      </p:sp>
      <p:sp>
        <p:nvSpPr>
          <p:cNvPr id="6" name="文字方塊 5"/>
          <p:cNvSpPr txBox="1"/>
          <p:nvPr/>
        </p:nvSpPr>
        <p:spPr>
          <a:xfrm>
            <a:off x="1168400" y="1816100"/>
            <a:ext cx="10363200" cy="3416320"/>
          </a:xfrm>
          <a:prstGeom prst="rect">
            <a:avLst/>
          </a:prstGeom>
          <a:noFill/>
        </p:spPr>
        <p:txBody>
          <a:bodyPr wrap="square" rtlCol="0">
            <a:spAutoFit/>
          </a:bodyPr>
          <a:lstStyle/>
          <a:p>
            <a:pPr marL="342900" indent="-342900" eaLnBrk="0" fontAlgn="base" hangingPunct="0">
              <a:buFont typeface="Wingdings" panose="05000000000000000000" pitchFamily="2" charset="2"/>
              <a:buChar char="u"/>
            </a:pPr>
            <a:r>
              <a:rPr lang="zh-TW" altLang="zh-TW" sz="2400" dirty="0">
                <a:latin typeface="標楷體" panose="03000509000000000000" pitchFamily="65" charset="-120"/>
                <a:ea typeface="標楷體" panose="03000509000000000000" pitchFamily="65" charset="-120"/>
              </a:rPr>
              <a:t>與中正國小簽約</a:t>
            </a:r>
            <a:r>
              <a:rPr lang="en-US" altLang="zh-TW" sz="2400" dirty="0">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中正國小核薪</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之助理人員，請配合於每月</a:t>
            </a:r>
            <a:r>
              <a:rPr lang="en-US" altLang="zh-TW" sz="2400" dirty="0">
                <a:solidFill>
                  <a:srgbClr val="FF0000"/>
                </a:solidFill>
                <a:latin typeface="標楷體" panose="03000509000000000000" pitchFamily="65" charset="-120"/>
                <a:ea typeface="標楷體" panose="03000509000000000000" pitchFamily="65" charset="-120"/>
              </a:rPr>
              <a:t>5</a:t>
            </a:r>
            <a:r>
              <a:rPr lang="zh-TW" altLang="zh-TW" sz="2400" dirty="0">
                <a:latin typeface="標楷體" panose="03000509000000000000" pitchFamily="65" charset="-120"/>
                <a:ea typeface="標楷體" panose="03000509000000000000" pitchFamily="65" charset="-120"/>
              </a:rPr>
              <a:t>日前將簽到表、請假單、每月考核表等資料核章後送至特教資源中心，以利核撥薪資。與中正國小簽約之助理人員學校如下</a:t>
            </a:r>
            <a:r>
              <a:rPr lang="zh-TW" altLang="en-US" sz="2400" dirty="0">
                <a:latin typeface="標楷體" panose="03000509000000000000" pitchFamily="65" charset="-120"/>
                <a:ea typeface="標楷體" panose="03000509000000000000" pitchFamily="65" charset="-120"/>
              </a:rPr>
              <a:t>：</a:t>
            </a:r>
            <a:r>
              <a:rPr lang="en-US" altLang="zh-TW" sz="2400" dirty="0">
                <a:latin typeface="標楷體" panose="03000509000000000000" pitchFamily="65" charset="-120"/>
                <a:ea typeface="標楷體" panose="03000509000000000000" pitchFamily="65" charset="-120"/>
              </a:rPr>
              <a:t> </a:t>
            </a:r>
            <a:endParaRPr lang="zh-TW" altLang="zh-TW" sz="2400" dirty="0">
              <a:latin typeface="標楷體" panose="03000509000000000000" pitchFamily="65" charset="-120"/>
              <a:ea typeface="標楷體" panose="03000509000000000000" pitchFamily="65" charset="-120"/>
            </a:endParaRPr>
          </a:p>
          <a:p>
            <a:pPr eaLnBrk="0" fontAlgn="base" hangingPunct="0"/>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港西國小</a:t>
            </a:r>
            <a:endParaRPr lang="en-US" altLang="zh-TW" sz="2400" dirty="0">
              <a:latin typeface="標楷體" panose="03000509000000000000" pitchFamily="65" charset="-120"/>
              <a:ea typeface="標楷體" panose="03000509000000000000" pitchFamily="65" charset="-120"/>
            </a:endParaRPr>
          </a:p>
          <a:p>
            <a:pPr eaLnBrk="0" fontAlgn="base" hangingPunct="0"/>
            <a:r>
              <a:rPr lang="zh-TW" altLang="en-US" sz="2400" dirty="0">
                <a:latin typeface="標楷體" panose="03000509000000000000" pitchFamily="65" charset="-120"/>
                <a:ea typeface="標楷體" panose="03000509000000000000" pitchFamily="65" charset="-120"/>
              </a:rPr>
              <a:t>    </a:t>
            </a:r>
            <a:r>
              <a:rPr lang="en-US" altLang="zh-TW" sz="2400" dirty="0">
                <a:solidFill>
                  <a:srgbClr val="0070C0"/>
                </a:solidFill>
                <a:latin typeface="標楷體" panose="03000509000000000000" pitchFamily="65" charset="-120"/>
                <a:ea typeface="標楷體" panose="03000509000000000000" pitchFamily="65" charset="-120"/>
              </a:rPr>
              <a:t>2.</a:t>
            </a:r>
            <a:r>
              <a:rPr lang="zh-TW" altLang="en-US" sz="2400" dirty="0">
                <a:solidFill>
                  <a:srgbClr val="00B0F0"/>
                </a:solidFill>
                <a:latin typeface="標楷體" panose="03000509000000000000" pitchFamily="65" charset="-120"/>
                <a:ea typeface="標楷體" panose="03000509000000000000" pitchFamily="65" charset="-120"/>
              </a:rPr>
              <a:t>港西國小附幼 </a:t>
            </a:r>
            <a:endParaRPr lang="en-US" altLang="zh-TW" sz="2400" dirty="0">
              <a:solidFill>
                <a:srgbClr val="00B0F0"/>
              </a:solidFill>
              <a:latin typeface="標楷體" panose="03000509000000000000" pitchFamily="65" charset="-120"/>
              <a:ea typeface="標楷體" panose="03000509000000000000" pitchFamily="65" charset="-120"/>
            </a:endParaRPr>
          </a:p>
          <a:p>
            <a:pPr eaLnBrk="0" fontAlgn="base" hangingPunct="0"/>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尚仁</a:t>
            </a:r>
            <a:r>
              <a:rPr lang="zh-TW" altLang="zh-TW" sz="2400" dirty="0">
                <a:latin typeface="標楷體" panose="03000509000000000000" pitchFamily="65" charset="-120"/>
                <a:ea typeface="標楷體" panose="03000509000000000000" pitchFamily="65" charset="-120"/>
              </a:rPr>
              <a:t>國小</a:t>
            </a:r>
            <a:r>
              <a:rPr lang="en-US" altLang="zh-TW" sz="2400" dirty="0">
                <a:latin typeface="標楷體" panose="03000509000000000000" pitchFamily="65" charset="-120"/>
                <a:ea typeface="標楷體" panose="03000509000000000000" pitchFamily="65" charset="-120"/>
              </a:rPr>
              <a:t>  </a:t>
            </a:r>
          </a:p>
          <a:p>
            <a:pPr eaLnBrk="0" fontAlgn="base" hangingPunct="0"/>
            <a:r>
              <a:rPr lang="en-US" altLang="zh-TW" sz="2400" dirty="0">
                <a:latin typeface="標楷體" panose="03000509000000000000" pitchFamily="65" charset="-120"/>
                <a:ea typeface="標楷體" panose="03000509000000000000" pitchFamily="65" charset="-120"/>
              </a:rPr>
              <a:t>    </a:t>
            </a:r>
            <a:r>
              <a:rPr lang="en-US" altLang="zh-TW" sz="2400" dirty="0">
                <a:solidFill>
                  <a:srgbClr val="0070C0"/>
                </a:solidFill>
                <a:latin typeface="標楷體" panose="03000509000000000000" pitchFamily="65" charset="-120"/>
                <a:ea typeface="標楷體" panose="03000509000000000000" pitchFamily="65" charset="-120"/>
              </a:rPr>
              <a:t>4.</a:t>
            </a:r>
            <a:r>
              <a:rPr lang="zh-TW" altLang="en-US" sz="2400" dirty="0">
                <a:solidFill>
                  <a:srgbClr val="00B0F0"/>
                </a:solidFill>
                <a:latin typeface="標楷體" panose="03000509000000000000" pitchFamily="65" charset="-120"/>
                <a:ea typeface="標楷體" panose="03000509000000000000" pitchFamily="65" charset="-120"/>
              </a:rPr>
              <a:t>隆聖國小</a:t>
            </a:r>
            <a:endParaRPr lang="zh-TW" altLang="zh-TW" sz="2400" dirty="0">
              <a:solidFill>
                <a:srgbClr val="00B0F0"/>
              </a:solidFill>
              <a:latin typeface="標楷體" panose="03000509000000000000" pitchFamily="65" charset="-120"/>
              <a:ea typeface="標楷體" panose="03000509000000000000" pitchFamily="65" charset="-120"/>
            </a:endParaRPr>
          </a:p>
          <a:p>
            <a:pPr eaLnBrk="0" fontAlgn="base" hangingPunct="0"/>
            <a:r>
              <a:rPr lang="en-US" altLang="zh-TW" sz="2400" dirty="0">
                <a:latin typeface="標楷體" panose="03000509000000000000" pitchFamily="65" charset="-120"/>
                <a:ea typeface="標楷體" panose="03000509000000000000" pitchFamily="65" charset="-120"/>
              </a:rPr>
              <a:t>    5.</a:t>
            </a:r>
            <a:r>
              <a:rPr lang="zh-TW" altLang="en-US" sz="2400" dirty="0">
                <a:latin typeface="標楷體" panose="03000509000000000000" pitchFamily="65" charset="-120"/>
                <a:ea typeface="標楷體" panose="03000509000000000000" pitchFamily="65" charset="-120"/>
              </a:rPr>
              <a:t>中山</a:t>
            </a:r>
            <a:r>
              <a:rPr lang="zh-TW" altLang="zh-TW" sz="2400" dirty="0">
                <a:latin typeface="標楷體" panose="03000509000000000000" pitchFamily="65" charset="-120"/>
                <a:ea typeface="標楷體" panose="03000509000000000000" pitchFamily="65" charset="-120"/>
              </a:rPr>
              <a:t>國小</a:t>
            </a:r>
            <a:endParaRPr lang="zh-TW" altLang="en-US" sz="2400" dirty="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82757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84311" y="1"/>
            <a:ext cx="10018713" cy="1151906"/>
          </a:xfrm>
        </p:spPr>
        <p:txBody>
          <a:bodyPr/>
          <a:lstStyle/>
          <a:p>
            <a:r>
              <a:rPr lang="zh-TW" altLang="en-US" dirty="0">
                <a:latin typeface="標楷體" panose="03000509000000000000" pitchFamily="65" charset="-120"/>
                <a:ea typeface="標楷體" panose="03000509000000000000" pitchFamily="65" charset="-120"/>
              </a:rPr>
              <a:t>特教學生助理員相關表件</a:t>
            </a:r>
          </a:p>
        </p:txBody>
      </p:sp>
      <p:sp>
        <p:nvSpPr>
          <p:cNvPr id="3" name="內容版面配置區 2"/>
          <p:cNvSpPr>
            <a:spLocks noGrp="1"/>
          </p:cNvSpPr>
          <p:nvPr>
            <p:ph idx="1"/>
          </p:nvPr>
        </p:nvSpPr>
        <p:spPr>
          <a:xfrm>
            <a:off x="1491488" y="1068779"/>
            <a:ext cx="10018713" cy="1674421"/>
          </a:xfrm>
        </p:spPr>
        <p:txBody>
          <a:bodyPr/>
          <a:lstStyle/>
          <a:p>
            <a:pPr marL="0" indent="0">
              <a:buNone/>
            </a:pPr>
            <a:r>
              <a:rPr lang="zh-TW" altLang="en-US" sz="1200" dirty="0">
                <a:solidFill>
                  <a:srgbClr val="0070C0"/>
                </a:solidFill>
              </a:rPr>
              <a:t>●</a:t>
            </a:r>
            <a:r>
              <a:rPr lang="zh-TW" altLang="en-US" dirty="0">
                <a:solidFill>
                  <a:srgbClr val="FF0000"/>
                </a:solidFill>
                <a:latin typeface="標楷體" panose="03000509000000000000" pitchFamily="65" charset="-120"/>
                <a:ea typeface="標楷體" panose="03000509000000000000" pitchFamily="65" charset="-120"/>
              </a:rPr>
              <a:t>特教資源中心網頁</a:t>
            </a:r>
            <a:r>
              <a:rPr lang="en-US" altLang="zh-TW" dirty="0">
                <a:solidFill>
                  <a:srgbClr val="FF0000"/>
                </a:solidFill>
                <a:latin typeface="標楷體" panose="03000509000000000000" pitchFamily="65" charset="-120"/>
                <a:ea typeface="標楷體" panose="03000509000000000000" pitchFamily="65" charset="-120"/>
              </a:rPr>
              <a:t>:https://kse.kl.edu.tw/322</a:t>
            </a:r>
          </a:p>
          <a:p>
            <a:pPr marL="0" indent="0">
              <a:buNone/>
            </a:pPr>
            <a:endParaRPr lang="en-US" altLang="zh-TW" dirty="0"/>
          </a:p>
          <a:p>
            <a:pPr marL="0" indent="0">
              <a:buNone/>
            </a:pPr>
            <a:endParaRPr lang="zh-TW" altLang="en-US" dirty="0"/>
          </a:p>
        </p:txBody>
      </p:sp>
      <p:sp>
        <p:nvSpPr>
          <p:cNvPr id="5" name="向右箭號 4"/>
          <p:cNvSpPr/>
          <p:nvPr/>
        </p:nvSpPr>
        <p:spPr>
          <a:xfrm>
            <a:off x="4180114" y="2350351"/>
            <a:ext cx="629392" cy="5086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633" y="1621014"/>
            <a:ext cx="2415494" cy="196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5000" y="4457104"/>
            <a:ext cx="2840011" cy="2044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向右箭號 8"/>
          <p:cNvSpPr/>
          <p:nvPr/>
        </p:nvSpPr>
        <p:spPr>
          <a:xfrm>
            <a:off x="7156329" y="523698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p:cNvSpPr/>
          <p:nvPr/>
        </p:nvSpPr>
        <p:spPr>
          <a:xfrm>
            <a:off x="1420633" y="2604676"/>
            <a:ext cx="1809455" cy="4472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p:cNvSpPr/>
          <p:nvPr/>
        </p:nvSpPr>
        <p:spPr>
          <a:xfrm>
            <a:off x="3704906" y="5990862"/>
            <a:ext cx="2840011" cy="5106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2" name="圖片 11">
            <a:extLst>
              <a:ext uri="{FF2B5EF4-FFF2-40B4-BE49-F238E27FC236}">
                <a16:creationId xmlns:a16="http://schemas.microsoft.com/office/drawing/2014/main" id="{8F188645-5D5A-490B-BE2A-CFA0AFB0D3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6683" y="1621014"/>
            <a:ext cx="3318054" cy="2175337"/>
          </a:xfrm>
          <a:prstGeom prst="rect">
            <a:avLst/>
          </a:prstGeom>
        </p:spPr>
      </p:pic>
      <p:pic>
        <p:nvPicPr>
          <p:cNvPr id="14" name="圖片 13">
            <a:extLst>
              <a:ext uri="{FF2B5EF4-FFF2-40B4-BE49-F238E27FC236}">
                <a16:creationId xmlns:a16="http://schemas.microsoft.com/office/drawing/2014/main" id="{6CEF613B-B683-45E8-B418-41DC536382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1825" y="3148553"/>
            <a:ext cx="3796777" cy="3478317"/>
          </a:xfrm>
          <a:prstGeom prst="rect">
            <a:avLst/>
          </a:prstGeom>
        </p:spPr>
      </p:pic>
    </p:spTree>
    <p:extLst>
      <p:ext uri="{BB962C8B-B14F-4D97-AF65-F5344CB8AC3E}">
        <p14:creationId xmlns:p14="http://schemas.microsoft.com/office/powerpoint/2010/main" val="1869130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84311" y="190501"/>
            <a:ext cx="10018713" cy="1219199"/>
          </a:xfrm>
        </p:spPr>
        <p:txBody>
          <a:bodyPr/>
          <a:lstStyle/>
          <a:p>
            <a:r>
              <a:rPr lang="zh-TW" altLang="en-US" dirty="0">
                <a:latin typeface="標楷體" panose="03000509000000000000" pitchFamily="65" charset="-120"/>
                <a:ea typeface="標楷體" panose="03000509000000000000" pitchFamily="65" charset="-120"/>
              </a:rPr>
              <a:t>特教學生助理員審查</a:t>
            </a:r>
          </a:p>
        </p:txBody>
      </p:sp>
      <p:sp>
        <p:nvSpPr>
          <p:cNvPr id="4" name="文字方塊 3"/>
          <p:cNvSpPr txBox="1"/>
          <p:nvPr/>
        </p:nvSpPr>
        <p:spPr>
          <a:xfrm>
            <a:off x="2273300" y="1193800"/>
            <a:ext cx="9118600" cy="4524315"/>
          </a:xfrm>
          <a:prstGeom prst="rect">
            <a:avLst/>
          </a:prstGeom>
          <a:noFill/>
        </p:spPr>
        <p:txBody>
          <a:bodyPr wrap="square" rtlCol="0">
            <a:spAutoFit/>
          </a:bodyPr>
          <a:lstStyle/>
          <a:p>
            <a:pPr marL="342900" lvl="0" indent="-342900" defTabSz="914400" fontAlgn="base">
              <a:spcBef>
                <a:spcPct val="0"/>
              </a:spcBef>
              <a:spcAft>
                <a:spcPct val="0"/>
              </a:spcAft>
              <a:buFont typeface="Wingdings" panose="05000000000000000000" pitchFamily="2" charset="2"/>
              <a:buChar char="u"/>
            </a:pPr>
            <a:r>
              <a:rPr lang="zh-TW" altLang="en-US" sz="2400" dirty="0">
                <a:solidFill>
                  <a:prstClr val="black"/>
                </a:solidFill>
                <a:latin typeface="標楷體" panose="03000509000000000000" pitchFamily="65" charset="-120"/>
                <a:ea typeface="標楷體" panose="03000509000000000000" pitchFamily="65" charset="-120"/>
              </a:rPr>
              <a:t>審查會議時程</a:t>
            </a:r>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a:solidFill>
                  <a:prstClr val="black"/>
                </a:solidFill>
                <a:latin typeface="標楷體" panose="03000509000000000000" pitchFamily="65" charset="-120"/>
                <a:ea typeface="標楷體" panose="03000509000000000000" pitchFamily="65" charset="-120"/>
              </a:rPr>
              <a:t>約每年</a:t>
            </a:r>
            <a:r>
              <a:rPr lang="en-US" altLang="zh-TW" sz="2400" dirty="0">
                <a:solidFill>
                  <a:srgbClr val="FF0000"/>
                </a:solidFill>
                <a:latin typeface="標楷體" panose="03000509000000000000" pitchFamily="65" charset="-120"/>
                <a:ea typeface="標楷體" panose="03000509000000000000" pitchFamily="65" charset="-120"/>
              </a:rPr>
              <a:t>1</a:t>
            </a:r>
            <a:r>
              <a:rPr lang="zh-TW" altLang="en-US" sz="2400" dirty="0">
                <a:solidFill>
                  <a:srgbClr val="FF0000"/>
                </a:solidFill>
                <a:latin typeface="標楷體" panose="03000509000000000000" pitchFamily="65" charset="-120"/>
                <a:ea typeface="標楷體" panose="03000509000000000000" pitchFamily="65" charset="-120"/>
              </a:rPr>
              <a:t>月</a:t>
            </a:r>
            <a:r>
              <a:rPr lang="zh-TW" altLang="en-US" sz="2400" dirty="0">
                <a:solidFill>
                  <a:prstClr val="black"/>
                </a:solidFill>
                <a:latin typeface="標楷體" panose="03000509000000000000" pitchFamily="65" charset="-120"/>
                <a:ea typeface="標楷體" panose="03000509000000000000" pitchFamily="65" charset="-120"/>
              </a:rPr>
              <a:t>及</a:t>
            </a:r>
            <a:r>
              <a:rPr lang="en-US" altLang="zh-TW" sz="2400" dirty="0">
                <a:solidFill>
                  <a:srgbClr val="FF0000"/>
                </a:solidFill>
                <a:latin typeface="標楷體" panose="03000509000000000000" pitchFamily="65" charset="-120"/>
                <a:ea typeface="標楷體" panose="03000509000000000000" pitchFamily="65" charset="-120"/>
              </a:rPr>
              <a:t>6</a:t>
            </a:r>
            <a:r>
              <a:rPr lang="zh-TW" altLang="en-US" sz="2400" dirty="0">
                <a:solidFill>
                  <a:srgbClr val="FF0000"/>
                </a:solidFill>
                <a:latin typeface="標楷體" panose="03000509000000000000" pitchFamily="65" charset="-120"/>
                <a:ea typeface="標楷體" panose="03000509000000000000" pitchFamily="65" charset="-120"/>
              </a:rPr>
              <a:t>月</a:t>
            </a:r>
            <a:endParaRPr lang="en-US" altLang="zh-TW" sz="2400" dirty="0">
              <a:solidFill>
                <a:srgbClr val="FF0000"/>
              </a:solidFill>
              <a:latin typeface="標楷體" panose="03000509000000000000" pitchFamily="65" charset="-120"/>
              <a:ea typeface="標楷體" panose="03000509000000000000" pitchFamily="65" charset="-120"/>
            </a:endParaRPr>
          </a:p>
          <a:p>
            <a:pPr lvl="0" defTabSz="914400" fontAlgn="base">
              <a:spcBef>
                <a:spcPct val="0"/>
              </a:spcBef>
              <a:spcAft>
                <a:spcPct val="0"/>
              </a:spcAft>
            </a:pPr>
            <a:r>
              <a:rPr lang="zh-TW" altLang="en-US" sz="2400" dirty="0">
                <a:solidFill>
                  <a:prstClr val="black"/>
                </a:solidFill>
                <a:latin typeface="標楷體" panose="03000509000000000000" pitchFamily="65" charset="-120"/>
                <a:ea typeface="標楷體" panose="03000509000000000000" pitchFamily="65" charset="-120"/>
              </a:rPr>
              <a:t>  </a:t>
            </a:r>
            <a:endParaRPr lang="en-US" altLang="zh-TW" sz="2400" dirty="0">
              <a:solidFill>
                <a:prstClr val="black"/>
              </a:solidFill>
              <a:latin typeface="標楷體" panose="03000509000000000000" pitchFamily="65" charset="-120"/>
              <a:ea typeface="標楷體" panose="03000509000000000000" pitchFamily="65" charset="-120"/>
            </a:endParaRPr>
          </a:p>
          <a:p>
            <a:pPr marL="342900" lvl="0" indent="-342900" defTabSz="914400" fontAlgn="base">
              <a:spcBef>
                <a:spcPct val="0"/>
              </a:spcBef>
              <a:spcAft>
                <a:spcPct val="0"/>
              </a:spcAft>
              <a:buFont typeface="Wingdings" panose="05000000000000000000" pitchFamily="2" charset="2"/>
              <a:buChar char="u"/>
            </a:pPr>
            <a:r>
              <a:rPr lang="zh-TW" altLang="en-US" sz="2400" dirty="0">
                <a:solidFill>
                  <a:prstClr val="black"/>
                </a:solidFill>
                <a:latin typeface="標楷體" panose="03000509000000000000" pitchFamily="65" charset="-120"/>
                <a:ea typeface="標楷體" panose="03000509000000000000" pitchFamily="65" charset="-120"/>
              </a:rPr>
              <a:t>審查會議會採</a:t>
            </a:r>
            <a:r>
              <a:rPr lang="zh-TW" altLang="en-US" sz="2400" dirty="0">
                <a:solidFill>
                  <a:srgbClr val="FF0000"/>
                </a:solidFill>
                <a:latin typeface="標楷體" panose="03000509000000000000" pitchFamily="65" charset="-120"/>
                <a:ea typeface="標楷體" panose="03000509000000000000" pitchFamily="65" charset="-120"/>
              </a:rPr>
              <a:t>兩階段</a:t>
            </a:r>
            <a:r>
              <a:rPr lang="zh-TW" altLang="en-US" sz="2400" dirty="0">
                <a:solidFill>
                  <a:prstClr val="black"/>
                </a:solidFill>
                <a:latin typeface="標楷體" panose="03000509000000000000" pitchFamily="65" charset="-120"/>
                <a:ea typeface="標楷體" panose="03000509000000000000" pitchFamily="65" charset="-120"/>
              </a:rPr>
              <a:t>審查</a:t>
            </a:r>
            <a:r>
              <a:rPr lang="en-US" altLang="zh-TW" sz="2400" dirty="0">
                <a:solidFill>
                  <a:prstClr val="black"/>
                </a:solidFill>
                <a:latin typeface="標楷體" panose="03000509000000000000" pitchFamily="65" charset="-120"/>
                <a:ea typeface="標楷體" panose="03000509000000000000" pitchFamily="65" charset="-120"/>
              </a:rPr>
              <a:t>:</a:t>
            </a:r>
          </a:p>
          <a:p>
            <a:pPr lvl="0" defTabSz="914400" fontAlgn="base">
              <a:spcBef>
                <a:spcPct val="0"/>
              </a:spcBef>
              <a:spcAft>
                <a:spcPct val="0"/>
              </a:spcAft>
            </a:pPr>
            <a:r>
              <a:rPr lang="en-US" altLang="zh-TW" sz="2400" dirty="0">
                <a:solidFill>
                  <a:prstClr val="black"/>
                </a:solidFill>
                <a:latin typeface="標楷體" panose="03000509000000000000" pitchFamily="65" charset="-120"/>
                <a:ea typeface="標楷體" panose="03000509000000000000" pitchFamily="65" charset="-120"/>
              </a:rPr>
              <a:t>      ☆</a:t>
            </a:r>
            <a:r>
              <a:rPr lang="zh-TW" altLang="en-US" sz="2400" dirty="0">
                <a:solidFill>
                  <a:prstClr val="black"/>
                </a:solidFill>
                <a:latin typeface="標楷體" panose="03000509000000000000" pitchFamily="65" charset="-120"/>
                <a:ea typeface="標楷體" panose="03000509000000000000" pitchFamily="65" charset="-120"/>
              </a:rPr>
              <a:t>第一階段</a:t>
            </a:r>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書審</a:t>
            </a:r>
            <a:endParaRPr lang="en-US" altLang="zh-TW" sz="2400" dirty="0">
              <a:solidFill>
                <a:srgbClr val="FF0000"/>
              </a:solidFill>
              <a:latin typeface="標楷體" panose="03000509000000000000" pitchFamily="65" charset="-120"/>
              <a:ea typeface="標楷體" panose="03000509000000000000" pitchFamily="65" charset="-120"/>
            </a:endParaRPr>
          </a:p>
          <a:p>
            <a:pPr lvl="0" defTabSz="914400" fontAlgn="base">
              <a:spcBef>
                <a:spcPct val="0"/>
              </a:spcBef>
              <a:spcAft>
                <a:spcPct val="0"/>
              </a:spcAft>
            </a:pPr>
            <a:r>
              <a:rPr lang="zh-TW" altLang="en-US" sz="2400" dirty="0">
                <a:solidFill>
                  <a:prstClr val="black"/>
                </a:solidFill>
                <a:latin typeface="標楷體" panose="03000509000000000000" pitchFamily="65" charset="-120"/>
                <a:ea typeface="標楷體" panose="03000509000000000000" pitchFamily="65" charset="-120"/>
              </a:rPr>
              <a:t>         審查委員依學校端提供相關資料審查→ </a:t>
            </a:r>
            <a:endParaRPr lang="en-US" altLang="zh-TW" sz="2400" dirty="0">
              <a:solidFill>
                <a:prstClr val="black"/>
              </a:solidFill>
              <a:latin typeface="標楷體" panose="03000509000000000000" pitchFamily="65" charset="-120"/>
              <a:ea typeface="標楷體" panose="03000509000000000000" pitchFamily="65" charset="-120"/>
            </a:endParaRPr>
          </a:p>
          <a:p>
            <a:pPr lvl="0" defTabSz="914400" fontAlgn="base">
              <a:spcBef>
                <a:spcPct val="0"/>
              </a:spcBef>
              <a:spcAft>
                <a:spcPct val="0"/>
              </a:spcAft>
            </a:pPr>
            <a:r>
              <a:rPr lang="en-US" altLang="zh-TW" sz="2400" dirty="0">
                <a:solidFill>
                  <a:prstClr val="black"/>
                </a:solidFill>
                <a:latin typeface="標楷體" panose="03000509000000000000" pitchFamily="65" charset="-120"/>
                <a:ea typeface="標楷體" panose="03000509000000000000" pitchFamily="65" charset="-120"/>
              </a:rPr>
              <a:t>   </a:t>
            </a:r>
            <a:r>
              <a:rPr lang="zh-TW" altLang="en-US" sz="2400" dirty="0">
                <a:solidFill>
                  <a:prstClr val="black"/>
                </a:solidFill>
                <a:latin typeface="標楷體" panose="03000509000000000000" pitchFamily="65" charset="-120"/>
                <a:ea typeface="標楷體" panose="03000509000000000000" pitchFamily="65" charset="-120"/>
              </a:rPr>
              <a:t>      核定時數→特教科</a:t>
            </a:r>
            <a:r>
              <a:rPr lang="zh-TW" altLang="en-US" sz="2400" b="1" dirty="0">
                <a:solidFill>
                  <a:prstClr val="black"/>
                </a:solidFill>
                <a:latin typeface="標楷體" panose="03000509000000000000" pitchFamily="65" charset="-120"/>
                <a:ea typeface="標楷體" panose="03000509000000000000" pitchFamily="65" charset="-120"/>
                <a:hlinkClick r:id="rId2" action="ppaction://hlinkfile"/>
              </a:rPr>
              <a:t>處務公告</a:t>
            </a:r>
            <a:r>
              <a:rPr lang="zh-TW" altLang="en-US" sz="2400" dirty="0">
                <a:solidFill>
                  <a:prstClr val="black"/>
                </a:solidFill>
                <a:latin typeface="標楷體" panose="03000509000000000000" pitchFamily="65" charset="-120"/>
                <a:ea typeface="標楷體" panose="03000509000000000000" pitchFamily="65" charset="-120"/>
              </a:rPr>
              <a:t>書審核定時數。</a:t>
            </a:r>
            <a:endParaRPr lang="en-US" altLang="zh-TW" sz="2400" dirty="0">
              <a:solidFill>
                <a:prstClr val="black"/>
              </a:solidFill>
              <a:latin typeface="標楷體" panose="03000509000000000000" pitchFamily="65" charset="-120"/>
              <a:ea typeface="標楷體" panose="03000509000000000000" pitchFamily="65" charset="-120"/>
            </a:endParaRPr>
          </a:p>
          <a:p>
            <a:pPr lvl="0" defTabSz="914400" fontAlgn="base">
              <a:spcBef>
                <a:spcPct val="0"/>
              </a:spcBef>
              <a:spcAft>
                <a:spcPct val="0"/>
              </a:spcAft>
            </a:pPr>
            <a:endParaRPr lang="en-US" altLang="zh-TW" sz="2400" dirty="0">
              <a:solidFill>
                <a:prstClr val="black"/>
              </a:solidFill>
              <a:latin typeface="標楷體" panose="03000509000000000000" pitchFamily="65" charset="-120"/>
              <a:ea typeface="標楷體" panose="03000509000000000000" pitchFamily="65" charset="-120"/>
            </a:endParaRPr>
          </a:p>
          <a:p>
            <a:pPr lvl="0" defTabSz="914400" fontAlgn="base">
              <a:spcBef>
                <a:spcPct val="0"/>
              </a:spcBef>
              <a:spcAft>
                <a:spcPct val="0"/>
              </a:spcAft>
            </a:pPr>
            <a:r>
              <a:rPr lang="en-US" altLang="zh-TW" sz="2400" dirty="0">
                <a:solidFill>
                  <a:prstClr val="black"/>
                </a:solidFill>
                <a:latin typeface="標楷體" panose="03000509000000000000" pitchFamily="65" charset="-120"/>
                <a:ea typeface="標楷體" panose="03000509000000000000" pitchFamily="65" charset="-120"/>
              </a:rPr>
              <a:t>       ★</a:t>
            </a:r>
            <a:r>
              <a:rPr lang="zh-TW" altLang="en-US" sz="2400" dirty="0">
                <a:solidFill>
                  <a:prstClr val="black"/>
                </a:solidFill>
                <a:latin typeface="標楷體" panose="03000509000000000000" pitchFamily="65" charset="-120"/>
                <a:ea typeface="標楷體" panose="03000509000000000000" pitchFamily="65" charset="-120"/>
              </a:rPr>
              <a:t>第二階段</a:t>
            </a:r>
            <a:r>
              <a:rPr lang="en-US" altLang="zh-TW" sz="2400" dirty="0">
                <a:solidFill>
                  <a:prstClr val="black"/>
                </a:solidFill>
                <a:latin typeface="標楷體" panose="03000509000000000000" pitchFamily="65" charset="-120"/>
                <a:ea typeface="標楷體" panose="03000509000000000000" pitchFamily="65" charset="-120"/>
              </a:rPr>
              <a:t>:</a:t>
            </a:r>
            <a:r>
              <a:rPr lang="zh-TW" altLang="en-US" sz="2400" dirty="0">
                <a:solidFill>
                  <a:srgbClr val="FF0000"/>
                </a:solidFill>
                <a:latin typeface="標楷體" panose="03000509000000000000" pitchFamily="65" charset="-120"/>
                <a:ea typeface="標楷體" panose="03000509000000000000" pitchFamily="65" charset="-120"/>
              </a:rPr>
              <a:t>面審</a:t>
            </a:r>
            <a:endParaRPr lang="en-US" altLang="zh-TW" sz="2400" dirty="0">
              <a:solidFill>
                <a:srgbClr val="FF0000"/>
              </a:solidFill>
              <a:latin typeface="標楷體" panose="03000509000000000000" pitchFamily="65" charset="-120"/>
              <a:ea typeface="標楷體" panose="03000509000000000000" pitchFamily="65" charset="-120"/>
            </a:endParaRPr>
          </a:p>
          <a:p>
            <a:pPr lvl="0" defTabSz="914400" fontAlgn="base">
              <a:spcBef>
                <a:spcPct val="0"/>
              </a:spcBef>
              <a:spcAft>
                <a:spcPct val="0"/>
              </a:spcAft>
            </a:pPr>
            <a:r>
              <a:rPr lang="zh-TW" altLang="en-US" sz="2400" dirty="0">
                <a:solidFill>
                  <a:srgbClr val="FF0000"/>
                </a:solidFill>
                <a:latin typeface="標楷體" panose="03000509000000000000" pitchFamily="65" charset="-120"/>
                <a:ea typeface="標楷體" panose="03000509000000000000" pitchFamily="65" charset="-120"/>
              </a:rPr>
              <a:t>          </a:t>
            </a:r>
            <a:r>
              <a:rPr lang="en-US" altLang="zh-TW" sz="2400" dirty="0">
                <a:solidFill>
                  <a:prstClr val="black"/>
                </a:solidFill>
                <a:latin typeface="標楷體" panose="03000509000000000000" pitchFamily="65" charset="-120"/>
                <a:ea typeface="標楷體" panose="03000509000000000000" pitchFamily="65" charset="-120"/>
              </a:rPr>
              <a:t>1.</a:t>
            </a:r>
            <a:r>
              <a:rPr lang="zh-TW" altLang="en-US" sz="2400" dirty="0">
                <a:solidFill>
                  <a:prstClr val="black"/>
                </a:solidFill>
                <a:latin typeface="標楷體" panose="03000509000000000000" pitchFamily="65" charset="-120"/>
                <a:ea typeface="標楷體" panose="03000509000000000000" pitchFamily="65" charset="-120"/>
              </a:rPr>
              <a:t>委員對書面資料有疑慮者。</a:t>
            </a:r>
            <a:endParaRPr lang="en-US" altLang="zh-TW" sz="2400" dirty="0">
              <a:solidFill>
                <a:prstClr val="black"/>
              </a:solidFill>
              <a:latin typeface="標楷體" panose="03000509000000000000" pitchFamily="65" charset="-120"/>
              <a:ea typeface="標楷體" panose="03000509000000000000" pitchFamily="65" charset="-120"/>
            </a:endParaRPr>
          </a:p>
          <a:p>
            <a:pPr lvl="0" defTabSz="914400" fontAlgn="base">
              <a:spcBef>
                <a:spcPct val="0"/>
              </a:spcBef>
              <a:spcAft>
                <a:spcPct val="0"/>
              </a:spcAft>
            </a:pPr>
            <a:r>
              <a:rPr lang="en-US" altLang="zh-TW" sz="2400" dirty="0">
                <a:solidFill>
                  <a:prstClr val="black"/>
                </a:solidFill>
                <a:latin typeface="標楷體" panose="03000509000000000000" pitchFamily="65" charset="-120"/>
                <a:ea typeface="標楷體" panose="03000509000000000000" pitchFamily="65" charset="-120"/>
              </a:rPr>
              <a:t>          2.</a:t>
            </a:r>
            <a:r>
              <a:rPr lang="zh-TW" altLang="en-US" sz="2400" dirty="0">
                <a:solidFill>
                  <a:prstClr val="black"/>
                </a:solidFill>
                <a:latin typeface="標楷體" panose="03000509000000000000" pitchFamily="65" charset="-120"/>
                <a:ea typeface="標楷體" panose="03000509000000000000" pitchFamily="65" charset="-120"/>
              </a:rPr>
              <a:t>對於書審時數核定有疑慮者。</a:t>
            </a:r>
            <a:endParaRPr lang="en-US" altLang="zh-TW" sz="2400" dirty="0">
              <a:solidFill>
                <a:prstClr val="black"/>
              </a:solidFill>
              <a:latin typeface="標楷體" panose="03000509000000000000" pitchFamily="65" charset="-120"/>
              <a:ea typeface="標楷體" panose="03000509000000000000" pitchFamily="65" charset="-120"/>
            </a:endParaRPr>
          </a:p>
          <a:p>
            <a:pPr lvl="0" defTabSz="914400" fontAlgn="base">
              <a:spcBef>
                <a:spcPct val="0"/>
              </a:spcBef>
              <a:spcAft>
                <a:spcPct val="0"/>
              </a:spcAft>
            </a:pPr>
            <a:endParaRPr lang="en-US" altLang="zh-TW" sz="2400" dirty="0">
              <a:solidFill>
                <a:prstClr val="black"/>
              </a:solidFill>
              <a:latin typeface="標楷體" panose="03000509000000000000" pitchFamily="65" charset="-120"/>
              <a:ea typeface="標楷體" panose="03000509000000000000" pitchFamily="65" charset="-120"/>
            </a:endParaRPr>
          </a:p>
          <a:p>
            <a:pPr lvl="0" defTabSz="914400" fontAlgn="base">
              <a:spcBef>
                <a:spcPct val="0"/>
              </a:spcBef>
              <a:spcAft>
                <a:spcPct val="0"/>
              </a:spcAft>
            </a:pPr>
            <a:r>
              <a:rPr lang="zh-TW" altLang="en-US" sz="2400" dirty="0">
                <a:solidFill>
                  <a:prstClr val="black"/>
                </a:solidFill>
                <a:latin typeface="標楷體" panose="03000509000000000000" pitchFamily="65" charset="-120"/>
                <a:ea typeface="標楷體" panose="03000509000000000000" pitchFamily="65" charset="-120"/>
              </a:rPr>
              <a:t>       ☆特教科</a:t>
            </a:r>
            <a:r>
              <a:rPr lang="zh-TW" altLang="en-US" sz="2400" b="1" dirty="0">
                <a:solidFill>
                  <a:prstClr val="black"/>
                </a:solidFill>
                <a:latin typeface="標楷體" panose="03000509000000000000" pitchFamily="65" charset="-120"/>
                <a:ea typeface="標楷體" panose="03000509000000000000" pitchFamily="65" charset="-120"/>
                <a:hlinkClick r:id="rId3" action="ppaction://hlinkfile"/>
              </a:rPr>
              <a:t>發文</a:t>
            </a:r>
            <a:endParaRPr lang="en-US" altLang="zh-TW" sz="2400" b="1" dirty="0">
              <a:solidFill>
                <a:prstClr val="black"/>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17701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84311" y="685801"/>
            <a:ext cx="10018713" cy="774699"/>
          </a:xfrm>
        </p:spPr>
        <p:txBody>
          <a:bodyPr>
            <a:normAutofit/>
          </a:bodyPr>
          <a:lstStyle/>
          <a:p>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特教學生助理員申請</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電子檔</a:t>
            </a:r>
          </a:p>
        </p:txBody>
      </p:sp>
      <p:sp>
        <p:nvSpPr>
          <p:cNvPr id="3" name="內容版面配置區 2"/>
          <p:cNvSpPr>
            <a:spLocks noGrp="1"/>
          </p:cNvSpPr>
          <p:nvPr>
            <p:ph idx="1"/>
          </p:nvPr>
        </p:nvSpPr>
        <p:spPr>
          <a:xfrm>
            <a:off x="1433510" y="1651000"/>
            <a:ext cx="10517190" cy="5308600"/>
          </a:xfrm>
        </p:spPr>
        <p:txBody>
          <a:bodyPr>
            <a:normAutofit/>
          </a:bodyPr>
          <a:lstStyle/>
          <a:p>
            <a:pPr marL="0" indent="0">
              <a:buNone/>
            </a:pPr>
            <a:endParaRPr lang="en-US" altLang="zh-TW" sz="1200" dirty="0">
              <a:solidFill>
                <a:srgbClr val="0070C0"/>
              </a:solidFill>
            </a:endParaRPr>
          </a:p>
          <a:p>
            <a:pPr marL="0" indent="0">
              <a:buNone/>
            </a:pPr>
            <a:endParaRPr lang="en-US" altLang="zh-TW" sz="1200" dirty="0">
              <a:solidFill>
                <a:srgbClr val="0070C0"/>
              </a:solidFill>
            </a:endParaRPr>
          </a:p>
          <a:p>
            <a:pPr marL="0" indent="0">
              <a:buNone/>
            </a:pPr>
            <a:r>
              <a:rPr lang="zh-TW" altLang="en-US" sz="1200" dirty="0">
                <a:solidFill>
                  <a:srgbClr val="0070C0"/>
                </a:solidFill>
              </a:rPr>
              <a:t>●</a:t>
            </a:r>
            <a:r>
              <a:rPr lang="zh-TW" altLang="en-US" dirty="0">
                <a:latin typeface="標楷體" panose="03000509000000000000" pitchFamily="65" charset="-120"/>
                <a:ea typeface="標楷體" panose="03000509000000000000" pitchFamily="65" charset="-120"/>
              </a:rPr>
              <a:t>檔案一</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欲申請學生</a:t>
            </a:r>
            <a:r>
              <a:rPr lang="zh-TW" altLang="en-US" dirty="0">
                <a:solidFill>
                  <a:srgbClr val="FF0000"/>
                </a:solidFill>
                <a:latin typeface="標楷體" panose="03000509000000000000" pitchFamily="65" charset="-120"/>
                <a:ea typeface="標楷體" panose="03000509000000000000" pitchFamily="65" charset="-120"/>
              </a:rPr>
              <a:t>全部</a:t>
            </a:r>
            <a:r>
              <a:rPr lang="zh-TW" altLang="en-US" dirty="0">
                <a:latin typeface="標楷體" panose="03000509000000000000" pitchFamily="65" charset="-120"/>
                <a:ea typeface="標楷體" panose="03000509000000000000" pitchFamily="65" charset="-120"/>
              </a:rPr>
              <a:t>掃成一個檔案</a:t>
            </a:r>
            <a:r>
              <a:rPr lang="en-US" altLang="zh-TW" dirty="0">
                <a:latin typeface="標楷體" panose="03000509000000000000" pitchFamily="65" charset="-120"/>
                <a:ea typeface="標楷體" panose="03000509000000000000" pitchFamily="65" charset="-120"/>
              </a:rPr>
              <a:t>)</a:t>
            </a:r>
          </a:p>
          <a:p>
            <a:pPr marL="0" indent="0">
              <a:buNone/>
            </a:pP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申請表</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鑑輔會決議公文</a:t>
            </a:r>
            <a:endParaRPr lang="en-US" altLang="zh-TW" dirty="0">
              <a:latin typeface="標楷體" panose="03000509000000000000" pitchFamily="65" charset="-120"/>
              <a:ea typeface="標楷體" panose="03000509000000000000" pitchFamily="65" charset="-120"/>
            </a:endParaRPr>
          </a:p>
          <a:p>
            <a:pPr marL="0" indent="0">
              <a:buNone/>
            </a:pPr>
            <a:r>
              <a:rPr lang="zh-TW" altLang="en-US" sz="1200" dirty="0">
                <a:solidFill>
                  <a:srgbClr val="0070C0"/>
                </a:solidFill>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檔案二</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依申請表上學生</a:t>
            </a:r>
            <a:r>
              <a:rPr lang="en-US" altLang="zh-TW" dirty="0">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每位</a:t>
            </a:r>
            <a:r>
              <a:rPr lang="zh-TW" altLang="en-US" dirty="0">
                <a:latin typeface="標楷體" panose="03000509000000000000" pitchFamily="65" charset="-120"/>
                <a:ea typeface="標楷體" panose="03000509000000000000" pitchFamily="65" charset="-120"/>
              </a:rPr>
              <a:t>學生</a:t>
            </a:r>
            <a:r>
              <a:rPr lang="zh-TW" altLang="en-US" dirty="0">
                <a:solidFill>
                  <a:srgbClr val="FF0000"/>
                </a:solidFill>
                <a:latin typeface="標楷體" panose="03000509000000000000" pitchFamily="65" charset="-120"/>
                <a:ea typeface="標楷體" panose="03000509000000000000" pitchFamily="65" charset="-120"/>
              </a:rPr>
              <a:t>單獨</a:t>
            </a:r>
            <a:r>
              <a:rPr lang="zh-TW" altLang="en-US" dirty="0">
                <a:latin typeface="標楷體" panose="03000509000000000000" pitchFamily="65" charset="-120"/>
                <a:ea typeface="標楷體" panose="03000509000000000000" pitchFamily="65" charset="-120"/>
              </a:rPr>
              <a:t>掃成一個檔案</a:t>
            </a:r>
            <a:r>
              <a:rPr lang="en-US" altLang="zh-TW" dirty="0">
                <a:latin typeface="標楷體" panose="03000509000000000000" pitchFamily="65" charset="-120"/>
                <a:ea typeface="標楷體" panose="03000509000000000000" pitchFamily="65" charset="-120"/>
              </a:rPr>
              <a:t>)</a:t>
            </a:r>
          </a:p>
          <a:p>
            <a:pPr marL="0" indent="0">
              <a:buNone/>
            </a:pPr>
            <a:r>
              <a:rPr lang="en-US" altLang="zh-TW" dirty="0">
                <a:latin typeface="標楷體" panose="03000509000000000000" pitchFamily="65" charset="-120"/>
                <a:ea typeface="標楷體" panose="03000509000000000000" pitchFamily="65" charset="-120"/>
              </a:rPr>
              <a:t>    1.</a:t>
            </a:r>
            <a:r>
              <a:rPr lang="zh-TW" altLang="en-US" b="1" dirty="0">
                <a:solidFill>
                  <a:srgbClr val="00B050"/>
                </a:solidFill>
                <a:latin typeface="標楷體" panose="03000509000000000000" pitchFamily="65" charset="-120"/>
                <a:ea typeface="標楷體" panose="03000509000000000000" pitchFamily="65" charset="-120"/>
              </a:rPr>
              <a:t>生活協助類</a:t>
            </a:r>
            <a:r>
              <a:rPr lang="zh-TW" altLang="en-US" dirty="0">
                <a:latin typeface="標楷體" panose="03000509000000000000" pitchFamily="65" charset="-120"/>
                <a:ea typeface="標楷體" panose="03000509000000000000" pitchFamily="65" charset="-120"/>
              </a:rPr>
              <a:t>順序</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生活協助個案之服務需求評估表。</a:t>
            </a:r>
            <a:endParaRPr lang="en-US" altLang="zh-TW" dirty="0">
              <a:latin typeface="標楷體" panose="03000509000000000000" pitchFamily="65" charset="-120"/>
              <a:ea typeface="標楷體" panose="03000509000000000000" pitchFamily="65" charset="-120"/>
            </a:endParaRPr>
          </a:p>
          <a:p>
            <a:pPr marL="0" indent="0">
              <a:buNone/>
            </a:pPr>
            <a:r>
              <a:rPr lang="en-US" altLang="zh-TW" dirty="0">
                <a:latin typeface="標楷體" panose="03000509000000000000" pitchFamily="65" charset="-120"/>
                <a:ea typeface="標楷體" panose="03000509000000000000" pitchFamily="65" charset="-120"/>
              </a:rPr>
              <a:t>                     (2)</a:t>
            </a:r>
            <a:r>
              <a:rPr lang="zh-TW" altLang="en-US" dirty="0">
                <a:latin typeface="標楷體" panose="03000509000000000000" pitchFamily="65" charset="-120"/>
                <a:ea typeface="標楷體" panose="03000509000000000000" pitchFamily="65" charset="-120"/>
              </a:rPr>
              <a:t>診斷證明、聯合評估報告、身心障礙證明</a:t>
            </a:r>
            <a:endParaRPr lang="en-US" altLang="zh-TW" dirty="0">
              <a:solidFill>
                <a:srgbClr val="FF0000"/>
              </a:solidFill>
              <a:latin typeface="標楷體" panose="03000509000000000000" pitchFamily="65" charset="-120"/>
              <a:ea typeface="標楷體" panose="03000509000000000000" pitchFamily="65" charset="-120"/>
            </a:endParaRPr>
          </a:p>
          <a:p>
            <a:pPr marL="0" indent="0">
              <a:buNone/>
            </a:pPr>
            <a:r>
              <a:rPr lang="en-US" altLang="zh-TW" dirty="0">
                <a:solidFill>
                  <a:srgbClr val="FF0000"/>
                </a:solidFill>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三擇一</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其他佐證學生有生活協助服務需求之資料。</a:t>
            </a:r>
            <a:endParaRPr lang="en-US" altLang="zh-TW" dirty="0">
              <a:latin typeface="標楷體" panose="03000509000000000000" pitchFamily="65" charset="-120"/>
              <a:ea typeface="標楷體" panose="03000509000000000000" pitchFamily="65" charset="-120"/>
            </a:endParaRPr>
          </a:p>
          <a:p>
            <a:pPr marL="0" indent="0">
              <a:buNone/>
            </a:pPr>
            <a:r>
              <a:rPr lang="en-US" altLang="zh-TW" dirty="0">
                <a:latin typeface="標楷體" panose="03000509000000000000" pitchFamily="65" charset="-120"/>
                <a:ea typeface="標楷體" panose="03000509000000000000" pitchFamily="65" charset="-120"/>
              </a:rPr>
              <a:t>                     (4)IEP</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marL="0" indent="0">
              <a:buNone/>
            </a:pPr>
            <a:r>
              <a:rPr lang="en-US" altLang="zh-TW" dirty="0">
                <a:latin typeface="標楷體" panose="03000509000000000000" pitchFamily="65" charset="-120"/>
                <a:ea typeface="標楷體" panose="03000509000000000000" pitchFamily="65" charset="-120"/>
              </a:rPr>
              <a:t>                     (5)</a:t>
            </a:r>
            <a:r>
              <a:rPr lang="zh-TW" altLang="en-US" dirty="0">
                <a:latin typeface="標楷體" panose="03000509000000000000" pitchFamily="65" charset="-120"/>
                <a:ea typeface="標楷體" panose="03000509000000000000" pitchFamily="65" charset="-120"/>
              </a:rPr>
              <a:t>相關專業人員評估或建議</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建議有，無則免附</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marL="0" indent="0">
              <a:buNone/>
            </a:pPr>
            <a:endParaRPr lang="en-US" altLang="zh-TW" sz="1200" dirty="0"/>
          </a:p>
          <a:p>
            <a:pPr marL="0" indent="0">
              <a:buNone/>
            </a:pPr>
            <a:endParaRPr lang="en-US" altLang="zh-TW" dirty="0"/>
          </a:p>
          <a:p>
            <a:pPr marL="0" indent="0">
              <a:buNone/>
            </a:pPr>
            <a:endParaRPr lang="zh-TW" altLang="en-US" dirty="0"/>
          </a:p>
        </p:txBody>
      </p:sp>
    </p:spTree>
    <p:extLst>
      <p:ext uri="{BB962C8B-B14F-4D97-AF65-F5344CB8AC3E}">
        <p14:creationId xmlns:p14="http://schemas.microsoft.com/office/powerpoint/2010/main" val="1592926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84311" y="254001"/>
            <a:ext cx="10018713" cy="965199"/>
          </a:xfrm>
        </p:spPr>
        <p:txBody>
          <a:bodyPr/>
          <a:lstStyle/>
          <a:p>
            <a:r>
              <a:rPr lang="en-US" altLang="zh-TW" dirty="0"/>
              <a:t> </a:t>
            </a:r>
            <a:r>
              <a:rPr lang="zh-TW" altLang="en-US" sz="3600" dirty="0">
                <a:latin typeface="標楷體" panose="03000509000000000000" pitchFamily="65" charset="-120"/>
                <a:ea typeface="標楷體" panose="03000509000000000000" pitchFamily="65" charset="-120"/>
              </a:rPr>
              <a:t>特教學生助理員申請</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電子檔</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承上頁</a:t>
            </a:r>
            <a:r>
              <a:rPr lang="en-US" altLang="zh-TW" sz="3600" dirty="0">
                <a:latin typeface="標楷體" panose="03000509000000000000" pitchFamily="65" charset="-120"/>
                <a:ea typeface="標楷體" panose="03000509000000000000" pitchFamily="65" charset="-120"/>
              </a:rPr>
              <a:t>)</a:t>
            </a:r>
            <a:endParaRPr lang="zh-TW" altLang="en-US" sz="36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282045" y="2337847"/>
            <a:ext cx="10770255" cy="3706694"/>
          </a:xfrm>
        </p:spPr>
        <p:txBody>
          <a:bodyPr>
            <a:normAutofit fontScale="25000" lnSpcReduction="20000"/>
          </a:bodyPr>
          <a:lstStyle/>
          <a:p>
            <a:r>
              <a:rPr lang="en-US" altLang="zh-TW" sz="9600" dirty="0">
                <a:latin typeface="標楷體" panose="03000509000000000000" pitchFamily="65" charset="-120"/>
                <a:ea typeface="標楷體" panose="03000509000000000000" pitchFamily="65" charset="-120"/>
              </a:rPr>
              <a:t>2.</a:t>
            </a:r>
            <a:r>
              <a:rPr lang="zh-TW" altLang="en-US" sz="9600" b="1" dirty="0">
                <a:solidFill>
                  <a:srgbClr val="00B050"/>
                </a:solidFill>
                <a:latin typeface="標楷體" panose="03000509000000000000" pitchFamily="65" charset="-120"/>
                <a:ea typeface="標楷體" panose="03000509000000000000" pitchFamily="65" charset="-120"/>
              </a:rPr>
              <a:t>情緒及學習適應困難類</a:t>
            </a:r>
            <a:r>
              <a:rPr lang="zh-TW" altLang="en-US" sz="9600" dirty="0">
                <a:latin typeface="標楷體" panose="03000509000000000000" pitchFamily="65" charset="-120"/>
                <a:ea typeface="標楷體" panose="03000509000000000000" pitchFamily="65" charset="-120"/>
              </a:rPr>
              <a:t>順序</a:t>
            </a:r>
            <a:r>
              <a:rPr lang="en-US" altLang="zh-TW" sz="9600" dirty="0">
                <a:latin typeface="標楷體" panose="03000509000000000000" pitchFamily="65" charset="-120"/>
                <a:ea typeface="標楷體" panose="03000509000000000000" pitchFamily="65" charset="-120"/>
                <a:sym typeface="Wingdings" panose="05000000000000000000" pitchFamily="2" charset="2"/>
              </a:rPr>
              <a:t>:</a:t>
            </a:r>
          </a:p>
          <a:p>
            <a:pPr marL="0" indent="0">
              <a:buNone/>
            </a:pPr>
            <a:r>
              <a:rPr lang="en-US" altLang="zh-TW" sz="8000" dirty="0">
                <a:latin typeface="標楷體" panose="03000509000000000000" pitchFamily="65" charset="-120"/>
                <a:ea typeface="標楷體" panose="03000509000000000000" pitchFamily="65" charset="-120"/>
                <a:sym typeface="Wingdings" panose="05000000000000000000" pitchFamily="2" charset="2"/>
              </a:rPr>
              <a:t>    </a:t>
            </a:r>
            <a:r>
              <a:rPr lang="en-US" altLang="zh-TW" sz="8800" dirty="0">
                <a:latin typeface="標楷體" panose="03000509000000000000" pitchFamily="65" charset="-120"/>
                <a:ea typeface="標楷體" panose="03000509000000000000" pitchFamily="65" charset="-120"/>
                <a:sym typeface="Wingdings" panose="05000000000000000000" pitchFamily="2" charset="2"/>
              </a:rPr>
              <a:t>(1)</a:t>
            </a:r>
            <a:r>
              <a:rPr lang="zh-TW" altLang="en-US" sz="8800" dirty="0">
                <a:solidFill>
                  <a:srgbClr val="FF0000"/>
                </a:solidFill>
                <a:latin typeface="標楷體" panose="03000509000000000000" pitchFamily="65" charset="-120"/>
                <a:ea typeface="標楷體" panose="03000509000000000000" pitchFamily="65" charset="-120"/>
                <a:sym typeface="Wingdings" panose="05000000000000000000" pitchFamily="2" charset="2"/>
              </a:rPr>
              <a:t>新</a:t>
            </a:r>
            <a:r>
              <a:rPr lang="zh-TW" altLang="en-US" sz="8800" dirty="0">
                <a:latin typeface="標楷體" panose="03000509000000000000" pitchFamily="65" charset="-120"/>
                <a:ea typeface="標楷體" panose="03000509000000000000" pitchFamily="65" charset="-120"/>
                <a:sym typeface="Wingdings" panose="05000000000000000000" pitchFamily="2" charset="2"/>
              </a:rPr>
              <a:t>學期</a:t>
            </a:r>
            <a:r>
              <a:rPr lang="en-US" altLang="zh-TW" sz="8800" dirty="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zh-TW" altLang="en-US" sz="8800" dirty="0">
                <a:solidFill>
                  <a:srgbClr val="FF0000"/>
                </a:solidFill>
                <a:latin typeface="標楷體" panose="03000509000000000000" pitchFamily="65" charset="-120"/>
                <a:ea typeface="標楷體" panose="03000509000000000000" pitchFamily="65" charset="-120"/>
                <a:sym typeface="Wingdings" panose="05000000000000000000" pitchFamily="2" charset="2"/>
              </a:rPr>
              <a:t>如</a:t>
            </a:r>
            <a:r>
              <a:rPr lang="en-US" altLang="zh-TW" sz="8800" dirty="0">
                <a:solidFill>
                  <a:srgbClr val="FF0000"/>
                </a:solidFill>
                <a:latin typeface="標楷體" panose="03000509000000000000" pitchFamily="65" charset="-120"/>
                <a:ea typeface="標楷體" panose="03000509000000000000" pitchFamily="65" charset="-120"/>
                <a:sym typeface="Wingdings" panose="05000000000000000000" pitchFamily="2" charset="2"/>
              </a:rPr>
              <a:t>:111</a:t>
            </a:r>
            <a:r>
              <a:rPr lang="zh-TW" altLang="en-US" sz="8800" dirty="0">
                <a:solidFill>
                  <a:srgbClr val="FF0000"/>
                </a:solidFill>
                <a:latin typeface="標楷體" panose="03000509000000000000" pitchFamily="65" charset="-120"/>
                <a:ea typeface="標楷體" panose="03000509000000000000" pitchFamily="65" charset="-120"/>
                <a:sym typeface="Wingdings" panose="05000000000000000000" pitchFamily="2" charset="2"/>
              </a:rPr>
              <a:t>學年度第</a:t>
            </a:r>
            <a:r>
              <a:rPr lang="en-US" altLang="zh-TW" sz="8800" dirty="0">
                <a:solidFill>
                  <a:srgbClr val="FF0000"/>
                </a:solidFill>
                <a:latin typeface="標楷體" panose="03000509000000000000" pitchFamily="65" charset="-120"/>
                <a:ea typeface="標楷體" panose="03000509000000000000" pitchFamily="65" charset="-120"/>
                <a:sym typeface="Wingdings" panose="05000000000000000000" pitchFamily="2" charset="2"/>
              </a:rPr>
              <a:t>1</a:t>
            </a:r>
            <a:r>
              <a:rPr lang="zh-TW" altLang="en-US" sz="8800" dirty="0">
                <a:solidFill>
                  <a:srgbClr val="FF0000"/>
                </a:solidFill>
                <a:latin typeface="標楷體" panose="03000509000000000000" pitchFamily="65" charset="-120"/>
                <a:ea typeface="標楷體" panose="03000509000000000000" pitchFamily="65" charset="-120"/>
                <a:sym typeface="Wingdings" panose="05000000000000000000" pitchFamily="2" charset="2"/>
              </a:rPr>
              <a:t>學期</a:t>
            </a:r>
            <a:r>
              <a:rPr lang="en-US" altLang="zh-TW" sz="8800" dirty="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zh-TW" altLang="en-US" sz="8800" dirty="0">
                <a:latin typeface="標楷體" panose="03000509000000000000" pitchFamily="65" charset="-120"/>
                <a:ea typeface="標楷體" panose="03000509000000000000" pitchFamily="65" charset="-120"/>
                <a:sym typeface="Wingdings" panose="05000000000000000000" pitchFamily="2" charset="2"/>
              </a:rPr>
              <a:t>行為功能介入方案。</a:t>
            </a:r>
            <a:endParaRPr lang="en-US" altLang="zh-TW" sz="8800" dirty="0">
              <a:latin typeface="標楷體" panose="03000509000000000000" pitchFamily="65" charset="-120"/>
              <a:ea typeface="標楷體" panose="03000509000000000000" pitchFamily="65" charset="-120"/>
              <a:sym typeface="Wingdings" panose="05000000000000000000" pitchFamily="2" charset="2"/>
            </a:endParaRPr>
          </a:p>
          <a:p>
            <a:pPr marL="0" indent="0">
              <a:buNone/>
            </a:pPr>
            <a:r>
              <a:rPr lang="zh-TW" altLang="en-US" sz="8800" dirty="0">
                <a:latin typeface="標楷體" panose="03000509000000000000" pitchFamily="65" charset="-120"/>
                <a:ea typeface="標楷體" panose="03000509000000000000" pitchFamily="65" charset="-120"/>
                <a:sym typeface="Wingdings" panose="05000000000000000000" pitchFamily="2" charset="2"/>
              </a:rPr>
              <a:t>    </a:t>
            </a:r>
            <a:r>
              <a:rPr lang="en-US" altLang="zh-TW" sz="8800" dirty="0">
                <a:latin typeface="標楷體" panose="03000509000000000000" pitchFamily="65" charset="-120"/>
                <a:ea typeface="標楷體" panose="03000509000000000000" pitchFamily="65" charset="-120"/>
                <a:sym typeface="Wingdings" panose="05000000000000000000" pitchFamily="2" charset="2"/>
              </a:rPr>
              <a:t>(2)</a:t>
            </a:r>
            <a:r>
              <a:rPr lang="zh-TW" altLang="en-US" sz="8800" dirty="0">
                <a:solidFill>
                  <a:srgbClr val="FF0000"/>
                </a:solidFill>
                <a:latin typeface="標楷體" panose="03000509000000000000" pitchFamily="65" charset="-120"/>
                <a:ea typeface="標楷體" panose="03000509000000000000" pitchFamily="65" charset="-120"/>
                <a:sym typeface="Wingdings" panose="05000000000000000000" pitchFamily="2" charset="2"/>
              </a:rPr>
              <a:t>本</a:t>
            </a:r>
            <a:r>
              <a:rPr lang="zh-TW" altLang="en-US" sz="8800" dirty="0">
                <a:latin typeface="標楷體" panose="03000509000000000000" pitchFamily="65" charset="-120"/>
                <a:ea typeface="標楷體" panose="03000509000000000000" pitchFamily="65" charset="-120"/>
                <a:sym typeface="Wingdings" panose="05000000000000000000" pitchFamily="2" charset="2"/>
              </a:rPr>
              <a:t>學期</a:t>
            </a:r>
            <a:r>
              <a:rPr lang="en-US" altLang="zh-TW" sz="8800" dirty="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zh-TW" altLang="en-US" sz="8800" dirty="0">
                <a:solidFill>
                  <a:srgbClr val="FF0000"/>
                </a:solidFill>
                <a:latin typeface="標楷體" panose="03000509000000000000" pitchFamily="65" charset="-120"/>
                <a:ea typeface="標楷體" panose="03000509000000000000" pitchFamily="65" charset="-120"/>
                <a:sym typeface="Wingdings" panose="05000000000000000000" pitchFamily="2" charset="2"/>
              </a:rPr>
              <a:t>如</a:t>
            </a:r>
            <a:r>
              <a:rPr lang="en-US" altLang="zh-TW" sz="8800" dirty="0">
                <a:solidFill>
                  <a:srgbClr val="FF0000"/>
                </a:solidFill>
                <a:latin typeface="標楷體" panose="03000509000000000000" pitchFamily="65" charset="-120"/>
                <a:ea typeface="標楷體" panose="03000509000000000000" pitchFamily="65" charset="-120"/>
                <a:sym typeface="Wingdings" panose="05000000000000000000" pitchFamily="2" charset="2"/>
              </a:rPr>
              <a:t>:110</a:t>
            </a:r>
            <a:r>
              <a:rPr lang="zh-TW" altLang="en-US" sz="8800" dirty="0">
                <a:solidFill>
                  <a:srgbClr val="FF0000"/>
                </a:solidFill>
                <a:latin typeface="標楷體" panose="03000509000000000000" pitchFamily="65" charset="-120"/>
                <a:ea typeface="標楷體" panose="03000509000000000000" pitchFamily="65" charset="-120"/>
                <a:sym typeface="Wingdings" panose="05000000000000000000" pitchFamily="2" charset="2"/>
              </a:rPr>
              <a:t>學年度第</a:t>
            </a:r>
            <a:r>
              <a:rPr lang="en-US" altLang="zh-TW" sz="8800" dirty="0">
                <a:solidFill>
                  <a:srgbClr val="FF0000"/>
                </a:solidFill>
                <a:latin typeface="標楷體" panose="03000509000000000000" pitchFamily="65" charset="-120"/>
                <a:ea typeface="標楷體" panose="03000509000000000000" pitchFamily="65" charset="-120"/>
                <a:sym typeface="Wingdings" panose="05000000000000000000" pitchFamily="2" charset="2"/>
              </a:rPr>
              <a:t>2</a:t>
            </a:r>
            <a:r>
              <a:rPr lang="zh-TW" altLang="en-US" sz="8800" dirty="0">
                <a:solidFill>
                  <a:srgbClr val="FF0000"/>
                </a:solidFill>
                <a:latin typeface="標楷體" panose="03000509000000000000" pitchFamily="65" charset="-120"/>
                <a:ea typeface="標楷體" panose="03000509000000000000" pitchFamily="65" charset="-120"/>
                <a:sym typeface="Wingdings" panose="05000000000000000000" pitchFamily="2" charset="2"/>
              </a:rPr>
              <a:t>學期</a:t>
            </a:r>
            <a:r>
              <a:rPr lang="en-US" altLang="zh-TW" sz="8800" dirty="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zh-TW" altLang="en-US" sz="8800" dirty="0">
                <a:latin typeface="標楷體" panose="03000509000000000000" pitchFamily="65" charset="-120"/>
                <a:ea typeface="標楷體" panose="03000509000000000000" pitchFamily="65" charset="-120"/>
                <a:sym typeface="Wingdings" panose="05000000000000000000" pitchFamily="2" charset="2"/>
              </a:rPr>
              <a:t>行為功能介入方案及</a:t>
            </a:r>
            <a:r>
              <a:rPr lang="zh-TW" altLang="en-US" sz="8800" dirty="0">
                <a:solidFill>
                  <a:srgbClr val="FF0000"/>
                </a:solidFill>
                <a:latin typeface="標楷體" panose="03000509000000000000" pitchFamily="65" charset="-120"/>
                <a:ea typeface="標楷體" panose="03000509000000000000" pitchFamily="65" charset="-120"/>
                <a:sym typeface="Wingdings" panose="05000000000000000000" pitchFamily="2" charset="2"/>
              </a:rPr>
              <a:t>截至目前為止之執行成</a:t>
            </a:r>
            <a:endParaRPr lang="en-US" altLang="zh-TW" sz="8800" dirty="0">
              <a:solidFill>
                <a:srgbClr val="FF0000"/>
              </a:solidFill>
              <a:latin typeface="標楷體" panose="03000509000000000000" pitchFamily="65" charset="-120"/>
              <a:ea typeface="標楷體" panose="03000509000000000000" pitchFamily="65" charset="-120"/>
              <a:sym typeface="Wingdings" panose="05000000000000000000" pitchFamily="2" charset="2"/>
            </a:endParaRPr>
          </a:p>
          <a:p>
            <a:pPr marL="0" indent="0">
              <a:buNone/>
            </a:pPr>
            <a:r>
              <a:rPr lang="en-US" altLang="zh-TW" sz="8800" dirty="0">
                <a:solidFill>
                  <a:srgbClr val="FF0000"/>
                </a:solidFill>
                <a:latin typeface="標楷體" panose="03000509000000000000" pitchFamily="65" charset="-120"/>
                <a:ea typeface="標楷體" panose="03000509000000000000" pitchFamily="65" charset="-120"/>
                <a:sym typeface="Wingdings" panose="05000000000000000000" pitchFamily="2" charset="2"/>
              </a:rPr>
              <a:t>    </a:t>
            </a:r>
            <a:r>
              <a:rPr lang="zh-TW" altLang="en-US" sz="8800" dirty="0">
                <a:solidFill>
                  <a:srgbClr val="FF0000"/>
                </a:solidFill>
                <a:latin typeface="標楷體" panose="03000509000000000000" pitchFamily="65" charset="-120"/>
                <a:ea typeface="標楷體" panose="03000509000000000000" pitchFamily="65" charset="-120"/>
                <a:sym typeface="Wingdings" panose="05000000000000000000" pitchFamily="2" charset="2"/>
              </a:rPr>
              <a:t>   效紀錄</a:t>
            </a:r>
            <a:r>
              <a:rPr lang="zh-TW" altLang="en-US" sz="8800" dirty="0">
                <a:latin typeface="標楷體" panose="03000509000000000000" pitchFamily="65" charset="-120"/>
                <a:ea typeface="標楷體" panose="03000509000000000000" pitchFamily="65" charset="-120"/>
                <a:sym typeface="Wingdings" panose="05000000000000000000" pitchFamily="2" charset="2"/>
              </a:rPr>
              <a:t>。</a:t>
            </a:r>
            <a:endParaRPr lang="en-US" altLang="zh-TW" sz="8800" dirty="0">
              <a:latin typeface="標楷體" panose="03000509000000000000" pitchFamily="65" charset="-120"/>
              <a:ea typeface="標楷體" panose="03000509000000000000" pitchFamily="65" charset="-120"/>
              <a:sym typeface="Wingdings" panose="05000000000000000000" pitchFamily="2" charset="2"/>
            </a:endParaRPr>
          </a:p>
          <a:p>
            <a:pPr marL="0" indent="0">
              <a:buNone/>
            </a:pPr>
            <a:r>
              <a:rPr lang="zh-TW" altLang="en-US" sz="8800" dirty="0">
                <a:latin typeface="標楷體" panose="03000509000000000000" pitchFamily="65" charset="-120"/>
                <a:ea typeface="標楷體" panose="03000509000000000000" pitchFamily="65" charset="-120"/>
                <a:sym typeface="Wingdings" panose="05000000000000000000" pitchFamily="2" charset="2"/>
              </a:rPr>
              <a:t>  </a:t>
            </a:r>
            <a:r>
              <a:rPr lang="en-US" altLang="zh-TW" sz="8800" dirty="0">
                <a:latin typeface="標楷體" panose="03000509000000000000" pitchFamily="65" charset="-120"/>
                <a:ea typeface="標楷體" panose="03000509000000000000" pitchFamily="65" charset="-120"/>
                <a:sym typeface="Wingdings" panose="05000000000000000000" pitchFamily="2" charset="2"/>
              </a:rPr>
              <a:t>  (3)</a:t>
            </a:r>
            <a:r>
              <a:rPr lang="zh-TW" altLang="en-US" sz="8800" dirty="0">
                <a:solidFill>
                  <a:srgbClr val="FF0000"/>
                </a:solidFill>
                <a:latin typeface="標楷體" panose="03000509000000000000" pitchFamily="65" charset="-120"/>
                <a:ea typeface="標楷體" panose="03000509000000000000" pitchFamily="65" charset="-120"/>
                <a:sym typeface="Wingdings" panose="05000000000000000000" pitchFamily="2" charset="2"/>
              </a:rPr>
              <a:t>上</a:t>
            </a:r>
            <a:r>
              <a:rPr lang="zh-TW" altLang="en-US" sz="8800" dirty="0">
                <a:latin typeface="標楷體" panose="03000509000000000000" pitchFamily="65" charset="-120"/>
                <a:ea typeface="標楷體" panose="03000509000000000000" pitchFamily="65" charset="-120"/>
                <a:sym typeface="Wingdings" panose="05000000000000000000" pitchFamily="2" charset="2"/>
              </a:rPr>
              <a:t>學期</a:t>
            </a:r>
            <a:r>
              <a:rPr lang="en-US" altLang="zh-TW" sz="8800" dirty="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zh-TW" altLang="en-US" sz="8800" dirty="0">
                <a:solidFill>
                  <a:srgbClr val="FF0000"/>
                </a:solidFill>
                <a:latin typeface="標楷體" panose="03000509000000000000" pitchFamily="65" charset="-120"/>
                <a:ea typeface="標楷體" panose="03000509000000000000" pitchFamily="65" charset="-120"/>
                <a:sym typeface="Wingdings" panose="05000000000000000000" pitchFamily="2" charset="2"/>
              </a:rPr>
              <a:t>如</a:t>
            </a:r>
            <a:r>
              <a:rPr lang="en-US" altLang="zh-TW" sz="8800" dirty="0">
                <a:solidFill>
                  <a:srgbClr val="FF0000"/>
                </a:solidFill>
                <a:latin typeface="標楷體" panose="03000509000000000000" pitchFamily="65" charset="-120"/>
                <a:ea typeface="標楷體" panose="03000509000000000000" pitchFamily="65" charset="-120"/>
                <a:sym typeface="Wingdings" panose="05000000000000000000" pitchFamily="2" charset="2"/>
              </a:rPr>
              <a:t>:110</a:t>
            </a:r>
            <a:r>
              <a:rPr lang="zh-TW" altLang="en-US" sz="8800" dirty="0">
                <a:solidFill>
                  <a:srgbClr val="FF0000"/>
                </a:solidFill>
                <a:latin typeface="標楷體" panose="03000509000000000000" pitchFamily="65" charset="-120"/>
                <a:ea typeface="標楷體" panose="03000509000000000000" pitchFamily="65" charset="-120"/>
                <a:sym typeface="Wingdings" panose="05000000000000000000" pitchFamily="2" charset="2"/>
              </a:rPr>
              <a:t>學年度第</a:t>
            </a:r>
            <a:r>
              <a:rPr lang="en-US" altLang="zh-TW" sz="8800" dirty="0">
                <a:solidFill>
                  <a:srgbClr val="FF0000"/>
                </a:solidFill>
                <a:latin typeface="標楷體" panose="03000509000000000000" pitchFamily="65" charset="-120"/>
                <a:ea typeface="標楷體" panose="03000509000000000000" pitchFamily="65" charset="-120"/>
                <a:sym typeface="Wingdings" panose="05000000000000000000" pitchFamily="2" charset="2"/>
              </a:rPr>
              <a:t>1</a:t>
            </a:r>
            <a:r>
              <a:rPr lang="zh-TW" altLang="en-US" sz="8800" dirty="0">
                <a:solidFill>
                  <a:srgbClr val="FF0000"/>
                </a:solidFill>
                <a:latin typeface="標楷體" panose="03000509000000000000" pitchFamily="65" charset="-120"/>
                <a:ea typeface="標楷體" panose="03000509000000000000" pitchFamily="65" charset="-120"/>
                <a:sym typeface="Wingdings" panose="05000000000000000000" pitchFamily="2" charset="2"/>
              </a:rPr>
              <a:t>學期</a:t>
            </a:r>
            <a:r>
              <a:rPr lang="en-US" altLang="zh-TW" sz="8800" dirty="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zh-TW" altLang="en-US" sz="8800" dirty="0">
                <a:latin typeface="標楷體" panose="03000509000000000000" pitchFamily="65" charset="-120"/>
                <a:ea typeface="標楷體" panose="03000509000000000000" pitchFamily="65" charset="-120"/>
                <a:sym typeface="Wingdings" panose="05000000000000000000" pitchFamily="2" charset="2"/>
              </a:rPr>
              <a:t>行為功能介入方案及</a:t>
            </a:r>
            <a:r>
              <a:rPr lang="zh-TW" altLang="en-US" sz="8800" dirty="0">
                <a:solidFill>
                  <a:srgbClr val="FF0000"/>
                </a:solidFill>
                <a:latin typeface="標楷體" panose="03000509000000000000" pitchFamily="65" charset="-120"/>
                <a:ea typeface="標楷體" panose="03000509000000000000" pitchFamily="65" charset="-120"/>
                <a:sym typeface="Wingdings" panose="05000000000000000000" pitchFamily="2" charset="2"/>
              </a:rPr>
              <a:t>截至目前為止之執行成效</a:t>
            </a:r>
            <a:endParaRPr lang="en-US" altLang="zh-TW" sz="8800" dirty="0">
              <a:solidFill>
                <a:srgbClr val="FF0000"/>
              </a:solidFill>
              <a:latin typeface="標楷體" panose="03000509000000000000" pitchFamily="65" charset="-120"/>
              <a:ea typeface="標楷體" panose="03000509000000000000" pitchFamily="65" charset="-120"/>
              <a:sym typeface="Wingdings" panose="05000000000000000000" pitchFamily="2" charset="2"/>
            </a:endParaRPr>
          </a:p>
          <a:p>
            <a:pPr marL="0" indent="0">
              <a:buNone/>
            </a:pPr>
            <a:r>
              <a:rPr lang="zh-TW" altLang="en-US" sz="8800" dirty="0">
                <a:solidFill>
                  <a:srgbClr val="FF0000"/>
                </a:solidFill>
                <a:latin typeface="標楷體" panose="03000509000000000000" pitchFamily="65" charset="-120"/>
                <a:ea typeface="標楷體" panose="03000509000000000000" pitchFamily="65" charset="-120"/>
                <a:sym typeface="Wingdings" panose="05000000000000000000" pitchFamily="2" charset="2"/>
              </a:rPr>
              <a:t>      紀錄</a:t>
            </a:r>
            <a:r>
              <a:rPr lang="en-US" altLang="zh-TW" sz="8800" dirty="0">
                <a:latin typeface="標楷體" panose="03000509000000000000" pitchFamily="65" charset="-120"/>
                <a:ea typeface="標楷體" panose="03000509000000000000" pitchFamily="65" charset="-120"/>
              </a:rPr>
              <a:t>(</a:t>
            </a:r>
            <a:r>
              <a:rPr lang="zh-TW" altLang="en-US" sz="8800" dirty="0">
                <a:latin typeface="標楷體" panose="03000509000000000000" pitchFamily="65" charset="-120"/>
                <a:ea typeface="標楷體" panose="03000509000000000000" pitchFamily="65" charset="-120"/>
              </a:rPr>
              <a:t>建議有，無則免附</a:t>
            </a:r>
            <a:r>
              <a:rPr lang="en-US" altLang="zh-TW" sz="8800" dirty="0">
                <a:latin typeface="標楷體" panose="03000509000000000000" pitchFamily="65" charset="-120"/>
                <a:ea typeface="標楷體" panose="03000509000000000000" pitchFamily="65" charset="-120"/>
              </a:rPr>
              <a:t>)</a:t>
            </a:r>
            <a:r>
              <a:rPr lang="zh-TW" altLang="en-US" sz="8800" dirty="0">
                <a:latin typeface="標楷體" panose="03000509000000000000" pitchFamily="65" charset="-120"/>
                <a:ea typeface="標楷體" panose="03000509000000000000" pitchFamily="65" charset="-120"/>
              </a:rPr>
              <a:t>。</a:t>
            </a:r>
            <a:r>
              <a:rPr lang="en-US" altLang="zh-TW" sz="8800" dirty="0">
                <a:latin typeface="標楷體" panose="03000509000000000000" pitchFamily="65" charset="-120"/>
                <a:ea typeface="標楷體" panose="03000509000000000000" pitchFamily="65" charset="-120"/>
                <a:sym typeface="Wingdings" panose="05000000000000000000" pitchFamily="2" charset="2"/>
              </a:rPr>
              <a:t> </a:t>
            </a:r>
          </a:p>
          <a:p>
            <a:pPr marL="0" indent="0">
              <a:buNone/>
            </a:pPr>
            <a:r>
              <a:rPr lang="en-US" altLang="zh-TW" sz="8800" dirty="0">
                <a:latin typeface="標楷體" panose="03000509000000000000" pitchFamily="65" charset="-120"/>
                <a:ea typeface="標楷體" panose="03000509000000000000" pitchFamily="65" charset="-120"/>
                <a:sym typeface="Wingdings" panose="05000000000000000000" pitchFamily="2" charset="2"/>
              </a:rPr>
              <a:t>    (4)</a:t>
            </a:r>
            <a:r>
              <a:rPr lang="zh-TW" altLang="en-US" sz="8800" dirty="0">
                <a:latin typeface="標楷體" panose="03000509000000000000" pitchFamily="65" charset="-120"/>
                <a:ea typeface="標楷體" panose="03000509000000000000" pitchFamily="65" charset="-120"/>
                <a:sym typeface="Wingdings" panose="05000000000000000000" pitchFamily="2" charset="2"/>
              </a:rPr>
              <a:t>其他已採行輔導策略及執行成效紀錄</a:t>
            </a:r>
            <a:r>
              <a:rPr lang="en-US" altLang="zh-TW" sz="8800" dirty="0">
                <a:latin typeface="標楷體" panose="03000509000000000000" pitchFamily="65" charset="-120"/>
                <a:ea typeface="標楷體" panose="03000509000000000000" pitchFamily="65" charset="-120"/>
                <a:sym typeface="Wingdings" panose="05000000000000000000" pitchFamily="2" charset="2"/>
              </a:rPr>
              <a:t>(</a:t>
            </a:r>
            <a:r>
              <a:rPr lang="zh-TW" altLang="en-US" sz="8800" dirty="0">
                <a:latin typeface="標楷體" panose="03000509000000000000" pitchFamily="65" charset="-120"/>
                <a:ea typeface="標楷體" panose="03000509000000000000" pitchFamily="65" charset="-120"/>
                <a:sym typeface="Wingdings" panose="05000000000000000000" pitchFamily="2" charset="2"/>
              </a:rPr>
              <a:t>建議有，無則免附</a:t>
            </a:r>
            <a:r>
              <a:rPr lang="en-US" altLang="zh-TW" sz="8800" dirty="0">
                <a:latin typeface="標楷體" panose="03000509000000000000" pitchFamily="65" charset="-120"/>
                <a:ea typeface="標楷體" panose="03000509000000000000" pitchFamily="65" charset="-120"/>
                <a:sym typeface="Wingdings" panose="05000000000000000000" pitchFamily="2" charset="2"/>
              </a:rPr>
              <a:t>) </a:t>
            </a:r>
            <a:r>
              <a:rPr lang="zh-TW" altLang="en-US" sz="8800" dirty="0">
                <a:latin typeface="標楷體" panose="03000509000000000000" pitchFamily="65" charset="-120"/>
                <a:ea typeface="標楷體" panose="03000509000000000000" pitchFamily="65" charset="-120"/>
                <a:sym typeface="Wingdings" panose="05000000000000000000" pitchFamily="2" charset="2"/>
              </a:rPr>
              <a:t>。</a:t>
            </a:r>
            <a:endParaRPr lang="en-US" altLang="zh-TW" sz="8800" dirty="0">
              <a:latin typeface="標楷體" panose="03000509000000000000" pitchFamily="65" charset="-120"/>
              <a:ea typeface="標楷體" panose="03000509000000000000" pitchFamily="65" charset="-120"/>
              <a:sym typeface="Wingdings" panose="05000000000000000000" pitchFamily="2" charset="2"/>
            </a:endParaRPr>
          </a:p>
          <a:p>
            <a:pPr marL="0" indent="0">
              <a:buNone/>
            </a:pPr>
            <a:r>
              <a:rPr lang="en-US" altLang="zh-TW" sz="8800" dirty="0">
                <a:latin typeface="標楷體" panose="03000509000000000000" pitchFamily="65" charset="-120"/>
                <a:ea typeface="標楷體" panose="03000509000000000000" pitchFamily="65" charset="-120"/>
                <a:sym typeface="Wingdings" panose="05000000000000000000" pitchFamily="2" charset="2"/>
              </a:rPr>
              <a:t>    (5)IEP</a:t>
            </a:r>
            <a:r>
              <a:rPr lang="zh-TW" altLang="en-US" sz="8800" dirty="0">
                <a:latin typeface="標楷體" panose="03000509000000000000" pitchFamily="65" charset="-120"/>
                <a:ea typeface="標楷體" panose="03000509000000000000" pitchFamily="65" charset="-120"/>
                <a:sym typeface="Wingdings" panose="05000000000000000000" pitchFamily="2" charset="2"/>
              </a:rPr>
              <a:t> 。</a:t>
            </a:r>
            <a:endParaRPr lang="en-US" altLang="zh-TW" sz="8800" dirty="0">
              <a:latin typeface="標楷體" panose="03000509000000000000" pitchFamily="65" charset="-120"/>
              <a:ea typeface="標楷體" panose="03000509000000000000" pitchFamily="65" charset="-120"/>
              <a:sym typeface="Wingdings" panose="05000000000000000000" pitchFamily="2" charset="2"/>
            </a:endParaRPr>
          </a:p>
          <a:p>
            <a:pPr marL="0" indent="0">
              <a:buNone/>
            </a:pPr>
            <a:endParaRPr lang="en-US" altLang="zh-TW" sz="8800" dirty="0">
              <a:latin typeface="標楷體" panose="03000509000000000000" pitchFamily="65" charset="-120"/>
              <a:ea typeface="標楷體" panose="03000509000000000000" pitchFamily="65" charset="-120"/>
              <a:sym typeface="Wingdings" panose="05000000000000000000" pitchFamily="2" charset="2"/>
            </a:endParaRPr>
          </a:p>
          <a:p>
            <a:pPr marL="0" indent="0">
              <a:buNone/>
            </a:pPr>
            <a:r>
              <a:rPr lang="zh-TW" altLang="en-US" sz="8800" dirty="0">
                <a:solidFill>
                  <a:srgbClr val="FF0000"/>
                </a:solidFill>
                <a:latin typeface="新細明體" panose="02020500000000000000" pitchFamily="18" charset="-120"/>
                <a:ea typeface="新細明體" panose="02020500000000000000" pitchFamily="18" charset="-120"/>
                <a:sym typeface="Wingdings" panose="05000000000000000000" pitchFamily="2" charset="2"/>
              </a:rPr>
              <a:t>★</a:t>
            </a:r>
            <a:r>
              <a:rPr lang="zh-TW" altLang="en-US" sz="8800" dirty="0">
                <a:latin typeface="標楷體" panose="03000509000000000000" pitchFamily="65" charset="-120"/>
                <a:ea typeface="標楷體" panose="03000509000000000000" pitchFamily="65" charset="-120"/>
                <a:sym typeface="Wingdings" panose="05000000000000000000" pitchFamily="2" charset="2"/>
              </a:rPr>
              <a:t>如個案申請生活協助類、情緒及學習適應困難</a:t>
            </a:r>
            <a:r>
              <a:rPr lang="zh-TW" altLang="en-US" sz="8800" dirty="0">
                <a:solidFill>
                  <a:srgbClr val="FF0000"/>
                </a:solidFill>
                <a:latin typeface="標楷體" panose="03000509000000000000" pitchFamily="65" charset="-120"/>
                <a:ea typeface="標楷體" panose="03000509000000000000" pitchFamily="65" charset="-120"/>
                <a:sym typeface="Wingdings" panose="05000000000000000000" pitchFamily="2" charset="2"/>
              </a:rPr>
              <a:t>兩類皆申請</a:t>
            </a:r>
            <a:r>
              <a:rPr lang="en-US" altLang="zh-TW" sz="8800" dirty="0">
                <a:latin typeface="標楷體" panose="03000509000000000000" pitchFamily="65" charset="-120"/>
                <a:ea typeface="標楷體" panose="03000509000000000000" pitchFamily="65" charset="-120"/>
                <a:sym typeface="Wingdings" panose="05000000000000000000" pitchFamily="2" charset="2"/>
              </a:rPr>
              <a:t>,</a:t>
            </a:r>
            <a:r>
              <a:rPr lang="zh-TW" altLang="en-US" sz="8800" dirty="0">
                <a:latin typeface="標楷體" panose="03000509000000000000" pitchFamily="65" charset="-120"/>
                <a:ea typeface="標楷體" panose="03000509000000000000" pitchFamily="65" charset="-120"/>
                <a:sym typeface="Wingdings" panose="05000000000000000000" pitchFamily="2" charset="2"/>
              </a:rPr>
              <a:t>電子檔還是麻煩分成兩個</a:t>
            </a:r>
            <a:endParaRPr lang="en-US" altLang="zh-TW" sz="8800" dirty="0">
              <a:latin typeface="標楷體" panose="03000509000000000000" pitchFamily="65" charset="-120"/>
              <a:ea typeface="標楷體" panose="03000509000000000000" pitchFamily="65" charset="-120"/>
              <a:sym typeface="Wingdings" panose="05000000000000000000" pitchFamily="2" charset="2"/>
            </a:endParaRPr>
          </a:p>
          <a:p>
            <a:pPr marL="0" indent="0">
              <a:buNone/>
            </a:pPr>
            <a:r>
              <a:rPr lang="zh-TW" altLang="en-US" sz="8800" dirty="0">
                <a:latin typeface="標楷體" panose="03000509000000000000" pitchFamily="65" charset="-120"/>
                <a:ea typeface="標楷體" panose="03000509000000000000" pitchFamily="65" charset="-120"/>
                <a:sym typeface="Wingdings" panose="05000000000000000000" pitchFamily="2" charset="2"/>
              </a:rPr>
              <a:t>  檔案。</a:t>
            </a:r>
          </a:p>
          <a:p>
            <a:pPr marL="0" indent="0">
              <a:buNone/>
            </a:pPr>
            <a:endParaRPr lang="en-US" altLang="zh-TW" sz="8000" dirty="0">
              <a:sym typeface="Wingdings" panose="05000000000000000000" pitchFamily="2" charset="2"/>
            </a:endParaRPr>
          </a:p>
          <a:p>
            <a:pPr marL="0" indent="0">
              <a:buNone/>
            </a:pPr>
            <a:endParaRPr lang="en-US" altLang="zh-TW" sz="2000" dirty="0">
              <a:sym typeface="Wingdings" panose="05000000000000000000" pitchFamily="2" charset="2"/>
            </a:endParaRPr>
          </a:p>
          <a:p>
            <a:pPr marL="0" indent="0">
              <a:buNone/>
            </a:pPr>
            <a:endParaRPr lang="zh-TW" altLang="en-US" sz="2000" dirty="0"/>
          </a:p>
        </p:txBody>
      </p:sp>
    </p:spTree>
    <p:extLst>
      <p:ext uri="{BB962C8B-B14F-4D97-AF65-F5344CB8AC3E}">
        <p14:creationId xmlns:p14="http://schemas.microsoft.com/office/powerpoint/2010/main" val="4164694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19937" y="840179"/>
            <a:ext cx="10018713" cy="1752599"/>
          </a:xfrm>
        </p:spPr>
        <p:txBody>
          <a:bodyPr/>
          <a:lstStyle/>
          <a:p>
            <a:r>
              <a:rPr lang="zh-TW" altLang="en-US" dirty="0"/>
              <a:t>特教學生助理員申請應注意事項</a:t>
            </a:r>
            <a:r>
              <a:rPr lang="en-US" altLang="zh-TW" dirty="0"/>
              <a:t>(1)</a:t>
            </a:r>
            <a:endParaRPr lang="zh-TW" alt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18470" y="3180806"/>
            <a:ext cx="7227884" cy="17403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向左箭號 6"/>
          <p:cNvSpPr/>
          <p:nvPr/>
        </p:nvSpPr>
        <p:spPr>
          <a:xfrm>
            <a:off x="6887689" y="2945080"/>
            <a:ext cx="3384468" cy="11162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國中</a:t>
            </a:r>
            <a:r>
              <a:rPr lang="en-US" altLang="zh-TW" dirty="0"/>
              <a:t>(</a:t>
            </a:r>
            <a:r>
              <a:rPr lang="zh-TW" altLang="en-US" dirty="0"/>
              <a:t>小</a:t>
            </a:r>
            <a:r>
              <a:rPr lang="en-US" altLang="zh-TW" dirty="0"/>
              <a:t>)</a:t>
            </a:r>
            <a:r>
              <a:rPr lang="zh-TW" altLang="en-US" dirty="0"/>
              <a:t>填寫</a:t>
            </a:r>
            <a:r>
              <a:rPr lang="zh-TW" altLang="en-US" b="1" dirty="0">
                <a:solidFill>
                  <a:srgbClr val="FF0000"/>
                </a:solidFill>
              </a:rPr>
              <a:t>資源班</a:t>
            </a:r>
            <a:r>
              <a:rPr lang="zh-TW" altLang="en-US" dirty="0"/>
              <a:t>師生比</a:t>
            </a:r>
          </a:p>
        </p:txBody>
      </p:sp>
      <p:sp>
        <p:nvSpPr>
          <p:cNvPr id="8" name="向上箭號 7"/>
          <p:cNvSpPr/>
          <p:nvPr/>
        </p:nvSpPr>
        <p:spPr>
          <a:xfrm>
            <a:off x="3313216" y="4061360"/>
            <a:ext cx="1543792" cy="267194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學前填寫以   </a:t>
            </a:r>
            <a:r>
              <a:rPr lang="zh-TW" altLang="en-US" b="1" dirty="0">
                <a:solidFill>
                  <a:srgbClr val="FF0000"/>
                </a:solidFill>
              </a:rPr>
              <a:t>班級</a:t>
            </a:r>
            <a:r>
              <a:rPr lang="zh-TW" altLang="en-US" dirty="0"/>
              <a:t>為      單位</a:t>
            </a:r>
          </a:p>
        </p:txBody>
      </p:sp>
      <p:sp>
        <p:nvSpPr>
          <p:cNvPr id="9" name="向上箭號 8"/>
          <p:cNvSpPr/>
          <p:nvPr/>
        </p:nvSpPr>
        <p:spPr>
          <a:xfrm>
            <a:off x="5744689" y="4478155"/>
            <a:ext cx="1977242" cy="213640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dirty="0"/>
          </a:p>
          <a:p>
            <a:pPr algn="ctr"/>
            <a:r>
              <a:rPr lang="zh-TW" altLang="en-US" sz="1400" dirty="0"/>
              <a:t>確認生及        疑似生人數要與上述  特殊生人數 相符</a:t>
            </a:r>
          </a:p>
        </p:txBody>
      </p:sp>
      <p:sp>
        <p:nvSpPr>
          <p:cNvPr id="10" name="橢圓 9"/>
          <p:cNvSpPr/>
          <p:nvPr/>
        </p:nvSpPr>
        <p:spPr>
          <a:xfrm>
            <a:off x="6151418" y="3313216"/>
            <a:ext cx="736271" cy="4750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73065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a:extLst>
              <a:ext uri="{FF2B5EF4-FFF2-40B4-BE49-F238E27FC236}">
                <a16:creationId xmlns:a16="http://schemas.microsoft.com/office/drawing/2014/main" id="{316AF3F5-6DA5-4F76-82A1-30A5EE60A970}"/>
              </a:ext>
            </a:extLst>
          </p:cNvPr>
          <p:cNvSpPr txBox="1">
            <a:spLocks/>
          </p:cNvSpPr>
          <p:nvPr/>
        </p:nvSpPr>
        <p:spPr>
          <a:xfrm>
            <a:off x="1116481" y="1212527"/>
            <a:ext cx="10750661" cy="4861787"/>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r>
              <a:rPr lang="en-US" altLang="zh-TW" sz="4000" b="1" kern="0" dirty="0">
                <a:solidFill>
                  <a:srgbClr val="FF0000"/>
                </a:solidFill>
                <a:latin typeface="Microsoft YaHei" panose="020B0503020204020204" pitchFamily="34" charset="-122"/>
                <a:ea typeface="Microsoft YaHei" panose="020B0503020204020204" pitchFamily="34" charset="-122"/>
                <a:cs typeface="Microsoft JhengHei" charset="0"/>
              </a:rPr>
              <a:t>※111</a:t>
            </a:r>
            <a:r>
              <a:rPr lang="zh-TW" altLang="en-US" sz="4000" b="1" kern="0" dirty="0">
                <a:solidFill>
                  <a:srgbClr val="FF0000"/>
                </a:solidFill>
                <a:latin typeface="Microsoft YaHei" panose="020B0503020204020204" pitchFamily="34" charset="-122"/>
                <a:ea typeface="Microsoft YaHei" panose="020B0503020204020204" pitchFamily="34" charset="-122"/>
                <a:cs typeface="Microsoft JhengHei" charset="0"/>
              </a:rPr>
              <a:t>學年度第</a:t>
            </a:r>
            <a:r>
              <a:rPr lang="en-US" altLang="zh-TW" sz="4000" b="1" kern="0" dirty="0">
                <a:solidFill>
                  <a:srgbClr val="FF0000"/>
                </a:solidFill>
                <a:latin typeface="Microsoft YaHei" panose="020B0503020204020204" pitchFamily="34" charset="-122"/>
                <a:ea typeface="Microsoft YaHei" panose="020B0503020204020204" pitchFamily="34" charset="-122"/>
                <a:cs typeface="Microsoft JhengHei" charset="0"/>
              </a:rPr>
              <a:t>1</a:t>
            </a:r>
            <a:r>
              <a:rPr lang="zh-TW" altLang="en-US" sz="4000" b="1" kern="0" dirty="0">
                <a:solidFill>
                  <a:srgbClr val="FF0000"/>
                </a:solidFill>
                <a:latin typeface="Microsoft YaHei" panose="020B0503020204020204" pitchFamily="34" charset="-122"/>
                <a:ea typeface="Microsoft YaHei" panose="020B0503020204020204" pitchFamily="34" charset="-122"/>
                <a:cs typeface="Microsoft JhengHei" charset="0"/>
              </a:rPr>
              <a:t>學期鑑定安置會議，請務必留意提報時間及心評報告繳交時間</a:t>
            </a:r>
            <a:endParaRPr lang="en-US" altLang="zh-TW" sz="2400" b="1" kern="0" dirty="0">
              <a:solidFill>
                <a:srgbClr val="FF0000"/>
              </a:solidFill>
              <a:latin typeface="Microsoft YaHei" panose="020B0503020204020204" pitchFamily="34" charset="-122"/>
              <a:ea typeface="Microsoft YaHei" panose="020B0503020204020204" pitchFamily="34" charset="-122"/>
              <a:cs typeface="Microsoft JhengHei" charset="0"/>
            </a:endParaRPr>
          </a:p>
          <a:p>
            <a:pPr marL="0" indent="0">
              <a:buNone/>
            </a:pPr>
            <a:endParaRPr lang="en-US" altLang="zh-TW" sz="2400" b="1" kern="0" dirty="0">
              <a:solidFill>
                <a:srgbClr val="FF0000"/>
              </a:solidFill>
              <a:latin typeface="Microsoft YaHei" panose="020B0503020204020204" pitchFamily="34" charset="-122"/>
              <a:ea typeface="Microsoft YaHei" panose="020B0503020204020204" pitchFamily="34" charset="-122"/>
              <a:cs typeface="Microsoft JhengHei" charset="0"/>
            </a:endParaRPr>
          </a:p>
          <a:p>
            <a:pPr>
              <a:buFont typeface="Wingdings" charset="2"/>
              <a:buChar char="l"/>
            </a:pPr>
            <a:r>
              <a:rPr lang="en-US" altLang="zh-TW" sz="2800" b="1" kern="0" dirty="0">
                <a:solidFill>
                  <a:srgbClr val="0000FF"/>
                </a:solidFill>
                <a:latin typeface="Microsoft YaHei" panose="020B0503020204020204" pitchFamily="34" charset="-122"/>
                <a:ea typeface="Microsoft YaHei" panose="020B0503020204020204" pitchFamily="34" charset="-122"/>
                <a:cs typeface="Microsoft JhengHei" charset="0"/>
              </a:rPr>
              <a:t>111</a:t>
            </a:r>
            <a:r>
              <a:rPr lang="zh-TW" altLang="zh-TW" sz="2800" b="1" kern="0" dirty="0">
                <a:solidFill>
                  <a:srgbClr val="0000FF"/>
                </a:solidFill>
                <a:latin typeface="Microsoft YaHei" panose="020B0503020204020204" pitchFamily="34" charset="-122"/>
                <a:ea typeface="Microsoft YaHei" panose="020B0503020204020204" pitchFamily="34" charset="-122"/>
                <a:cs typeface="Microsoft JhengHei" charset="0"/>
              </a:rPr>
              <a:t>學年度第</a:t>
            </a:r>
            <a:r>
              <a:rPr lang="en-US" altLang="zh-TW" sz="2800" b="1" kern="0" dirty="0">
                <a:solidFill>
                  <a:srgbClr val="0000FF"/>
                </a:solidFill>
                <a:latin typeface="Microsoft YaHei" panose="020B0503020204020204" pitchFamily="34" charset="-122"/>
                <a:ea typeface="Microsoft YaHei" panose="020B0503020204020204" pitchFamily="34" charset="-122"/>
                <a:cs typeface="Microsoft JhengHei" charset="0"/>
              </a:rPr>
              <a:t>1</a:t>
            </a:r>
            <a:r>
              <a:rPr lang="zh-TW" altLang="en-US" sz="2800" b="1" kern="0" dirty="0">
                <a:solidFill>
                  <a:srgbClr val="0000FF"/>
                </a:solidFill>
                <a:latin typeface="Microsoft YaHei" panose="020B0503020204020204" pitchFamily="34" charset="-122"/>
                <a:ea typeface="Microsoft YaHei" panose="020B0503020204020204" pitchFamily="34" charset="-122"/>
                <a:cs typeface="Microsoft JhengHei" charset="0"/>
              </a:rPr>
              <a:t>次身心障礙學生臨時</a:t>
            </a:r>
            <a:r>
              <a:rPr lang="zh-TW" altLang="en-US" sz="2800" b="1" dirty="0">
                <a:solidFill>
                  <a:srgbClr val="0000FF"/>
                </a:solidFill>
                <a:latin typeface="Microsoft YaHei" panose="020B0503020204020204" pitchFamily="34" charset="-122"/>
                <a:ea typeface="Microsoft YaHei" panose="020B0503020204020204" pitchFamily="34" charset="-122"/>
              </a:rPr>
              <a:t>鑑定安置</a:t>
            </a:r>
            <a:r>
              <a:rPr lang="zh-TW" altLang="zh-TW" sz="2800" b="1" kern="0" dirty="0">
                <a:solidFill>
                  <a:srgbClr val="0000FF"/>
                </a:solidFill>
                <a:latin typeface="Microsoft YaHei" panose="020B0503020204020204" pitchFamily="34" charset="-122"/>
                <a:ea typeface="Microsoft YaHei" panose="020B0503020204020204" pitchFamily="34" charset="-122"/>
                <a:cs typeface="Microsoft JhengHei" charset="0"/>
              </a:rPr>
              <a:t>：</a:t>
            </a:r>
            <a:endParaRPr lang="en-US" altLang="zh-TW" sz="2800" b="1" kern="0" dirty="0">
              <a:solidFill>
                <a:srgbClr val="0000FF"/>
              </a:solidFill>
              <a:latin typeface="Microsoft YaHei" panose="020B0503020204020204" pitchFamily="34" charset="-122"/>
              <a:ea typeface="Microsoft YaHei" panose="020B0503020204020204" pitchFamily="34" charset="-122"/>
              <a:cs typeface="Microsoft JhengHei" charset="0"/>
            </a:endParaRPr>
          </a:p>
          <a:p>
            <a:pPr marL="0" indent="0">
              <a:buFontTx/>
              <a:buNone/>
            </a:pPr>
            <a:r>
              <a:rPr lang="zh-TW" altLang="en-US" sz="2800" kern="0" dirty="0">
                <a:solidFill>
                  <a:srgbClr val="000000"/>
                </a:solidFill>
                <a:latin typeface="Microsoft YaHei" panose="020B0503020204020204" pitchFamily="34" charset="-122"/>
                <a:ea typeface="Microsoft YaHei" panose="020B0503020204020204" pitchFamily="34" charset="-122"/>
                <a:cs typeface="Microsoft JhengHei" charset="0"/>
              </a:rPr>
              <a:t>     </a:t>
            </a:r>
            <a:r>
              <a:rPr lang="zh-TW" altLang="zh-TW" sz="2800" kern="0" dirty="0">
                <a:solidFill>
                  <a:srgbClr val="000000"/>
                </a:solidFill>
                <a:latin typeface="Microsoft YaHei" panose="020B0503020204020204" pitchFamily="34" charset="-122"/>
                <a:ea typeface="Microsoft YaHei" panose="020B0503020204020204" pitchFamily="34" charset="-122"/>
                <a:cs typeface="Microsoft JhengHei" charset="0"/>
              </a:rPr>
              <a:t>由</a:t>
            </a:r>
            <a:r>
              <a:rPr lang="zh-TW" altLang="en-US" sz="2800" b="1" kern="0" dirty="0">
                <a:solidFill>
                  <a:srgbClr val="000000"/>
                </a:solidFill>
                <a:latin typeface="Microsoft YaHei" panose="020B0503020204020204" pitchFamily="34" charset="-122"/>
                <a:ea typeface="Microsoft YaHei" panose="020B0503020204020204" pitchFamily="34" charset="-122"/>
                <a:cs typeface="Microsoft JhengHei" charset="0"/>
              </a:rPr>
              <a:t>特教資源中心</a:t>
            </a:r>
            <a:r>
              <a:rPr lang="zh-TW" altLang="zh-TW" sz="2800" kern="0" dirty="0">
                <a:solidFill>
                  <a:srgbClr val="000000"/>
                </a:solidFill>
                <a:latin typeface="Microsoft YaHei" panose="020B0503020204020204" pitchFamily="34" charset="-122"/>
                <a:ea typeface="Microsoft YaHei" panose="020B0503020204020204" pitchFamily="34" charset="-122"/>
                <a:cs typeface="Microsoft JhengHei" charset="0"/>
              </a:rPr>
              <a:t>辦理</a:t>
            </a:r>
            <a:endParaRPr lang="en-US" altLang="zh-TW" sz="2800" kern="0" dirty="0">
              <a:solidFill>
                <a:srgbClr val="000000"/>
              </a:solidFill>
              <a:latin typeface="Microsoft YaHei" panose="020B0503020204020204" pitchFamily="34" charset="-122"/>
              <a:ea typeface="Microsoft YaHei" panose="020B0503020204020204" pitchFamily="34" charset="-122"/>
              <a:cs typeface="Microsoft JhengHei" charset="0"/>
            </a:endParaRPr>
          </a:p>
          <a:p>
            <a:pPr marL="0" indent="0">
              <a:buFontTx/>
              <a:buNone/>
            </a:pPr>
            <a:r>
              <a:rPr lang="zh-TW" altLang="en-US" sz="2800" kern="0" dirty="0">
                <a:solidFill>
                  <a:srgbClr val="000000"/>
                </a:solidFill>
                <a:latin typeface="Microsoft YaHei" panose="020B0503020204020204" pitchFamily="34" charset="-122"/>
                <a:ea typeface="Microsoft YaHei" panose="020B0503020204020204" pitchFamily="34" charset="-122"/>
                <a:cs typeface="Microsoft JhengHei" charset="0"/>
              </a:rPr>
              <a:t>     主要參加對象：</a:t>
            </a:r>
            <a:r>
              <a:rPr lang="zh-TW" altLang="en-US" sz="2800" b="1" kern="0" dirty="0">
                <a:solidFill>
                  <a:srgbClr val="FF0066"/>
                </a:solidFill>
                <a:latin typeface="Microsoft YaHei" panose="020B0503020204020204" pitchFamily="34" charset="-122"/>
                <a:ea typeface="Microsoft YaHei" panose="020B0503020204020204" pitchFamily="34" charset="-122"/>
                <a:cs typeface="Microsoft JhengHei" charset="0"/>
              </a:rPr>
              <a:t>學前欲申請補助</a:t>
            </a:r>
            <a:r>
              <a:rPr lang="zh-TW" altLang="en-US" sz="2800" b="1" dirty="0">
                <a:solidFill>
                  <a:srgbClr val="FF0066"/>
                </a:solidFill>
                <a:latin typeface="Microsoft YaHei" panose="020B0503020204020204" pitchFamily="34" charset="-122"/>
                <a:ea typeface="Microsoft YaHei" panose="020B0503020204020204" pitchFamily="34" charset="-122"/>
              </a:rPr>
              <a:t>個案</a:t>
            </a:r>
            <a:r>
              <a:rPr lang="zh-TW" altLang="en-US" sz="2800" dirty="0">
                <a:solidFill>
                  <a:srgbClr val="000000"/>
                </a:solidFill>
                <a:latin typeface="Microsoft YaHei" panose="020B0503020204020204" pitchFamily="34" charset="-122"/>
                <a:ea typeface="Microsoft YaHei" panose="020B0503020204020204" pitchFamily="34" charset="-122"/>
              </a:rPr>
              <a:t>、各教育階段臨時個案</a:t>
            </a:r>
            <a:endParaRPr lang="en-US" altLang="zh-TW" sz="2800" dirty="0">
              <a:solidFill>
                <a:srgbClr val="000000"/>
              </a:solidFill>
              <a:latin typeface="Microsoft YaHei" panose="020B0503020204020204" pitchFamily="34" charset="-122"/>
              <a:ea typeface="Microsoft YaHei" panose="020B0503020204020204" pitchFamily="34" charset="-122"/>
            </a:endParaRPr>
          </a:p>
          <a:p>
            <a:pPr marL="0" indent="0">
              <a:buNone/>
            </a:pPr>
            <a:r>
              <a:rPr lang="zh-TW" altLang="en-US" sz="2800" kern="0" dirty="0">
                <a:solidFill>
                  <a:srgbClr val="000000"/>
                </a:solidFill>
                <a:latin typeface="Microsoft YaHei" panose="020B0503020204020204" pitchFamily="34" charset="-122"/>
                <a:ea typeface="Microsoft YaHei" panose="020B0503020204020204" pitchFamily="34" charset="-122"/>
                <a:cs typeface="Microsoft JhengHei" charset="0"/>
              </a:rPr>
              <a:t>     </a:t>
            </a:r>
            <a:r>
              <a:rPr lang="zh-TW" altLang="zh-TW" sz="2800" kern="0" dirty="0">
                <a:solidFill>
                  <a:srgbClr val="000000"/>
                </a:solidFill>
                <a:latin typeface="Microsoft YaHei" panose="020B0503020204020204" pitchFamily="34" charset="-122"/>
                <a:ea typeface="Microsoft YaHei" panose="020B0503020204020204" pitchFamily="34" charset="-122"/>
                <a:cs typeface="Microsoft JhengHei" charset="0"/>
              </a:rPr>
              <a:t>會議召開日期為</a:t>
            </a:r>
            <a:r>
              <a:rPr lang="en-US" altLang="zh-TW" sz="2800" b="1" dirty="0">
                <a:solidFill>
                  <a:srgbClr val="FF0000"/>
                </a:solidFill>
                <a:latin typeface="Microsoft YaHei" panose="020B0503020204020204" pitchFamily="34" charset="-122"/>
                <a:ea typeface="Microsoft YaHei" panose="020B0503020204020204" pitchFamily="34" charset="-122"/>
              </a:rPr>
              <a:t>111</a:t>
            </a:r>
            <a:r>
              <a:rPr lang="zh-TW" altLang="zh-TW" sz="2800" b="1" dirty="0">
                <a:solidFill>
                  <a:srgbClr val="FF0000"/>
                </a:solidFill>
                <a:latin typeface="Microsoft YaHei" panose="020B0503020204020204" pitchFamily="34" charset="-122"/>
                <a:ea typeface="Microsoft YaHei" panose="020B0503020204020204" pitchFamily="34" charset="-122"/>
              </a:rPr>
              <a:t>年</a:t>
            </a:r>
            <a:r>
              <a:rPr lang="en-US" altLang="zh-TW" sz="2800" b="1" dirty="0">
                <a:solidFill>
                  <a:srgbClr val="FF0000"/>
                </a:solidFill>
                <a:latin typeface="Microsoft YaHei" panose="020B0503020204020204" pitchFamily="34" charset="-122"/>
                <a:ea typeface="Microsoft YaHei" panose="020B0503020204020204" pitchFamily="34" charset="-122"/>
              </a:rPr>
              <a:t>9</a:t>
            </a:r>
            <a:r>
              <a:rPr lang="zh-TW" altLang="zh-TW" sz="2800" b="1" dirty="0">
                <a:solidFill>
                  <a:srgbClr val="FF0000"/>
                </a:solidFill>
                <a:latin typeface="Microsoft YaHei" panose="020B0503020204020204" pitchFamily="34" charset="-122"/>
                <a:ea typeface="Microsoft YaHei" panose="020B0503020204020204" pitchFamily="34" charset="-122"/>
              </a:rPr>
              <a:t>月</a:t>
            </a:r>
            <a:r>
              <a:rPr lang="en-US" altLang="zh-TW" sz="2800" b="1" dirty="0">
                <a:solidFill>
                  <a:srgbClr val="FF0000"/>
                </a:solidFill>
                <a:latin typeface="Microsoft YaHei" panose="020B0503020204020204" pitchFamily="34" charset="-122"/>
                <a:ea typeface="Microsoft YaHei" panose="020B0503020204020204" pitchFamily="34" charset="-122"/>
              </a:rPr>
              <a:t>13</a:t>
            </a:r>
            <a:r>
              <a:rPr lang="zh-TW" altLang="en-US" sz="2800" b="1" dirty="0">
                <a:solidFill>
                  <a:srgbClr val="FF0000"/>
                </a:solidFill>
                <a:latin typeface="Microsoft YaHei" panose="020B0503020204020204" pitchFamily="34" charset="-122"/>
                <a:ea typeface="Microsoft YaHei" panose="020B0503020204020204" pitchFamily="34" charset="-122"/>
              </a:rPr>
              <a:t>、</a:t>
            </a:r>
            <a:r>
              <a:rPr lang="en-US" altLang="zh-TW" sz="2800" b="1" dirty="0">
                <a:solidFill>
                  <a:srgbClr val="FF0000"/>
                </a:solidFill>
                <a:latin typeface="Microsoft YaHei" panose="020B0503020204020204" pitchFamily="34" charset="-122"/>
                <a:ea typeface="Microsoft YaHei" panose="020B0503020204020204" pitchFamily="34" charset="-122"/>
              </a:rPr>
              <a:t>14</a:t>
            </a:r>
            <a:r>
              <a:rPr lang="zh-TW" altLang="en-US" sz="2800" b="1" dirty="0">
                <a:solidFill>
                  <a:srgbClr val="FF0000"/>
                </a:solidFill>
                <a:latin typeface="Microsoft YaHei" panose="020B0503020204020204" pitchFamily="34" charset="-122"/>
                <a:ea typeface="Microsoft YaHei" panose="020B0503020204020204" pitchFamily="34" charset="-122"/>
              </a:rPr>
              <a:t>、</a:t>
            </a:r>
            <a:r>
              <a:rPr lang="en-US" altLang="zh-TW" sz="2800" b="1" dirty="0">
                <a:solidFill>
                  <a:srgbClr val="FF0000"/>
                </a:solidFill>
                <a:latin typeface="Microsoft YaHei" panose="020B0503020204020204" pitchFamily="34" charset="-122"/>
                <a:ea typeface="Microsoft YaHei" panose="020B0503020204020204" pitchFamily="34" charset="-122"/>
              </a:rPr>
              <a:t>15</a:t>
            </a:r>
            <a:r>
              <a:rPr lang="zh-TW" altLang="en-US" sz="2800" b="1" dirty="0">
                <a:solidFill>
                  <a:srgbClr val="FF0000"/>
                </a:solidFill>
                <a:latin typeface="Microsoft YaHei" panose="020B0503020204020204" pitchFamily="34" charset="-122"/>
                <a:ea typeface="Microsoft YaHei" panose="020B0503020204020204" pitchFamily="34" charset="-122"/>
              </a:rPr>
              <a:t>、</a:t>
            </a:r>
            <a:r>
              <a:rPr lang="en-US" altLang="zh-TW" sz="2800" b="1" dirty="0">
                <a:solidFill>
                  <a:srgbClr val="FF0000"/>
                </a:solidFill>
                <a:latin typeface="Microsoft YaHei" panose="020B0503020204020204" pitchFamily="34" charset="-122"/>
                <a:ea typeface="Microsoft YaHei" panose="020B0503020204020204" pitchFamily="34" charset="-122"/>
              </a:rPr>
              <a:t>16</a:t>
            </a:r>
            <a:r>
              <a:rPr lang="zh-TW" altLang="zh-TW" sz="2800" b="1" dirty="0">
                <a:solidFill>
                  <a:srgbClr val="FF0000"/>
                </a:solidFill>
                <a:latin typeface="Microsoft YaHei" panose="020B0503020204020204" pitchFamily="34" charset="-122"/>
                <a:ea typeface="Microsoft YaHei" panose="020B0503020204020204" pitchFamily="34" charset="-122"/>
              </a:rPr>
              <a:t>日</a:t>
            </a:r>
            <a:r>
              <a:rPr lang="en-US" altLang="zh-TW" sz="2800" b="1" dirty="0">
                <a:solidFill>
                  <a:srgbClr val="FF0000"/>
                </a:solidFill>
                <a:latin typeface="Microsoft YaHei" panose="020B0503020204020204" pitchFamily="34" charset="-122"/>
                <a:ea typeface="Microsoft YaHei" panose="020B0503020204020204" pitchFamily="34" charset="-122"/>
              </a:rPr>
              <a:t>(</a:t>
            </a:r>
            <a:r>
              <a:rPr lang="zh-TW" altLang="zh-TW" sz="2800" b="1" dirty="0">
                <a:solidFill>
                  <a:srgbClr val="FF0000"/>
                </a:solidFill>
                <a:latin typeface="Microsoft YaHei" panose="020B0503020204020204" pitchFamily="34" charset="-122"/>
                <a:ea typeface="Microsoft YaHei" panose="020B0503020204020204" pitchFamily="34" charset="-122"/>
              </a:rPr>
              <a:t>星期</a:t>
            </a:r>
            <a:r>
              <a:rPr lang="zh-TW" altLang="en-US" sz="2800" b="1" dirty="0">
                <a:solidFill>
                  <a:srgbClr val="FF0000"/>
                </a:solidFill>
                <a:latin typeface="Microsoft YaHei" panose="020B0503020204020204" pitchFamily="34" charset="-122"/>
                <a:ea typeface="Microsoft YaHei" panose="020B0503020204020204" pitchFamily="34" charset="-122"/>
              </a:rPr>
              <a:t>二、</a:t>
            </a:r>
            <a:r>
              <a:rPr lang="zh-TW" altLang="en-US" sz="2800" dirty="0">
                <a:solidFill>
                  <a:srgbClr val="FF0000"/>
                </a:solidFill>
                <a:latin typeface="Microsoft YaHei" panose="020B0503020204020204" pitchFamily="34" charset="-122"/>
                <a:ea typeface="Microsoft YaHei" panose="020B0503020204020204" pitchFamily="34" charset="-122"/>
              </a:rPr>
              <a:t>三</a:t>
            </a:r>
            <a:r>
              <a:rPr lang="zh-TW" altLang="en-US" sz="2800" b="1" dirty="0">
                <a:solidFill>
                  <a:srgbClr val="FF0000"/>
                </a:solidFill>
                <a:latin typeface="Microsoft YaHei" panose="020B0503020204020204" pitchFamily="34" charset="-122"/>
                <a:ea typeface="Microsoft YaHei" panose="020B0503020204020204" pitchFamily="34" charset="-122"/>
              </a:rPr>
              <a:t>、</a:t>
            </a:r>
            <a:r>
              <a:rPr lang="zh-TW" altLang="zh-TW" sz="2800" dirty="0">
                <a:solidFill>
                  <a:srgbClr val="FF0000"/>
                </a:solidFill>
                <a:latin typeface="Microsoft YaHei" panose="020B0503020204020204" pitchFamily="34" charset="-122"/>
                <a:ea typeface="Microsoft YaHei" panose="020B0503020204020204" pitchFamily="34" charset="-122"/>
              </a:rPr>
              <a:t>四</a:t>
            </a:r>
            <a:endParaRPr lang="en-US" altLang="zh-TW" sz="2800" dirty="0">
              <a:solidFill>
                <a:srgbClr val="FF0000"/>
              </a:solidFill>
              <a:latin typeface="Microsoft YaHei" panose="020B0503020204020204" pitchFamily="34" charset="-122"/>
              <a:ea typeface="Microsoft YaHei" panose="020B0503020204020204" pitchFamily="34" charset="-122"/>
            </a:endParaRPr>
          </a:p>
          <a:p>
            <a:pPr marL="0" indent="0">
              <a:buNone/>
            </a:pPr>
            <a:r>
              <a:rPr lang="en-US" altLang="zh-TW" sz="2800" dirty="0">
                <a:solidFill>
                  <a:srgbClr val="FF0000"/>
                </a:solidFill>
                <a:latin typeface="Microsoft YaHei" panose="020B0503020204020204" pitchFamily="34" charset="-122"/>
                <a:ea typeface="Microsoft YaHei" panose="020B0503020204020204" pitchFamily="34" charset="-122"/>
              </a:rPr>
              <a:t>      </a:t>
            </a:r>
            <a:r>
              <a:rPr lang="zh-TW" altLang="en-US" sz="2800" b="1" dirty="0">
                <a:solidFill>
                  <a:srgbClr val="FF0000"/>
                </a:solidFill>
                <a:latin typeface="Microsoft YaHei" panose="020B0503020204020204" pitchFamily="34" charset="-122"/>
                <a:ea typeface="Microsoft YaHei" panose="020B0503020204020204" pitchFamily="34" charset="-122"/>
              </a:rPr>
              <a:t>、五</a:t>
            </a:r>
            <a:r>
              <a:rPr lang="en-US" altLang="zh-TW" sz="2800" b="1" dirty="0">
                <a:solidFill>
                  <a:srgbClr val="FF0000"/>
                </a:solidFill>
                <a:latin typeface="Microsoft YaHei" panose="020B0503020204020204" pitchFamily="34" charset="-122"/>
                <a:ea typeface="Microsoft YaHei" panose="020B0503020204020204" pitchFamily="34" charset="-122"/>
              </a:rPr>
              <a:t>)</a:t>
            </a:r>
            <a:endParaRPr lang="en-US" altLang="zh-TW" sz="2800" b="1" kern="0" dirty="0">
              <a:solidFill>
                <a:srgbClr val="0000FF"/>
              </a:solidFill>
              <a:latin typeface="Microsoft YaHei" panose="020B0503020204020204" pitchFamily="34" charset="-122"/>
              <a:ea typeface="Microsoft YaHei" panose="020B0503020204020204" pitchFamily="34" charset="-122"/>
              <a:cs typeface="Microsoft JhengHei" charset="0"/>
            </a:endParaRPr>
          </a:p>
          <a:p>
            <a:pPr marL="0" indent="0">
              <a:buFontTx/>
              <a:buNone/>
            </a:pPr>
            <a:r>
              <a:rPr lang="en-US" altLang="zh-TW" sz="2800" kern="0" dirty="0">
                <a:solidFill>
                  <a:srgbClr val="000000"/>
                </a:solidFill>
                <a:latin typeface="Microsoft YaHei" panose="020B0503020204020204" pitchFamily="34" charset="-122"/>
                <a:ea typeface="Microsoft YaHei" panose="020B0503020204020204" pitchFamily="34" charset="-122"/>
                <a:cs typeface="Microsoft JhengHei" charset="0"/>
              </a:rPr>
              <a:t>    </a:t>
            </a:r>
            <a:r>
              <a:rPr lang="zh-TW" altLang="en-US" sz="2800" kern="0" dirty="0">
                <a:solidFill>
                  <a:srgbClr val="000000"/>
                </a:solidFill>
                <a:latin typeface="Microsoft YaHei" panose="020B0503020204020204" pitchFamily="34" charset="-122"/>
                <a:ea typeface="Microsoft YaHei" panose="020B0503020204020204" pitchFamily="34" charset="-122"/>
                <a:cs typeface="Microsoft JhengHei" charset="0"/>
              </a:rPr>
              <a:t> </a:t>
            </a:r>
            <a:endParaRPr lang="en-US" altLang="zh-TW" sz="2800" b="1" dirty="0">
              <a:solidFill>
                <a:srgbClr val="FF0000"/>
              </a:solidFill>
              <a:latin typeface="Microsoft YaHei" panose="020B0503020204020204" pitchFamily="34" charset="-122"/>
              <a:ea typeface="Microsoft YaHei" panose="020B0503020204020204" pitchFamily="34" charset="-122"/>
            </a:endParaRPr>
          </a:p>
          <a:p>
            <a:pPr marL="0" indent="0">
              <a:buNone/>
            </a:pPr>
            <a:r>
              <a:rPr lang="zh-TW" altLang="en-US" sz="2800" b="1" kern="0" dirty="0">
                <a:solidFill>
                  <a:srgbClr val="0000FF"/>
                </a:solidFill>
                <a:latin typeface="Microsoft YaHei" panose="020B0503020204020204" pitchFamily="34" charset="-122"/>
                <a:ea typeface="Microsoft YaHei" panose="020B0503020204020204" pitchFamily="34" charset="-122"/>
                <a:cs typeface="Microsoft JhengHei" charset="0"/>
              </a:rPr>
              <a:t> </a:t>
            </a:r>
            <a:endParaRPr lang="en-US" altLang="zh-TW" sz="2800" b="1" dirty="0">
              <a:solidFill>
                <a:srgbClr val="FF0000"/>
              </a:solidFill>
              <a:latin typeface="Microsoft YaHei" panose="020B0503020204020204" pitchFamily="34" charset="-122"/>
              <a:ea typeface="Microsoft YaHei" panose="020B0503020204020204" pitchFamily="34" charset="-122"/>
            </a:endParaRPr>
          </a:p>
          <a:p>
            <a:pPr marL="0" indent="0">
              <a:buNone/>
            </a:pPr>
            <a:endParaRPr lang="en-US" altLang="zh-TW" sz="2800" kern="0" dirty="0">
              <a:solidFill>
                <a:srgbClr val="000000"/>
              </a:solidFill>
              <a:latin typeface="Microsoft YaHei" panose="020B0503020204020204" pitchFamily="34" charset="-122"/>
              <a:ea typeface="Microsoft YaHei" panose="020B0503020204020204" pitchFamily="34" charset="-122"/>
              <a:cs typeface="Microsoft JhengHei" charset="0"/>
            </a:endParaRPr>
          </a:p>
          <a:p>
            <a:pPr marL="0" indent="0">
              <a:lnSpc>
                <a:spcPct val="150000"/>
              </a:lnSpc>
              <a:buFontTx/>
              <a:buNone/>
            </a:pPr>
            <a:endParaRPr lang="zh-TW" altLang="en-US" sz="2800" kern="0" dirty="0">
              <a:solidFill>
                <a:srgbClr val="000000"/>
              </a:solidFill>
              <a:latin typeface="Microsoft YaHei" panose="020B0503020204020204" pitchFamily="34" charset="-122"/>
              <a:ea typeface="Microsoft YaHei" panose="020B0503020204020204" pitchFamily="34" charset="-122"/>
            </a:endParaRPr>
          </a:p>
        </p:txBody>
      </p:sp>
      <p:sp>
        <p:nvSpPr>
          <p:cNvPr id="7" name="橢圓 6">
            <a:extLst>
              <a:ext uri="{FF2B5EF4-FFF2-40B4-BE49-F238E27FC236}">
                <a16:creationId xmlns:a16="http://schemas.microsoft.com/office/drawing/2014/main" id="{A3FE0697-6D1F-4676-8877-1DAC182EEEF9}"/>
              </a:ext>
            </a:extLst>
          </p:cNvPr>
          <p:cNvSpPr/>
          <p:nvPr/>
        </p:nvSpPr>
        <p:spPr>
          <a:xfrm>
            <a:off x="9669841" y="60399"/>
            <a:ext cx="1671927" cy="1152128"/>
          </a:xfrm>
          <a:prstGeom prst="ellipse">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TW" altLang="en-US" dirty="0"/>
          </a:p>
        </p:txBody>
      </p:sp>
      <p:sp>
        <p:nvSpPr>
          <p:cNvPr id="8" name="矩形 7">
            <a:extLst>
              <a:ext uri="{FF2B5EF4-FFF2-40B4-BE49-F238E27FC236}">
                <a16:creationId xmlns:a16="http://schemas.microsoft.com/office/drawing/2014/main" id="{ABA61D60-AF2F-419B-9EAB-FC2F45229161}"/>
              </a:ext>
            </a:extLst>
          </p:cNvPr>
          <p:cNvSpPr/>
          <p:nvPr/>
        </p:nvSpPr>
        <p:spPr>
          <a:xfrm>
            <a:off x="1771739" y="228665"/>
            <a:ext cx="6955750" cy="769441"/>
          </a:xfrm>
          <a:prstGeom prst="rect">
            <a:avLst/>
          </a:prstGeom>
        </p:spPr>
        <p:txBody>
          <a:bodyPr wrap="none">
            <a:spAutoFit/>
          </a:bodyPr>
          <a:lstStyle/>
          <a:p>
            <a:r>
              <a:rPr lang="zh-TW" altLang="en-US" sz="4400" b="1" dirty="0">
                <a:solidFill>
                  <a:schemeClr val="tx1">
                    <a:lumMod val="95000"/>
                    <a:lumOff val="5000"/>
                  </a:schemeClr>
                </a:solidFill>
                <a:effectLst>
                  <a:outerShdw blurRad="38100" dist="38100" dir="2700000" algn="tl">
                    <a:srgbClr val="000000">
                      <a:alpha val="43137"/>
                    </a:srgbClr>
                  </a:outerShdw>
                </a:effectLst>
                <a:latin typeface="微軟正黑體" pitchFamily="34" charset="-120"/>
                <a:ea typeface="微軟正黑體" pitchFamily="34" charset="-120"/>
              </a:rPr>
              <a:t>身心障礙</a:t>
            </a:r>
            <a:r>
              <a:rPr lang="zh-TW" altLang="zh-TW" sz="4400" b="1" dirty="0">
                <a:solidFill>
                  <a:schemeClr val="tx1">
                    <a:lumMod val="95000"/>
                    <a:lumOff val="5000"/>
                  </a:schemeClr>
                </a:solidFill>
                <a:effectLst>
                  <a:outerShdw blurRad="38100" dist="38100" dir="2700000" algn="tl">
                    <a:srgbClr val="000000">
                      <a:alpha val="43137"/>
                    </a:srgbClr>
                  </a:outerShdw>
                </a:effectLst>
                <a:latin typeface="微軟正黑體" pitchFamily="34" charset="-120"/>
                <a:ea typeface="微軟正黑體" pitchFamily="34" charset="-120"/>
              </a:rPr>
              <a:t>學生鑑定安置會議</a:t>
            </a:r>
            <a:endParaRPr lang="zh-TW" altLang="zh-TW" sz="4400" dirty="0">
              <a:solidFill>
                <a:schemeClr val="tx1">
                  <a:lumMod val="95000"/>
                  <a:lumOff val="5000"/>
                </a:schemeClr>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908435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特教學生助理員申請應注意事項</a:t>
            </a:r>
            <a:r>
              <a:rPr lang="en-US" altLang="zh-TW" dirty="0"/>
              <a:t>(2)</a:t>
            </a:r>
            <a:endParaRPr lang="zh-TW" alt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6716" y="3818328"/>
            <a:ext cx="5025284" cy="3039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7287" y="2199919"/>
            <a:ext cx="6427609" cy="303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7509" y="2196585"/>
            <a:ext cx="5021262" cy="1259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212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35100" y="127000"/>
            <a:ext cx="9940924" cy="647700"/>
          </a:xfrm>
        </p:spPr>
        <p:txBody>
          <a:bodyPr>
            <a:normAutofit fontScale="90000"/>
          </a:bodyPr>
          <a:lstStyle/>
          <a:p>
            <a:r>
              <a:rPr lang="zh-TW" altLang="en-US" dirty="0">
                <a:latin typeface="標楷體" panose="03000509000000000000" pitchFamily="65" charset="-120"/>
                <a:ea typeface="標楷體" panose="03000509000000000000" pitchFamily="65" charset="-120"/>
              </a:rPr>
              <a:t>輔具借用</a:t>
            </a:r>
          </a:p>
        </p:txBody>
      </p:sp>
      <p:sp>
        <p:nvSpPr>
          <p:cNvPr id="5" name="文字方塊 4"/>
          <p:cNvSpPr txBox="1"/>
          <p:nvPr/>
        </p:nvSpPr>
        <p:spPr>
          <a:xfrm>
            <a:off x="1333500" y="762000"/>
            <a:ext cx="10350500" cy="1015663"/>
          </a:xfrm>
          <a:prstGeom prst="rect">
            <a:avLst/>
          </a:prstGeom>
          <a:noFill/>
        </p:spPr>
        <p:txBody>
          <a:bodyPr wrap="square" rtlCol="0">
            <a:spAutoFit/>
          </a:bodyPr>
          <a:lstStyle/>
          <a:p>
            <a:pPr marL="342900" indent="-342900">
              <a:buFont typeface="Wingdings" panose="05000000000000000000" pitchFamily="2" charset="2"/>
              <a:buChar char="l"/>
            </a:pPr>
            <a:r>
              <a:rPr lang="zh-TW" altLang="zh-TW" sz="2400" b="1" dirty="0">
                <a:latin typeface="標楷體" panose="03000509000000000000" pitchFamily="65" charset="-120"/>
                <a:ea typeface="標楷體" panose="03000509000000000000" pitchFamily="65" charset="-120"/>
              </a:rPr>
              <a:t>輔具借用流程：</a:t>
            </a:r>
            <a:endParaRPr lang="en-US" altLang="zh-TW" sz="2400" b="1" dirty="0">
              <a:latin typeface="標楷體" panose="03000509000000000000" pitchFamily="65" charset="-120"/>
              <a:ea typeface="標楷體" panose="03000509000000000000" pitchFamily="65" charset="-120"/>
            </a:endParaRPr>
          </a:p>
          <a:p>
            <a:pPr>
              <a:spcAft>
                <a:spcPts val="0"/>
              </a:spcAft>
            </a:pPr>
            <a:r>
              <a:rPr lang="en-US" altLang="zh-TW"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kern="100" dirty="0">
                <a:latin typeface="標楷體" panose="03000509000000000000" pitchFamily="65" charset="-120"/>
                <a:ea typeface="標楷體" panose="03000509000000000000" pitchFamily="65" charset="-120"/>
                <a:cs typeface="Times New Roman" panose="02020603050405020304" pitchFamily="18" charset="0"/>
              </a:rPr>
              <a:t>申請表格以及輔具借用與管理注意事項，可至特教資源中心→特教資源中心教育輔助器材借用申請</a:t>
            </a:r>
            <a:r>
              <a:rPr lang="zh-TW" altLang="en-US" kern="100" dirty="0">
                <a:latin typeface="標楷體" panose="03000509000000000000" pitchFamily="65" charset="-120"/>
                <a:ea typeface="標楷體" panose="03000509000000000000" pitchFamily="65" charset="-120"/>
                <a:cs typeface="Times New Roman" panose="02020603050405020304" pitchFamily="18" charset="0"/>
              </a:rPr>
              <a:t> </a:t>
            </a:r>
            <a:r>
              <a:rPr lang="en-US" altLang="zh-TW" u="sng" kern="100" dirty="0">
                <a:solidFill>
                  <a:srgbClr val="0563C1"/>
                </a:solidFill>
                <a:latin typeface="標楷體" panose="03000509000000000000" pitchFamily="65" charset="-120"/>
                <a:ea typeface="標楷體" panose="03000509000000000000" pitchFamily="65" charset="-120"/>
                <a:cs typeface="Times New Roman" panose="02020603050405020304" pitchFamily="18" charset="0"/>
                <a:hlinkClick r:id="rId2">
                  <a:extLst>
                    <a:ext uri="{A12FA001-AC4F-418D-AE19-62706E023703}">
                      <ahyp:hlinkClr xmlns:ahyp="http://schemas.microsoft.com/office/drawing/2018/hyperlinkcolor" val="tx"/>
                    </a:ext>
                  </a:extLst>
                </a:hlinkClick>
              </a:rPr>
              <a:t>https://kse.kl.edu.tw/327</a:t>
            </a:r>
            <a:r>
              <a:rPr lang="en-US" altLang="zh-TW" kern="100" dirty="0">
                <a:latin typeface="標楷體" panose="03000509000000000000" pitchFamily="65" charset="-120"/>
                <a:ea typeface="標楷體" panose="03000509000000000000" pitchFamily="65" charset="-120"/>
                <a:cs typeface="Times New Roman" panose="02020603050405020304" pitchFamily="18" charset="0"/>
              </a:rPr>
              <a:t> </a:t>
            </a:r>
            <a:r>
              <a:rPr lang="zh-TW" altLang="zh-TW" kern="100" dirty="0">
                <a:latin typeface="標楷體" panose="03000509000000000000" pitchFamily="65" charset="-120"/>
                <a:ea typeface="標楷體" panose="03000509000000000000" pitchFamily="65" charset="-120"/>
                <a:cs typeface="Times New Roman" panose="02020603050405020304" pitchFamily="18" charset="0"/>
              </a:rPr>
              <a:t>進行下載</a:t>
            </a:r>
            <a:r>
              <a:rPr lang="en-US" altLang="zh-TW" kern="100" dirty="0">
                <a:latin typeface="標楷體" panose="03000509000000000000" pitchFamily="65" charset="-120"/>
                <a:ea typeface="標楷體" panose="03000509000000000000" pitchFamily="65" charset="-120"/>
                <a:cs typeface="Times New Roman" panose="02020603050405020304" pitchFamily="18" charset="0"/>
              </a:rPr>
              <a:t>)</a:t>
            </a:r>
            <a:endParaRPr lang="zh-TW"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0" y="1968163"/>
            <a:ext cx="9188450" cy="500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4719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84311" y="342901"/>
            <a:ext cx="10018713" cy="736600"/>
          </a:xfrm>
        </p:spPr>
        <p:txBody>
          <a:bodyPr>
            <a:normAutofit/>
          </a:bodyPr>
          <a:lstStyle/>
          <a:p>
            <a:r>
              <a:rPr lang="zh-TW" altLang="en-US" sz="3600" dirty="0">
                <a:latin typeface="標楷體" panose="03000509000000000000" pitchFamily="65" charset="-120"/>
                <a:ea typeface="標楷體" panose="03000509000000000000" pitchFamily="65" charset="-120"/>
              </a:rPr>
              <a:t>輔具審查</a:t>
            </a:r>
          </a:p>
        </p:txBody>
      </p:sp>
      <p:sp>
        <p:nvSpPr>
          <p:cNvPr id="4" name="文字方塊 3"/>
          <p:cNvSpPr txBox="1"/>
          <p:nvPr/>
        </p:nvSpPr>
        <p:spPr>
          <a:xfrm>
            <a:off x="1638300" y="1587499"/>
            <a:ext cx="10007600" cy="4431983"/>
          </a:xfrm>
          <a:prstGeom prst="rect">
            <a:avLst/>
          </a:prstGeom>
          <a:noFill/>
        </p:spPr>
        <p:txBody>
          <a:bodyPr wrap="square" rtlCol="0">
            <a:spAutoFit/>
          </a:bodyPr>
          <a:lstStyle/>
          <a:p>
            <a:pPr marL="285750" indent="-285750">
              <a:spcAft>
                <a:spcPts val="0"/>
              </a:spcAft>
              <a:buFont typeface="Wingdings" panose="05000000000000000000" pitchFamily="2" charset="2"/>
              <a:buChar char="u"/>
            </a:pP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111</a:t>
            </a:r>
            <a:r>
              <a:rPr lang="zh-TW" altLang="zh-TW" sz="2400" kern="100" dirty="0">
                <a:latin typeface="標楷體" panose="03000509000000000000" pitchFamily="65" charset="-120"/>
                <a:ea typeface="標楷體" panose="03000509000000000000" pitchFamily="65" charset="-120"/>
                <a:cs typeface="Times New Roman" panose="02020603050405020304" pitchFamily="18" charset="0"/>
              </a:rPr>
              <a:t>年度審查時程：</a:t>
            </a:r>
            <a:endParaRPr lang="en-US" altLang="zh-TW" sz="2400" kern="100" dirty="0">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pPr>
            <a:endParaRPr lang="zh-TW" altLang="zh-TW" kern="100" dirty="0">
              <a:latin typeface="標楷體" panose="03000509000000000000" pitchFamily="65" charset="-120"/>
              <a:ea typeface="標楷體" panose="03000509000000000000" pitchFamily="65" charset="-120"/>
              <a:cs typeface="Times New Roman" panose="02020603050405020304" pitchFamily="18" charset="0"/>
            </a:endParaRPr>
          </a:p>
          <a:p>
            <a:pPr marL="90170" indent="-90170">
              <a:spcAft>
                <a:spcPts val="0"/>
              </a:spcAft>
            </a:pPr>
            <a:r>
              <a:rPr lang="en-US" altLang="zh-TW" kern="100" dirty="0">
                <a:latin typeface="標楷體" panose="03000509000000000000" pitchFamily="65" charset="-120"/>
                <a:ea typeface="標楷體" panose="03000509000000000000" pitchFamily="65" charset="-120"/>
                <a:cs typeface="Times New Roman" panose="02020603050405020304" pitchFamily="18" charset="0"/>
              </a:rPr>
              <a:t>1.</a:t>
            </a:r>
            <a:r>
              <a:rPr lang="zh-TW" altLang="zh-TW" sz="2000" kern="100" dirty="0">
                <a:latin typeface="標楷體" panose="03000509000000000000" pitchFamily="65" charset="-120"/>
                <a:ea typeface="標楷體" panose="03000509000000000000" pitchFamily="65" charset="-120"/>
                <a:cs typeface="Times New Roman" panose="02020603050405020304" pitchFamily="18" charset="0"/>
              </a:rPr>
              <a:t>送件截止日：</a:t>
            </a:r>
            <a:r>
              <a:rPr lang="en-US" altLang="zh-TW" sz="2000" kern="100" dirty="0">
                <a:latin typeface="標楷體" panose="03000509000000000000" pitchFamily="65" charset="-120"/>
                <a:ea typeface="標楷體" panose="03000509000000000000" pitchFamily="65" charset="-120"/>
                <a:cs typeface="Times New Roman" panose="02020603050405020304" pitchFamily="18" charset="0"/>
              </a:rPr>
              <a:t>111/9/1(</a:t>
            </a:r>
            <a:r>
              <a:rPr lang="zh-TW" altLang="zh-TW" sz="2000" kern="100" dirty="0">
                <a:latin typeface="標楷體" panose="03000509000000000000" pitchFamily="65" charset="-120"/>
                <a:ea typeface="標楷體" panose="03000509000000000000" pitchFamily="65" charset="-120"/>
                <a:cs typeface="Times New Roman" panose="02020603050405020304" pitchFamily="18" charset="0"/>
              </a:rPr>
              <a:t>五</a:t>
            </a:r>
            <a:r>
              <a:rPr lang="en-US" altLang="zh-TW" sz="20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2000" kern="100" dirty="0">
                <a:latin typeface="標楷體" panose="03000509000000000000" pitchFamily="65" charset="-120"/>
                <a:ea typeface="標楷體" panose="03000509000000000000" pitchFamily="65" charset="-120"/>
                <a:cs typeface="Times New Roman" panose="02020603050405020304" pitchFamily="18" charset="0"/>
              </a:rPr>
              <a:t>、</a:t>
            </a:r>
            <a:r>
              <a:rPr lang="en-US" altLang="zh-TW" sz="2000" kern="100" dirty="0">
                <a:latin typeface="標楷體" panose="03000509000000000000" pitchFamily="65" charset="-120"/>
                <a:ea typeface="標楷體" panose="03000509000000000000" pitchFamily="65" charset="-120"/>
                <a:cs typeface="Times New Roman" panose="02020603050405020304" pitchFamily="18" charset="0"/>
              </a:rPr>
              <a:t>111/10/13(</a:t>
            </a:r>
            <a:r>
              <a:rPr lang="zh-TW" altLang="zh-TW" sz="2000" kern="100" dirty="0">
                <a:latin typeface="標楷體" panose="03000509000000000000" pitchFamily="65" charset="-120"/>
                <a:ea typeface="標楷體" panose="03000509000000000000" pitchFamily="65" charset="-120"/>
                <a:cs typeface="Times New Roman" panose="02020603050405020304" pitchFamily="18" charset="0"/>
              </a:rPr>
              <a:t>五</a:t>
            </a:r>
            <a:r>
              <a:rPr lang="en-US" altLang="zh-TW" sz="20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2000" kern="100" dirty="0">
                <a:latin typeface="標楷體" panose="03000509000000000000" pitchFamily="65" charset="-120"/>
                <a:ea typeface="標楷體" panose="03000509000000000000" pitchFamily="65" charset="-120"/>
                <a:cs typeface="Times New Roman" panose="02020603050405020304" pitchFamily="18" charset="0"/>
              </a:rPr>
              <a:t>申請案件逾送件截止日期，則併入下一次審查時間辦理。</a:t>
            </a:r>
          </a:p>
          <a:p>
            <a:pPr>
              <a:spcAft>
                <a:spcPts val="0"/>
              </a:spcAft>
            </a:pPr>
            <a:r>
              <a:rPr lang="en-US" altLang="zh-TW" sz="2000" kern="100" dirty="0">
                <a:latin typeface="標楷體" panose="03000509000000000000" pitchFamily="65" charset="-120"/>
                <a:ea typeface="標楷體" panose="03000509000000000000" pitchFamily="65" charset="-120"/>
                <a:cs typeface="Times New Roman" panose="02020603050405020304" pitchFamily="18" charset="0"/>
              </a:rPr>
              <a:t>2.</a:t>
            </a:r>
            <a:r>
              <a:rPr lang="zh-TW" altLang="zh-TW" sz="2000" kern="100" dirty="0">
                <a:latin typeface="標楷體" panose="03000509000000000000" pitchFamily="65" charset="-120"/>
                <a:ea typeface="標楷體" panose="03000509000000000000" pitchFamily="65" charset="-120"/>
                <a:cs typeface="Times New Roman" panose="02020603050405020304" pitchFamily="18" charset="0"/>
              </a:rPr>
              <a:t>會議時程公布日：送件截止日後</a:t>
            </a:r>
            <a:r>
              <a:rPr lang="en-US" altLang="zh-TW" sz="2000" kern="100" dirty="0">
                <a:latin typeface="標楷體" panose="03000509000000000000" pitchFamily="65" charset="-120"/>
                <a:ea typeface="標楷體" panose="03000509000000000000" pitchFamily="65" charset="-120"/>
                <a:cs typeface="Times New Roman" panose="02020603050405020304" pitchFamily="18" charset="0"/>
              </a:rPr>
              <a:t> 10 </a:t>
            </a:r>
            <a:r>
              <a:rPr lang="zh-TW" altLang="zh-TW" sz="2000" kern="100" dirty="0">
                <a:latin typeface="標楷體" panose="03000509000000000000" pitchFamily="65" charset="-120"/>
                <a:ea typeface="標楷體" panose="03000509000000000000" pitchFamily="65" charset="-120"/>
                <a:cs typeface="Times New Roman" panose="02020603050405020304" pitchFamily="18" charset="0"/>
              </a:rPr>
              <a:t>日</a:t>
            </a:r>
          </a:p>
          <a:p>
            <a:pPr>
              <a:spcAft>
                <a:spcPts val="0"/>
              </a:spcAft>
            </a:pPr>
            <a:r>
              <a:rPr lang="en-US" altLang="zh-TW" sz="2000" kern="100" dirty="0">
                <a:latin typeface="標楷體" panose="03000509000000000000" pitchFamily="65" charset="-120"/>
                <a:ea typeface="標楷體" panose="03000509000000000000" pitchFamily="65" charset="-120"/>
                <a:cs typeface="Times New Roman" panose="02020603050405020304" pitchFamily="18" charset="0"/>
              </a:rPr>
              <a:t>3.</a:t>
            </a:r>
            <a:r>
              <a:rPr lang="zh-TW" altLang="zh-TW" sz="2000" kern="100" dirty="0">
                <a:latin typeface="標楷體" panose="03000509000000000000" pitchFamily="65" charset="-120"/>
                <a:ea typeface="標楷體" panose="03000509000000000000" pitchFamily="65" charset="-120"/>
                <a:cs typeface="Times New Roman" panose="02020603050405020304" pitchFamily="18" charset="0"/>
              </a:rPr>
              <a:t>輔具審查日：時程公佈日後 </a:t>
            </a:r>
            <a:r>
              <a:rPr lang="en-US" altLang="zh-TW" sz="2000" kern="100" dirty="0">
                <a:latin typeface="標楷體" panose="03000509000000000000" pitchFamily="65" charset="-120"/>
                <a:ea typeface="標楷體" panose="03000509000000000000" pitchFamily="65" charset="-120"/>
                <a:cs typeface="Times New Roman" panose="02020603050405020304" pitchFamily="18" charset="0"/>
              </a:rPr>
              <a:t>20 </a:t>
            </a:r>
            <a:r>
              <a:rPr lang="zh-TW" altLang="zh-TW" sz="2000" kern="100" dirty="0">
                <a:latin typeface="標楷體" panose="03000509000000000000" pitchFamily="65" charset="-120"/>
                <a:ea typeface="標楷體" panose="03000509000000000000" pitchFamily="65" charset="-120"/>
                <a:cs typeface="Times New Roman" panose="02020603050405020304" pitchFamily="18" charset="0"/>
              </a:rPr>
              <a:t>日</a:t>
            </a:r>
          </a:p>
          <a:p>
            <a:pPr>
              <a:spcAft>
                <a:spcPts val="0"/>
              </a:spcAft>
            </a:pPr>
            <a:r>
              <a:rPr lang="en-US" altLang="zh-TW" sz="2000" kern="100" dirty="0">
                <a:latin typeface="標楷體" panose="03000509000000000000" pitchFamily="65" charset="-120"/>
                <a:ea typeface="標楷體" panose="03000509000000000000" pitchFamily="65" charset="-120"/>
                <a:cs typeface="Times New Roman" panose="02020603050405020304" pitchFamily="18" charset="0"/>
              </a:rPr>
              <a:t>4.</a:t>
            </a:r>
            <a:r>
              <a:rPr lang="zh-TW" altLang="zh-TW" sz="2000" kern="100" dirty="0">
                <a:latin typeface="標楷體" panose="03000509000000000000" pitchFamily="65" charset="-120"/>
                <a:ea typeface="標楷體" panose="03000509000000000000" pitchFamily="65" charset="-120"/>
                <a:cs typeface="Times New Roman" panose="02020603050405020304" pitchFamily="18" charset="0"/>
              </a:rPr>
              <a:t>各次審查前須繳交文件：請於上述時程前將下列文件送至特教資源中心，同時寄電子檔至</a:t>
            </a:r>
            <a:r>
              <a:rPr lang="en-US" altLang="zh-TW" sz="2000" kern="100" dirty="0">
                <a:latin typeface="標楷體" panose="03000509000000000000" pitchFamily="65" charset="-120"/>
                <a:ea typeface="標楷體" panose="03000509000000000000" pitchFamily="65" charset="-120"/>
                <a:cs typeface="Times New Roman" panose="02020603050405020304" pitchFamily="18" charset="0"/>
              </a:rPr>
              <a:t> set202x@gmail.com </a:t>
            </a:r>
            <a:r>
              <a:rPr lang="zh-TW" altLang="zh-TW" sz="2000" kern="100" dirty="0">
                <a:latin typeface="標楷體" panose="03000509000000000000" pitchFamily="65" charset="-120"/>
                <a:ea typeface="標楷體" panose="03000509000000000000" pitchFamily="65" charset="-120"/>
                <a:cs typeface="Times New Roman" panose="02020603050405020304" pitchFamily="18" charset="0"/>
              </a:rPr>
              <a:t>備查。</a:t>
            </a:r>
            <a:endParaRPr lang="en-US" altLang="zh-TW" sz="2000" kern="100" dirty="0">
              <a:latin typeface="標楷體" panose="03000509000000000000" pitchFamily="65" charset="-120"/>
              <a:ea typeface="標楷體" panose="03000509000000000000" pitchFamily="65" charset="-120"/>
              <a:cs typeface="Times New Roman" panose="02020603050405020304" pitchFamily="18" charset="0"/>
            </a:endParaRPr>
          </a:p>
          <a:p>
            <a:pPr marL="342900" lvl="0" indent="-342900">
              <a:spcAft>
                <a:spcPts val="0"/>
              </a:spcAft>
              <a:buFont typeface="Wingdings" panose="05000000000000000000" pitchFamily="2" charset="2"/>
              <a:buChar char=""/>
            </a:pPr>
            <a:r>
              <a:rPr lang="zh-TW" altLang="zh-TW" sz="20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申請輔具查詢及借用現況回覆單</a:t>
            </a:r>
            <a:r>
              <a:rPr lang="zh-TW" altLang="zh-TW" sz="2000" kern="100" dirty="0">
                <a:latin typeface="標楷體" panose="03000509000000000000" pitchFamily="65" charset="-120"/>
                <a:ea typeface="標楷體" panose="03000509000000000000" pitchFamily="65" charset="-120"/>
                <a:cs typeface="Times New Roman" panose="02020603050405020304" pitchFamily="18" charset="0"/>
              </a:rPr>
              <a:t>。</a:t>
            </a:r>
          </a:p>
          <a:p>
            <a:pPr marL="342900" lvl="0" indent="-342900">
              <a:spcAft>
                <a:spcPts val="0"/>
              </a:spcAft>
              <a:buFont typeface="Wingdings" panose="05000000000000000000" pitchFamily="2" charset="2"/>
              <a:buChar char=""/>
            </a:pPr>
            <a:r>
              <a:rPr lang="zh-TW" altLang="zh-TW" sz="20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輔具申請表。</a:t>
            </a:r>
          </a:p>
          <a:p>
            <a:pPr marL="342900" lvl="0" indent="-342900">
              <a:spcAft>
                <a:spcPts val="0"/>
              </a:spcAft>
              <a:buFont typeface="Wingdings" panose="05000000000000000000" pitchFamily="2" charset="2"/>
              <a:buChar char=""/>
            </a:pPr>
            <a:r>
              <a:rPr lang="zh-TW" altLang="zh-TW" sz="2000" kern="100" dirty="0">
                <a:latin typeface="標楷體" panose="03000509000000000000" pitchFamily="65" charset="-120"/>
                <a:ea typeface="標楷體" panose="03000509000000000000" pitchFamily="65" charset="-120"/>
                <a:cs typeface="Times New Roman" panose="02020603050405020304" pitchFamily="18" charset="0"/>
              </a:rPr>
              <a:t>依</a:t>
            </a:r>
            <a:r>
              <a:rPr lang="zh-TW" altLang="zh-TW" sz="2000" b="1" kern="100" dirty="0">
                <a:solidFill>
                  <a:srgbClr val="0070C0"/>
                </a:solidFill>
                <a:latin typeface="標楷體" panose="03000509000000000000" pitchFamily="65" charset="-120"/>
                <a:ea typeface="標楷體" panose="03000509000000000000" pitchFamily="65" charset="-120"/>
                <a:cs typeface="Times New Roman" panose="02020603050405020304" pitchFamily="18" charset="0"/>
              </a:rPr>
              <a:t>障礙類別</a:t>
            </a:r>
            <a:r>
              <a:rPr lang="zh-TW" altLang="zh-TW" sz="2000" kern="100" dirty="0">
                <a:latin typeface="標楷體" panose="03000509000000000000" pitchFamily="65" charset="-120"/>
                <a:ea typeface="標楷體" panose="03000509000000000000" pitchFamily="65" charset="-120"/>
                <a:cs typeface="Times New Roman" panose="02020603050405020304" pitchFamily="18" charset="0"/>
              </a:rPr>
              <a:t>，需檢附治療師提供</a:t>
            </a:r>
            <a:r>
              <a:rPr lang="zh-TW" altLang="zh-TW" sz="20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輔具評估資料</a:t>
            </a:r>
            <a:r>
              <a:rPr lang="en-US" altLang="zh-TW" sz="20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2000" kern="100" dirty="0">
                <a:latin typeface="標楷體" panose="03000509000000000000" pitchFamily="65" charset="-120"/>
                <a:ea typeface="標楷體" panose="03000509000000000000" pitchFamily="65" charset="-120"/>
                <a:cs typeface="Times New Roman" panose="02020603050405020304" pitchFamily="18" charset="0"/>
              </a:rPr>
              <a:t>若輔具需量身訂製，請提供輔具詳細規格</a:t>
            </a:r>
            <a:r>
              <a:rPr lang="en-US" altLang="zh-TW" sz="20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20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20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聽力圖</a:t>
            </a:r>
            <a:r>
              <a:rPr lang="zh-TW" altLang="zh-TW" sz="20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20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視功能評估表</a:t>
            </a:r>
            <a:r>
              <a:rPr lang="zh-TW" altLang="zh-TW" sz="2000" kern="100" dirty="0">
                <a:latin typeface="標楷體" panose="03000509000000000000" pitchFamily="65" charset="-120"/>
                <a:ea typeface="標楷體" panose="03000509000000000000" pitchFamily="65" charset="-120"/>
                <a:cs typeface="Times New Roman" panose="02020603050405020304" pitchFamily="18" charset="0"/>
              </a:rPr>
              <a:t>。 </a:t>
            </a:r>
          </a:p>
          <a:p>
            <a:pPr marL="342900" lvl="0" indent="-342900">
              <a:spcAft>
                <a:spcPts val="0"/>
              </a:spcAft>
              <a:buFont typeface="Wingdings" panose="05000000000000000000" pitchFamily="2" charset="2"/>
              <a:buChar char=""/>
            </a:pPr>
            <a:r>
              <a:rPr lang="zh-TW" altLang="zh-TW" sz="20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報價單正本。 </a:t>
            </a:r>
          </a:p>
          <a:p>
            <a:pPr marL="342900" lvl="0" indent="-342900">
              <a:spcAft>
                <a:spcPts val="0"/>
              </a:spcAft>
              <a:buFont typeface="Wingdings" panose="05000000000000000000" pitchFamily="2" charset="2"/>
              <a:buChar char=""/>
            </a:pPr>
            <a:r>
              <a:rPr lang="zh-TW" altLang="zh-TW" sz="2000"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檢附最近一次鑑輔會決議資料</a:t>
            </a:r>
            <a:r>
              <a:rPr lang="zh-TW" altLang="zh-TW" kern="100" dirty="0">
                <a:latin typeface="標楷體" panose="03000509000000000000" pitchFamily="65" charset="-120"/>
                <a:ea typeface="標楷體" panose="03000509000000000000" pitchFamily="65" charset="-120"/>
                <a:cs typeface="Times New Roman" panose="02020603050405020304" pitchFamily="18" charset="0"/>
              </a:rPr>
              <a:t>。</a:t>
            </a:r>
          </a:p>
        </p:txBody>
      </p:sp>
    </p:spTree>
    <p:extLst>
      <p:ext uri="{BB962C8B-B14F-4D97-AF65-F5344CB8AC3E}">
        <p14:creationId xmlns:p14="http://schemas.microsoft.com/office/powerpoint/2010/main" val="1331194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84311" y="685801"/>
            <a:ext cx="10018713" cy="1117600"/>
          </a:xfrm>
        </p:spPr>
        <p:txBody>
          <a:bodyPr/>
          <a:lstStyle/>
          <a:p>
            <a:r>
              <a:rPr lang="zh-TW" altLang="en-US" dirty="0">
                <a:latin typeface="標楷體" panose="03000509000000000000" pitchFamily="65" charset="-120"/>
                <a:ea typeface="標楷體" panose="03000509000000000000" pitchFamily="65" charset="-120"/>
              </a:rPr>
              <a:t>聽障輔具</a:t>
            </a:r>
          </a:p>
        </p:txBody>
      </p:sp>
      <p:sp>
        <p:nvSpPr>
          <p:cNvPr id="3" name="內容版面配置區 2"/>
          <p:cNvSpPr>
            <a:spLocks noGrp="1"/>
          </p:cNvSpPr>
          <p:nvPr>
            <p:ph idx="1"/>
          </p:nvPr>
        </p:nvSpPr>
        <p:spPr/>
        <p:txBody>
          <a:bodyPr/>
          <a:lstStyle/>
          <a:p>
            <a:r>
              <a:rPr lang="zh-TW" altLang="zh-TW" dirty="0">
                <a:latin typeface="標楷體" panose="03000509000000000000" pitchFamily="65" charset="-120"/>
                <a:ea typeface="標楷體" panose="03000509000000000000" pitchFamily="65" charset="-120"/>
              </a:rPr>
              <a:t>聽障輔具</a:t>
            </a:r>
            <a:r>
              <a:rPr lang="zh-TW" altLang="en-US" dirty="0">
                <a:latin typeface="標楷體" panose="03000509000000000000" pitchFamily="65" charset="-120"/>
                <a:ea typeface="標楷體" panose="03000509000000000000" pitchFamily="65" charset="-120"/>
              </a:rPr>
              <a:t>預計</a:t>
            </a:r>
            <a:r>
              <a:rPr lang="en-US" altLang="zh-TW" dirty="0">
                <a:latin typeface="標楷體" panose="03000509000000000000" pitchFamily="65" charset="-120"/>
                <a:ea typeface="標楷體" panose="03000509000000000000" pitchFamily="65" charset="-120"/>
              </a:rPr>
              <a:t>110</a:t>
            </a:r>
            <a:r>
              <a:rPr lang="zh-TW" altLang="en-US" dirty="0">
                <a:latin typeface="標楷體" panose="03000509000000000000" pitchFamily="65" charset="-120"/>
                <a:ea typeface="標楷體" panose="03000509000000000000" pitchFamily="65" charset="-120"/>
              </a:rPr>
              <a:t>年</a:t>
            </a:r>
            <a:r>
              <a:rPr lang="zh-TW" altLang="zh-TW" dirty="0">
                <a:latin typeface="標楷體" panose="03000509000000000000" pitchFamily="65" charset="-120"/>
                <a:ea typeface="標楷體" panose="03000509000000000000" pitchFamily="65" charset="-120"/>
              </a:rPr>
              <a:t>起</a:t>
            </a:r>
            <a:r>
              <a:rPr lang="zh-TW" altLang="en-US"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改家長保管</a:t>
            </a:r>
            <a:r>
              <a:rPr lang="zh-TW" altLang="en-US" dirty="0">
                <a:latin typeface="標楷體" panose="03000509000000000000" pitchFamily="65" charset="-120"/>
                <a:ea typeface="標楷體" panose="03000509000000000000" pitchFamily="65" charset="-120"/>
              </a:rPr>
              <a:t>，學校主要為協助申請</a:t>
            </a:r>
            <a:r>
              <a:rPr lang="zh-TW" altLang="zh-TW"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r>
              <a:rPr lang="zh-TW" altLang="zh-TW" dirty="0">
                <a:latin typeface="標楷體" panose="03000509000000000000" pitchFamily="65" charset="-120"/>
                <a:ea typeface="標楷體" panose="03000509000000000000" pitchFamily="65" charset="-120"/>
              </a:rPr>
              <a:t>保養檢測</a:t>
            </a:r>
            <a:r>
              <a:rPr lang="zh-TW" altLang="en-US" dirty="0">
                <a:latin typeface="標楷體" panose="03000509000000000000" pitchFamily="65" charset="-120"/>
                <a:ea typeface="標楷體" panose="03000509000000000000" pitchFamily="65" charset="-120"/>
              </a:rPr>
              <a:t>部分，</a:t>
            </a:r>
            <a:r>
              <a:rPr lang="zh-TW" altLang="zh-TW" dirty="0">
                <a:latin typeface="標楷體" panose="03000509000000000000" pitchFamily="65" charset="-120"/>
                <a:ea typeface="標楷體" panose="03000509000000000000" pitchFamily="65" charset="-120"/>
              </a:rPr>
              <a:t>運用</a:t>
            </a:r>
            <a:r>
              <a:rPr lang="zh-TW" altLang="zh-TW" b="1" dirty="0">
                <a:solidFill>
                  <a:srgbClr val="FF0000"/>
                </a:solidFill>
                <a:latin typeface="標楷體" panose="03000509000000000000" pitchFamily="65" charset="-120"/>
                <a:ea typeface="標楷體" panose="03000509000000000000" pitchFamily="65" charset="-120"/>
              </a:rPr>
              <a:t>寒</a:t>
            </a:r>
            <a:r>
              <a:rPr lang="zh-TW" altLang="en-US" b="1" dirty="0">
                <a:solidFill>
                  <a:srgbClr val="FF0000"/>
                </a:solidFill>
                <a:latin typeface="標楷體" panose="03000509000000000000" pitchFamily="65" charset="-120"/>
                <a:ea typeface="標楷體" panose="03000509000000000000" pitchFamily="65" charset="-120"/>
              </a:rPr>
              <a:t>假</a:t>
            </a:r>
            <a:r>
              <a:rPr lang="zh-TW" altLang="en-US" dirty="0">
                <a:latin typeface="標楷體" panose="03000509000000000000" pitchFamily="65" charset="-120"/>
                <a:ea typeface="標楷體" panose="03000509000000000000" pitchFamily="65" charset="-120"/>
              </a:rPr>
              <a:t>及</a:t>
            </a:r>
            <a:r>
              <a:rPr lang="zh-TW" altLang="zh-TW" b="1" dirty="0">
                <a:solidFill>
                  <a:srgbClr val="FF0000"/>
                </a:solidFill>
                <a:latin typeface="標楷體" panose="03000509000000000000" pitchFamily="65" charset="-120"/>
                <a:ea typeface="標楷體" panose="03000509000000000000" pitchFamily="65" charset="-120"/>
              </a:rPr>
              <a:t>暑假</a:t>
            </a:r>
            <a:r>
              <a:rPr lang="zh-TW" altLang="en-US" dirty="0">
                <a:latin typeface="標楷體" panose="03000509000000000000" pitchFamily="65" charset="-120"/>
                <a:ea typeface="標楷體" panose="03000509000000000000" pitchFamily="65" charset="-120"/>
              </a:rPr>
              <a:t>辦理，</a:t>
            </a:r>
            <a:r>
              <a:rPr lang="zh-TW" altLang="zh-TW" dirty="0">
                <a:latin typeface="標楷體" panose="03000509000000000000" pitchFamily="65" charset="-120"/>
                <a:ea typeface="標楷體" panose="03000509000000000000" pitchFamily="65" charset="-120"/>
              </a:rPr>
              <a:t>請告知家長，統一於基隆門市服務（仁愛區愛三路</a:t>
            </a:r>
            <a:r>
              <a:rPr lang="en-US" altLang="zh-TW" dirty="0">
                <a:latin typeface="標楷體" panose="03000509000000000000" pitchFamily="65" charset="-120"/>
                <a:ea typeface="標楷體" panose="03000509000000000000" pitchFamily="65" charset="-120"/>
              </a:rPr>
              <a:t>128</a:t>
            </a:r>
            <a:r>
              <a:rPr lang="zh-TW" altLang="zh-TW" dirty="0">
                <a:latin typeface="標楷體" panose="03000509000000000000" pitchFamily="65" charset="-120"/>
                <a:ea typeface="標楷體" panose="03000509000000000000" pitchFamily="65" charset="-120"/>
              </a:rPr>
              <a:t>號</a:t>
            </a:r>
            <a:r>
              <a:rPr lang="en-US" altLang="zh-TW" dirty="0">
                <a:latin typeface="標楷體" panose="03000509000000000000" pitchFamily="65" charset="-120"/>
                <a:ea typeface="標楷體" panose="03000509000000000000" pitchFamily="65" charset="-120"/>
              </a:rPr>
              <a:t>4</a:t>
            </a:r>
            <a:r>
              <a:rPr lang="zh-TW" altLang="zh-TW" dirty="0">
                <a:latin typeface="標楷體" panose="03000509000000000000" pitchFamily="65" charset="-120"/>
                <a:ea typeface="標楷體" panose="03000509000000000000" pitchFamily="65" charset="-120"/>
              </a:rPr>
              <a:t>樓），且檢視保養紀錄時，統一調基隆門市資料，作為</a:t>
            </a:r>
            <a:r>
              <a:rPr lang="zh-TW" altLang="en-US" dirty="0">
                <a:latin typeface="標楷體" panose="03000509000000000000" pitchFamily="65" charset="-120"/>
                <a:ea typeface="標楷體" panose="03000509000000000000" pitchFamily="65" charset="-120"/>
              </a:rPr>
              <a:t>維護更新</a:t>
            </a:r>
            <a:r>
              <a:rPr lang="zh-TW" altLang="zh-TW" dirty="0">
                <a:latin typeface="標楷體" panose="03000509000000000000" pitchFamily="65" charset="-120"/>
                <a:ea typeface="標楷體" panose="03000509000000000000" pitchFamily="65" charset="-120"/>
              </a:rPr>
              <a:t>的參考。</a:t>
            </a:r>
          </a:p>
          <a:p>
            <a:pPr marL="0" indent="0">
              <a:buNone/>
            </a:pPr>
            <a:endParaRPr lang="zh-TW" altLang="en-US" dirty="0"/>
          </a:p>
        </p:txBody>
      </p:sp>
    </p:spTree>
    <p:extLst>
      <p:ext uri="{BB962C8B-B14F-4D97-AF65-F5344CB8AC3E}">
        <p14:creationId xmlns:p14="http://schemas.microsoft.com/office/powerpoint/2010/main" val="1581900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14487" y="165101"/>
            <a:ext cx="10018713" cy="850900"/>
          </a:xfrm>
        </p:spPr>
        <p:txBody>
          <a:bodyPr/>
          <a:lstStyle/>
          <a:p>
            <a:r>
              <a:rPr lang="zh-TW" altLang="en-US" dirty="0">
                <a:latin typeface="標楷體" panose="03000509000000000000" pitchFamily="65" charset="-120"/>
                <a:ea typeface="標楷體" panose="03000509000000000000" pitchFamily="65" charset="-120"/>
              </a:rPr>
              <a:t>輔具維修流程</a:t>
            </a:r>
          </a:p>
        </p:txBody>
      </p:sp>
      <p:sp>
        <p:nvSpPr>
          <p:cNvPr id="4" name="文字方塊 3"/>
          <p:cNvSpPr txBox="1"/>
          <p:nvPr/>
        </p:nvSpPr>
        <p:spPr>
          <a:xfrm>
            <a:off x="1638300" y="1511300"/>
            <a:ext cx="9994900" cy="369332"/>
          </a:xfrm>
          <a:prstGeom prst="rect">
            <a:avLst/>
          </a:prstGeom>
          <a:noFill/>
        </p:spPr>
        <p:txBody>
          <a:bodyPr wrap="square" rtlCol="0">
            <a:spAutoFit/>
          </a:bodyPr>
          <a:lstStyle/>
          <a:p>
            <a:endParaRPr lang="zh-TW"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100" y="1181100"/>
            <a:ext cx="7708900" cy="534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2129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84311" y="139701"/>
            <a:ext cx="10018713" cy="482599"/>
          </a:xfrm>
        </p:spPr>
        <p:txBody>
          <a:bodyPr>
            <a:normAutofit fontScale="90000"/>
          </a:bodyPr>
          <a:lstStyle/>
          <a:p>
            <a:r>
              <a:rPr lang="zh-TW" altLang="en-US" dirty="0">
                <a:latin typeface="標楷體" panose="03000509000000000000" pitchFamily="65" charset="-120"/>
                <a:ea typeface="標楷體" panose="03000509000000000000" pitchFamily="65" charset="-120"/>
              </a:rPr>
              <a:t>輔具維修步驟</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801" y="719137"/>
            <a:ext cx="10109200" cy="613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1509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84311" y="190501"/>
            <a:ext cx="10018713" cy="762000"/>
          </a:xfrm>
        </p:spPr>
        <p:txBody>
          <a:bodyPr/>
          <a:lstStyle/>
          <a:p>
            <a:r>
              <a:rPr lang="zh-TW" altLang="en-US" dirty="0"/>
              <a:t> </a:t>
            </a:r>
            <a:r>
              <a:rPr lang="zh-TW" altLang="en-US" dirty="0">
                <a:latin typeface="標楷體" panose="03000509000000000000" pitchFamily="65" charset="-120"/>
                <a:ea typeface="標楷體" panose="03000509000000000000" pitchFamily="65" charset="-120"/>
              </a:rPr>
              <a:t>輔具歸還</a:t>
            </a:r>
          </a:p>
        </p:txBody>
      </p:sp>
      <p:sp>
        <p:nvSpPr>
          <p:cNvPr id="4" name="文字方塊 3"/>
          <p:cNvSpPr txBox="1"/>
          <p:nvPr/>
        </p:nvSpPr>
        <p:spPr>
          <a:xfrm>
            <a:off x="1943100" y="1181100"/>
            <a:ext cx="9359900" cy="1569660"/>
          </a:xfrm>
          <a:prstGeom prst="rect">
            <a:avLst/>
          </a:prstGeom>
          <a:noFill/>
        </p:spPr>
        <p:txBody>
          <a:bodyPr wrap="square" rtlCol="0">
            <a:spAutoFit/>
          </a:bodyPr>
          <a:lstStyle/>
          <a:p>
            <a:pPr>
              <a:spcAft>
                <a:spcPts val="0"/>
              </a:spcAft>
            </a:pP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latin typeface="標楷體" panose="03000509000000000000" pitchFamily="65" charset="-120"/>
                <a:ea typeface="標楷體" panose="03000509000000000000" pitchFamily="65" charset="-120"/>
                <a:cs typeface="Times New Roman" panose="02020603050405020304" pitchFamily="18" charset="0"/>
              </a:rPr>
              <a:t>一</a:t>
            </a: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0" dirty="0">
                <a:solidFill>
                  <a:srgbClr val="333333"/>
                </a:solidFill>
                <a:latin typeface="標楷體" panose="03000509000000000000" pitchFamily="65" charset="-120"/>
                <a:ea typeface="標楷體" panose="03000509000000000000" pitchFamily="65" charset="-120"/>
                <a:cs typeface="新細明體" panose="02020500000000000000" pitchFamily="18" charset="-120"/>
              </a:rPr>
              <a:t>輔具歸還日期：借用期限前均可辦理歸還或期末辦理續借</a:t>
            </a:r>
            <a:endParaRPr lang="zh-TW" altLang="zh-TW" sz="2400" kern="100" dirty="0">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pPr>
            <a:endParaRPr lang="en-US" altLang="zh-TW" sz="2400" kern="100" dirty="0">
              <a:latin typeface="標楷體" panose="03000509000000000000" pitchFamily="65" charset="-120"/>
              <a:ea typeface="標楷體" panose="03000509000000000000" pitchFamily="65" charset="-120"/>
              <a:cs typeface="Times New Roman" panose="02020603050405020304" pitchFamily="18" charset="0"/>
            </a:endParaRPr>
          </a:p>
          <a:p>
            <a:pPr>
              <a:spcAft>
                <a:spcPts val="0"/>
              </a:spcAft>
            </a:pP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latin typeface="標楷體" panose="03000509000000000000" pitchFamily="65" charset="-120"/>
                <a:ea typeface="標楷體" panose="03000509000000000000" pitchFamily="65" charset="-120"/>
                <a:cs typeface="Times New Roman" panose="02020603050405020304" pitchFamily="18" charset="0"/>
              </a:rPr>
              <a:t>二</a:t>
            </a: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latin typeface="標楷體" panose="03000509000000000000" pitchFamily="65" charset="-120"/>
                <a:ea typeface="標楷體" panose="03000509000000000000" pitchFamily="65" charset="-120"/>
                <a:cs typeface="Times New Roman" panose="02020603050405020304" pitchFamily="18" charset="0"/>
              </a:rPr>
              <a:t>請致電</a:t>
            </a:r>
            <a:r>
              <a:rPr lang="zh-TW" altLang="zh-TW" sz="2400" kern="0" dirty="0">
                <a:solidFill>
                  <a:srgbClr val="333333"/>
                </a:solidFill>
                <a:latin typeface="標楷體" panose="03000509000000000000" pitchFamily="65" charset="-120"/>
                <a:ea typeface="標楷體" panose="03000509000000000000" pitchFamily="65" charset="-120"/>
                <a:cs typeface="新細明體" panose="02020500000000000000" pitchFamily="18" charset="-120"/>
              </a:rPr>
              <a:t>特教資源中心預約歸還時間</a:t>
            </a:r>
            <a:r>
              <a:rPr lang="en-US" altLang="zh-TW" sz="2400" kern="0" dirty="0">
                <a:solidFill>
                  <a:srgbClr val="333333"/>
                </a:solidFill>
                <a:latin typeface="標楷體" panose="03000509000000000000" pitchFamily="65" charset="-120"/>
                <a:ea typeface="標楷體" panose="03000509000000000000" pitchFamily="65" charset="-120"/>
                <a:cs typeface="新細明體" panose="02020500000000000000" pitchFamily="18" charset="-120"/>
              </a:rPr>
              <a:t>(02)24243752</a:t>
            </a:r>
            <a:r>
              <a:rPr lang="zh-TW" altLang="en-US" sz="2400" kern="0" dirty="0">
                <a:solidFill>
                  <a:srgbClr val="333333"/>
                </a:solidFill>
                <a:latin typeface="標楷體" panose="03000509000000000000" pitchFamily="65" charset="-120"/>
                <a:ea typeface="標楷體" panose="03000509000000000000" pitchFamily="65" charset="-120"/>
                <a:cs typeface="新細明體" panose="02020500000000000000" pitchFamily="18" charset="-120"/>
              </a:rPr>
              <a:t> 或       </a:t>
            </a:r>
            <a:endParaRPr lang="en-US" altLang="zh-TW" sz="2400" kern="0" dirty="0">
              <a:solidFill>
                <a:srgbClr val="333333"/>
              </a:solidFill>
              <a:latin typeface="標楷體" panose="03000509000000000000" pitchFamily="65" charset="-120"/>
              <a:ea typeface="標楷體" panose="03000509000000000000" pitchFamily="65" charset="-120"/>
              <a:cs typeface="新細明體" panose="02020500000000000000" pitchFamily="18" charset="-120"/>
            </a:endParaRPr>
          </a:p>
          <a:p>
            <a:pPr>
              <a:spcAft>
                <a:spcPts val="0"/>
              </a:spcAft>
            </a:pPr>
            <a:r>
              <a:rPr lang="zh-TW" altLang="en-US" sz="2400" kern="0" dirty="0">
                <a:solidFill>
                  <a:srgbClr val="333333"/>
                </a:solidFill>
                <a:latin typeface="標楷體" panose="03000509000000000000" pitchFamily="65" charset="-120"/>
                <a:ea typeface="標楷體" panose="03000509000000000000" pitchFamily="65" charset="-120"/>
                <a:cs typeface="新細明體" panose="02020500000000000000" pitchFamily="18" charset="-120"/>
              </a:rPr>
              <a:t>    </a:t>
            </a:r>
            <a:r>
              <a:rPr lang="en-US" altLang="zh-TW" sz="2400" kern="0" dirty="0">
                <a:solidFill>
                  <a:srgbClr val="333333"/>
                </a:solidFill>
                <a:latin typeface="標楷體" panose="03000509000000000000" pitchFamily="65" charset="-120"/>
                <a:ea typeface="標楷體" panose="03000509000000000000" pitchFamily="65" charset="-120"/>
                <a:cs typeface="新細明體" panose="02020500000000000000" pitchFamily="18" charset="-120"/>
              </a:rPr>
              <a:t>(02)</a:t>
            </a:r>
            <a:r>
              <a:rPr lang="zh-TW" altLang="en-US" sz="2400" kern="0" dirty="0">
                <a:solidFill>
                  <a:srgbClr val="333333"/>
                </a:solidFill>
                <a:latin typeface="標楷體" panose="03000509000000000000" pitchFamily="65" charset="-120"/>
                <a:ea typeface="標楷體" panose="03000509000000000000" pitchFamily="65" charset="-120"/>
                <a:cs typeface="新細明體" panose="02020500000000000000" pitchFamily="18" charset="-120"/>
              </a:rPr>
              <a:t> </a:t>
            </a:r>
            <a:r>
              <a:rPr lang="en-US" altLang="zh-TW" sz="2400" kern="0" dirty="0">
                <a:solidFill>
                  <a:srgbClr val="333333"/>
                </a:solidFill>
                <a:latin typeface="標楷體" panose="03000509000000000000" pitchFamily="65" charset="-120"/>
                <a:ea typeface="標楷體" panose="03000509000000000000" pitchFamily="65" charset="-120"/>
                <a:cs typeface="新細明體" panose="02020500000000000000" pitchFamily="18" charset="-120"/>
              </a:rPr>
              <a:t>24223064</a:t>
            </a:r>
            <a:r>
              <a:rPr lang="zh-TW" altLang="en-US" sz="2400" kern="0" dirty="0">
                <a:solidFill>
                  <a:srgbClr val="333333"/>
                </a:solidFill>
                <a:latin typeface="標楷體" panose="03000509000000000000" pitchFamily="65" charset="-120"/>
                <a:ea typeface="標楷體" panose="03000509000000000000" pitchFamily="65" charset="-120"/>
                <a:cs typeface="新細明體" panose="02020500000000000000" pitchFamily="18" charset="-120"/>
              </a:rPr>
              <a:t>  分機 </a:t>
            </a:r>
            <a:r>
              <a:rPr lang="en-US" altLang="zh-TW" sz="2400" kern="0" dirty="0">
                <a:solidFill>
                  <a:srgbClr val="333333"/>
                </a:solidFill>
                <a:latin typeface="標楷體" panose="03000509000000000000" pitchFamily="65" charset="-120"/>
                <a:ea typeface="標楷體" panose="03000509000000000000" pitchFamily="65" charset="-120"/>
                <a:cs typeface="新細明體" panose="02020500000000000000" pitchFamily="18" charset="-120"/>
              </a:rPr>
              <a:t>45  </a:t>
            </a:r>
            <a:r>
              <a:rPr lang="zh-TW" altLang="zh-TW" sz="2400" kern="0" dirty="0">
                <a:solidFill>
                  <a:srgbClr val="333333"/>
                </a:solidFill>
                <a:latin typeface="標楷體" panose="03000509000000000000" pitchFamily="65" charset="-120"/>
                <a:ea typeface="標楷體" panose="03000509000000000000" pitchFamily="65" charset="-120"/>
                <a:cs typeface="新細明體" panose="02020500000000000000" pitchFamily="18" charset="-120"/>
              </a:rPr>
              <a:t>黃婉婷</a:t>
            </a:r>
            <a:r>
              <a:rPr lang="zh-TW" altLang="en-US" sz="2400" kern="0" dirty="0">
                <a:solidFill>
                  <a:srgbClr val="333333"/>
                </a:solidFill>
                <a:latin typeface="標楷體" panose="03000509000000000000" pitchFamily="65" charset="-120"/>
                <a:ea typeface="標楷體" panose="03000509000000000000" pitchFamily="65" charset="-120"/>
                <a:cs typeface="新細明體" panose="02020500000000000000" pitchFamily="18" charset="-120"/>
              </a:rPr>
              <a:t>小姐</a:t>
            </a:r>
            <a:endParaRPr lang="zh-TW" altLang="zh-TW" sz="2400" kern="100" dirty="0">
              <a:latin typeface="標楷體" panose="03000509000000000000" pitchFamily="65" charset="-120"/>
              <a:ea typeface="標楷體" panose="03000509000000000000" pitchFamily="65" charset="-12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136900"/>
            <a:ext cx="6629400" cy="427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2044700" y="3238500"/>
            <a:ext cx="1892300" cy="461665"/>
          </a:xfrm>
          <a:prstGeom prst="rect">
            <a:avLst/>
          </a:prstGeom>
          <a:noFill/>
        </p:spPr>
        <p:txBody>
          <a:bodyPr wrap="square" rtlCol="0">
            <a:spAutoFit/>
          </a:bodyPr>
          <a:lstStyle/>
          <a:p>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三</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流程</a:t>
            </a:r>
            <a:r>
              <a:rPr lang="en-US" altLang="zh-TW" sz="2400" dirty="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600913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特教通報網</a:t>
            </a:r>
          </a:p>
        </p:txBody>
      </p:sp>
      <p:sp>
        <p:nvSpPr>
          <p:cNvPr id="3" name="內容版面配置區 2"/>
          <p:cNvSpPr>
            <a:spLocks noGrp="1"/>
          </p:cNvSpPr>
          <p:nvPr>
            <p:ph idx="1"/>
          </p:nvPr>
        </p:nvSpPr>
        <p:spPr/>
        <p:txBody>
          <a:bodyPr/>
          <a:lstStyle/>
          <a:p>
            <a:r>
              <a:rPr lang="zh-TW" altLang="zh-TW" dirty="0">
                <a:latin typeface="標楷體" panose="03000509000000000000" pitchFamily="65" charset="-120"/>
                <a:ea typeface="標楷體" panose="03000509000000000000" pitchFamily="65" charset="-120"/>
              </a:rPr>
              <a:t>通報網年度偵錯</a:t>
            </a:r>
            <a:r>
              <a:rPr lang="zh-TW" altLang="en-US" dirty="0">
                <a:latin typeface="標楷體" panose="03000509000000000000" pitchFamily="65" charset="-120"/>
                <a:ea typeface="標楷體" panose="03000509000000000000" pitchFamily="65" charset="-120"/>
              </a:rPr>
              <a:t>部分，請依通知修正</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請再確認</a:t>
            </a:r>
            <a:r>
              <a:rPr lang="zh-TW" altLang="zh-TW" dirty="0">
                <a:latin typeface="標楷體" panose="03000509000000000000" pitchFamily="65" charset="-120"/>
                <a:ea typeface="標楷體" panose="03000509000000000000" pitchFamily="65" charset="-120"/>
              </a:rPr>
              <a:t>接收區有沒有漏</a:t>
            </a:r>
            <a:r>
              <a:rPr lang="zh-TW" altLang="en-US" dirty="0">
                <a:latin typeface="標楷體" panose="03000509000000000000" pitchFamily="65" charset="-120"/>
                <a:ea typeface="標楷體" panose="03000509000000000000" pitchFamily="65" charset="-120"/>
              </a:rPr>
              <a:t>掉未接收</a:t>
            </a:r>
            <a:r>
              <a:rPr lang="zh-TW" altLang="zh-TW" dirty="0">
                <a:latin typeface="標楷體" panose="03000509000000000000" pitchFamily="65" charset="-120"/>
                <a:ea typeface="標楷體" panose="03000509000000000000" pitchFamily="65" charset="-120"/>
              </a:rPr>
              <a:t>的</a:t>
            </a:r>
            <a:r>
              <a:rPr lang="zh-TW" altLang="en-US" dirty="0">
                <a:latin typeface="標楷體" panose="03000509000000000000" pitchFamily="65" charset="-120"/>
                <a:ea typeface="標楷體" panose="03000509000000000000" pitchFamily="65" charset="-120"/>
              </a:rPr>
              <a:t>學生</a:t>
            </a:r>
            <a:r>
              <a:rPr lang="zh-TW" altLang="zh-TW"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r>
              <a:rPr lang="zh-TW" altLang="zh-TW" dirty="0">
                <a:latin typeface="標楷體" panose="03000509000000000000" pitchFamily="65" charset="-120"/>
                <a:ea typeface="標楷體" panose="03000509000000000000" pitchFamily="65" charset="-120"/>
              </a:rPr>
              <a:t>轉銜</a:t>
            </a:r>
            <a:r>
              <a:rPr lang="zh-TW" altLang="en-US" dirty="0">
                <a:latin typeface="標楷體" panose="03000509000000000000" pitchFamily="65" charset="-120"/>
                <a:ea typeface="標楷體" panose="03000509000000000000" pitchFamily="65" charset="-120"/>
              </a:rPr>
              <a:t>部分請再確認有有無遺漏未</a:t>
            </a:r>
            <a:r>
              <a:rPr lang="zh-TW" altLang="zh-TW" dirty="0">
                <a:latin typeface="標楷體" panose="03000509000000000000" pitchFamily="65" charset="-120"/>
                <a:ea typeface="標楷體" panose="03000509000000000000" pitchFamily="65" charset="-120"/>
              </a:rPr>
              <a:t>異動的</a:t>
            </a:r>
            <a:r>
              <a:rPr lang="zh-TW" altLang="en-US" dirty="0">
                <a:latin typeface="標楷體" panose="03000509000000000000" pitchFamily="65" charset="-120"/>
                <a:ea typeface="標楷體" panose="03000509000000000000" pitchFamily="65" charset="-120"/>
              </a:rPr>
              <a:t>學生。</a:t>
            </a:r>
          </a:p>
        </p:txBody>
      </p:sp>
    </p:spTree>
    <p:extLst>
      <p:ext uri="{BB962C8B-B14F-4D97-AF65-F5344CB8AC3E}">
        <p14:creationId xmlns:p14="http://schemas.microsoft.com/office/powerpoint/2010/main" val="1614470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其他注意事項</a:t>
            </a:r>
          </a:p>
        </p:txBody>
      </p:sp>
      <p:sp>
        <p:nvSpPr>
          <p:cNvPr id="3" name="內容版面配置區 2"/>
          <p:cNvSpPr>
            <a:spLocks noGrp="1"/>
          </p:cNvSpPr>
          <p:nvPr>
            <p:ph idx="1"/>
          </p:nvPr>
        </p:nvSpPr>
        <p:spPr/>
        <p:txBody>
          <a:bodyPr/>
          <a:lstStyle/>
          <a:p>
            <a:r>
              <a:rPr lang="zh-TW" altLang="zh-TW" dirty="0">
                <a:latin typeface="標楷體" panose="03000509000000000000" pitchFamily="65" charset="-120"/>
                <a:ea typeface="標楷體" panose="03000509000000000000" pitchFamily="65" charset="-120"/>
              </a:rPr>
              <a:t>心評工具借用</a:t>
            </a:r>
            <a:r>
              <a:rPr lang="zh-TW" altLang="en-US" dirty="0">
                <a:latin typeface="標楷體" panose="03000509000000000000" pitchFamily="65" charset="-120"/>
                <a:ea typeface="標楷體" panose="03000509000000000000" pitchFamily="65" charset="-120"/>
              </a:rPr>
              <a:t>單請使用</a:t>
            </a:r>
            <a:r>
              <a:rPr lang="zh-TW" altLang="zh-TW" dirty="0">
                <a:latin typeface="標楷體" panose="03000509000000000000" pitchFamily="65" charset="-120"/>
                <a:ea typeface="標楷體" panose="03000509000000000000" pitchFamily="65" charset="-120"/>
              </a:rPr>
              <a:t>更新</a:t>
            </a:r>
            <a:r>
              <a:rPr lang="zh-TW" altLang="en-US" dirty="0">
                <a:latin typeface="標楷體" panose="03000509000000000000" pitchFamily="65" charset="-120"/>
                <a:ea typeface="標楷體" panose="03000509000000000000" pitchFamily="65" charset="-120"/>
              </a:rPr>
              <a:t>版本（可</a:t>
            </a:r>
            <a:r>
              <a:rPr lang="zh-TW" altLang="zh-TW" dirty="0">
                <a:latin typeface="標楷體" panose="03000509000000000000" pitchFamily="65" charset="-120"/>
                <a:ea typeface="標楷體" panose="03000509000000000000" pitchFamily="65" charset="-120"/>
              </a:rPr>
              <a:t>到中心</a:t>
            </a:r>
            <a:r>
              <a:rPr lang="zh-TW" altLang="en-US" dirty="0">
                <a:latin typeface="標楷體" panose="03000509000000000000" pitchFamily="65" charset="-120"/>
                <a:ea typeface="標楷體" panose="03000509000000000000" pitchFamily="65" charset="-120"/>
              </a:rPr>
              <a:t>網</a:t>
            </a:r>
            <a:r>
              <a:rPr lang="zh-TW" altLang="zh-TW" dirty="0">
                <a:latin typeface="標楷體" panose="03000509000000000000" pitchFamily="65" charset="-120"/>
                <a:ea typeface="標楷體" panose="03000509000000000000" pitchFamily="65" charset="-120"/>
              </a:rPr>
              <a:t>站下載</a:t>
            </a:r>
            <a:r>
              <a:rPr lang="zh-TW" altLang="en-US" dirty="0">
                <a:latin typeface="標楷體" panose="03000509000000000000" pitchFamily="65" charset="-120"/>
                <a:ea typeface="標楷體" panose="03000509000000000000" pitchFamily="65" charset="-120"/>
              </a:rPr>
              <a:t>）</a:t>
            </a:r>
            <a:endParaRPr lang="zh-TW" altLang="zh-TW" dirty="0">
              <a:latin typeface="標楷體" panose="03000509000000000000" pitchFamily="65" charset="-120"/>
              <a:ea typeface="標楷體" panose="03000509000000000000" pitchFamily="65" charset="-120"/>
            </a:endParaRPr>
          </a:p>
          <a:p>
            <a:r>
              <a:rPr lang="zh-TW" altLang="zh-TW" dirty="0">
                <a:latin typeface="標楷體" panose="03000509000000000000" pitchFamily="65" charset="-120"/>
                <a:ea typeface="標楷體" panose="03000509000000000000" pitchFamily="65" charset="-120"/>
              </a:rPr>
              <a:t>心評工具借用</a:t>
            </a:r>
            <a:r>
              <a:rPr lang="zh-TW" altLang="en-US" dirty="0">
                <a:latin typeface="標楷體" panose="03000509000000000000" pitchFamily="65" charset="-120"/>
                <a:ea typeface="標楷體" panose="03000509000000000000" pitchFamily="65" charset="-120"/>
              </a:rPr>
              <a:t>時，</a:t>
            </a:r>
            <a:r>
              <a:rPr lang="zh-TW" altLang="zh-TW" dirty="0">
                <a:latin typeface="標楷體" panose="03000509000000000000" pitchFamily="65" charset="-120"/>
                <a:ea typeface="標楷體" panose="03000509000000000000" pitchFamily="65" charset="-120"/>
              </a:rPr>
              <a:t>請各校</a:t>
            </a:r>
            <a:r>
              <a:rPr lang="zh-TW" altLang="en-US" dirty="0">
                <a:latin typeface="標楷體" panose="03000509000000000000" pitchFamily="65" charset="-120"/>
                <a:ea typeface="標楷體" panose="03000509000000000000" pitchFamily="65" charset="-120"/>
              </a:rPr>
              <a:t>統一由</a:t>
            </a:r>
            <a:r>
              <a:rPr lang="zh-TW" altLang="zh-TW" dirty="0">
                <a:latin typeface="標楷體" panose="03000509000000000000" pitchFamily="65" charset="-120"/>
                <a:ea typeface="標楷體" panose="03000509000000000000" pitchFamily="65" charset="-120"/>
              </a:rPr>
              <a:t>一位窗口對應</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特教</a:t>
            </a:r>
            <a:r>
              <a:rPr lang="zh-TW" altLang="zh-TW" dirty="0">
                <a:latin typeface="標楷體" panose="03000509000000000000" pitchFamily="65" charset="-120"/>
                <a:ea typeface="標楷體" panose="03000509000000000000" pitchFamily="65" charset="-120"/>
              </a:rPr>
              <a:t>工作手冊還沒領的請過來領</a:t>
            </a:r>
          </a:p>
          <a:p>
            <a:r>
              <a:rPr lang="zh-TW" altLang="zh-TW" dirty="0">
                <a:latin typeface="標楷體" panose="03000509000000000000" pitchFamily="65" charset="-120"/>
                <a:ea typeface="標楷體" panose="03000509000000000000" pitchFamily="65" charset="-120"/>
              </a:rPr>
              <a:t>輔具續借者，借用單</a:t>
            </a:r>
            <a:r>
              <a:rPr lang="zh-TW" altLang="en-US" dirty="0">
                <a:latin typeface="標楷體" panose="03000509000000000000" pitchFamily="65" charset="-120"/>
                <a:ea typeface="標楷體" panose="03000509000000000000" pitchFamily="65" charset="-120"/>
              </a:rPr>
              <a:t>需使用更新版本（可</a:t>
            </a:r>
            <a:r>
              <a:rPr lang="zh-TW" altLang="zh-TW" dirty="0">
                <a:latin typeface="標楷體" panose="03000509000000000000" pitchFamily="65" charset="-120"/>
                <a:ea typeface="標楷體" panose="03000509000000000000" pitchFamily="65" charset="-120"/>
              </a:rPr>
              <a:t>到中心</a:t>
            </a:r>
            <a:r>
              <a:rPr lang="zh-TW" altLang="en-US" dirty="0">
                <a:latin typeface="標楷體" panose="03000509000000000000" pitchFamily="65" charset="-120"/>
                <a:ea typeface="標楷體" panose="03000509000000000000" pitchFamily="65" charset="-120"/>
              </a:rPr>
              <a:t>網</a:t>
            </a:r>
            <a:r>
              <a:rPr lang="zh-TW" altLang="zh-TW" dirty="0">
                <a:latin typeface="標楷體" panose="03000509000000000000" pitchFamily="65" charset="-120"/>
                <a:ea typeface="標楷體" panose="03000509000000000000" pitchFamily="65" charset="-120"/>
              </a:rPr>
              <a:t>站下載</a:t>
            </a:r>
            <a:r>
              <a:rPr lang="zh-TW" altLang="en-US" dirty="0">
                <a:latin typeface="標楷體" panose="03000509000000000000" pitchFamily="65" charset="-120"/>
                <a:ea typeface="標楷體" panose="03000509000000000000" pitchFamily="65" charset="-120"/>
              </a:rPr>
              <a:t>）</a:t>
            </a:r>
            <a:endParaRPr lang="zh-TW" altLang="zh-TW" dirty="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26451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2758FA5-F885-4319-9BBA-A8457BFB7C0B}"/>
              </a:ext>
            </a:extLst>
          </p:cNvPr>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巡迴輔導申請</a:t>
            </a:r>
          </a:p>
        </p:txBody>
      </p:sp>
      <p:sp>
        <p:nvSpPr>
          <p:cNvPr id="4" name="內容版面配置區 3">
            <a:extLst>
              <a:ext uri="{FF2B5EF4-FFF2-40B4-BE49-F238E27FC236}">
                <a16:creationId xmlns:a16="http://schemas.microsoft.com/office/drawing/2014/main" id="{7D1CE005-54D1-46BB-B936-121F55748163}"/>
              </a:ext>
            </a:extLst>
          </p:cNvPr>
          <p:cNvSpPr>
            <a:spLocks noGrp="1"/>
          </p:cNvSpPr>
          <p:nvPr>
            <p:ph idx="1"/>
          </p:nvPr>
        </p:nvSpPr>
        <p:spPr>
          <a:xfrm>
            <a:off x="1484310" y="1917577"/>
            <a:ext cx="10018713" cy="4856085"/>
          </a:xfrm>
        </p:spPr>
        <p:txBody>
          <a:bodyPr>
            <a:normAutofit lnSpcReduction="10000"/>
          </a:bodyPr>
          <a:lstStyle/>
          <a:p>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111</a:t>
            </a:r>
            <a:r>
              <a:rPr lang="zh-TW" altLang="en-US" dirty="0">
                <a:latin typeface="標楷體" panose="03000509000000000000" pitchFamily="65" charset="-120"/>
                <a:ea typeface="標楷體" panose="03000509000000000000" pitchFamily="65" charset="-120"/>
              </a:rPr>
              <a:t>學年度巡迴輔導申請</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自閉症巡迴、視障巡迴、聽障巡迴、在家教育、學前不分類巡迴、高中不分類巡迴</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，請於開學前至通報網為” 具鑑輔會核可巡迴輔導”的學生線上申請。</a:t>
            </a:r>
            <a:endParaRPr lang="en-US" altLang="zh-TW"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中心派案後，巡迴老師會與學校聯繫、排課，後續相關</a:t>
            </a:r>
            <a:r>
              <a:rPr lang="en-US" altLang="zh-TW" dirty="0">
                <a:latin typeface="標楷體" panose="03000509000000000000" pitchFamily="65" charset="-120"/>
                <a:ea typeface="標楷體" panose="03000509000000000000" pitchFamily="65" charset="-120"/>
              </a:rPr>
              <a:t>IEP</a:t>
            </a:r>
            <a:r>
              <a:rPr lang="zh-TW" altLang="en-US" dirty="0">
                <a:latin typeface="標楷體" panose="03000509000000000000" pitchFamily="65" charset="-120"/>
                <a:ea typeface="標楷體" panose="03000509000000000000" pitchFamily="65" charset="-120"/>
              </a:rPr>
              <a:t>計畫及會議，請學校端邀巡迴老師共同參與討論。</a:t>
            </a:r>
            <a:endParaRPr lang="en-US" altLang="zh-TW"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期初鑑定安置之後新增之個案會於鑑定安置結束後另開巡迴輔導申請區間。</a:t>
            </a:r>
            <a:endParaRPr lang="en-US" altLang="zh-TW"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4.</a:t>
            </a:r>
            <a:r>
              <a:rPr lang="zh-TW" altLang="en-US" dirty="0">
                <a:latin typeface="標楷體" panose="03000509000000000000" pitchFamily="65" charset="-120"/>
                <a:ea typeface="標楷體" panose="03000509000000000000" pitchFamily="65" charset="-120"/>
              </a:rPr>
              <a:t>巡迴輔導提供相關直接教學、間接服務期間為開學第一週至最後一週。另請每月於通報網上回覆巡迴老師到課狀況，亦可同步查閱巡迴老師之 課程輔導紀錄。 </a:t>
            </a:r>
            <a:endParaRPr lang="en-US" altLang="zh-TW"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5.</a:t>
            </a:r>
            <a:r>
              <a:rPr lang="zh-TW" altLang="en-US" dirty="0">
                <a:latin typeface="標楷體" panose="03000509000000000000" pitchFamily="65" charset="-120"/>
                <a:ea typeface="標楷體" panose="03000509000000000000" pitchFamily="65" charset="-120"/>
              </a:rPr>
              <a:t>情緒行為支援需求之個案，則依照相關計畫隨時可提轉介單至中心，後待中心、情支老師或自閉症巡迴老師聯繫。</a:t>
            </a:r>
          </a:p>
        </p:txBody>
      </p:sp>
    </p:spTree>
    <p:extLst>
      <p:ext uri="{BB962C8B-B14F-4D97-AF65-F5344CB8AC3E}">
        <p14:creationId xmlns:p14="http://schemas.microsoft.com/office/powerpoint/2010/main" val="603403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a:extLst>
              <a:ext uri="{FF2B5EF4-FFF2-40B4-BE49-F238E27FC236}">
                <a16:creationId xmlns:a16="http://schemas.microsoft.com/office/drawing/2014/main" id="{224F4702-3C9E-4CA1-BA02-5447FD466525}"/>
              </a:ext>
            </a:extLst>
          </p:cNvPr>
          <p:cNvSpPr txBox="1">
            <a:spLocks/>
          </p:cNvSpPr>
          <p:nvPr/>
        </p:nvSpPr>
        <p:spPr>
          <a:xfrm>
            <a:off x="2169741" y="984572"/>
            <a:ext cx="9462053" cy="4888855"/>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buFont typeface="Wingdings" charset="2"/>
              <a:buChar char="l"/>
            </a:pPr>
            <a:r>
              <a:rPr lang="en-US" altLang="zh-TW" sz="2800" b="1" kern="0" dirty="0">
                <a:solidFill>
                  <a:srgbClr val="0000FF"/>
                </a:solidFill>
                <a:latin typeface="Microsoft YaHei" panose="020B0503020204020204" pitchFamily="34" charset="-122"/>
                <a:ea typeface="Microsoft YaHei" panose="020B0503020204020204" pitchFamily="34" charset="-122"/>
                <a:cs typeface="Microsoft JhengHei" charset="0"/>
              </a:rPr>
              <a:t>111</a:t>
            </a:r>
            <a:r>
              <a:rPr lang="zh-TW" altLang="zh-TW" sz="2800" b="1" kern="0" dirty="0">
                <a:solidFill>
                  <a:srgbClr val="0000FF"/>
                </a:solidFill>
                <a:latin typeface="Microsoft YaHei" panose="020B0503020204020204" pitchFamily="34" charset="-122"/>
                <a:ea typeface="Microsoft YaHei" panose="020B0503020204020204" pitchFamily="34" charset="-122"/>
                <a:cs typeface="Microsoft JhengHei" charset="0"/>
              </a:rPr>
              <a:t>學年度第</a:t>
            </a:r>
            <a:r>
              <a:rPr lang="en-US" altLang="zh-TW" sz="2800" b="1" kern="0" dirty="0">
                <a:solidFill>
                  <a:srgbClr val="0000FF"/>
                </a:solidFill>
                <a:latin typeface="Microsoft YaHei" panose="020B0503020204020204" pitchFamily="34" charset="-122"/>
                <a:ea typeface="Microsoft YaHei" panose="020B0503020204020204" pitchFamily="34" charset="-122"/>
                <a:cs typeface="Microsoft JhengHei" charset="0"/>
              </a:rPr>
              <a:t>1</a:t>
            </a:r>
            <a:r>
              <a:rPr lang="zh-TW" altLang="zh-TW" sz="2800" b="1" kern="0" dirty="0">
                <a:solidFill>
                  <a:srgbClr val="0000FF"/>
                </a:solidFill>
                <a:latin typeface="Microsoft YaHei" panose="020B0503020204020204" pitchFamily="34" charset="-122"/>
                <a:ea typeface="Microsoft YaHei" panose="020B0503020204020204" pitchFamily="34" charset="-122"/>
                <a:cs typeface="Microsoft JhengHei" charset="0"/>
              </a:rPr>
              <a:t>學期</a:t>
            </a:r>
            <a:r>
              <a:rPr lang="zh-TW" altLang="zh-TW" sz="2800" b="1" dirty="0">
                <a:solidFill>
                  <a:srgbClr val="0000FF"/>
                </a:solidFill>
                <a:latin typeface="Microsoft YaHei" panose="020B0503020204020204" pitchFamily="34" charset="-122"/>
                <a:ea typeface="Microsoft YaHei" panose="020B0503020204020204" pitchFamily="34" charset="-122"/>
              </a:rPr>
              <a:t>國民中學及市立高中身心障礙學生期中轉介</a:t>
            </a:r>
            <a:r>
              <a:rPr lang="zh-TW" altLang="en-US" sz="2800" b="1" dirty="0">
                <a:solidFill>
                  <a:srgbClr val="0000FF"/>
                </a:solidFill>
                <a:latin typeface="Microsoft YaHei" panose="020B0503020204020204" pitchFamily="34" charset="-122"/>
                <a:ea typeface="Microsoft YaHei" panose="020B0503020204020204" pitchFamily="34" charset="-122"/>
              </a:rPr>
              <a:t>暨</a:t>
            </a:r>
            <a:r>
              <a:rPr lang="en-US" altLang="zh-TW" sz="2800" b="1" dirty="0">
                <a:solidFill>
                  <a:srgbClr val="0000FF"/>
                </a:solidFill>
                <a:latin typeface="Microsoft YaHei" panose="020B0503020204020204" pitchFamily="34" charset="-122"/>
                <a:ea typeface="Microsoft YaHei" panose="020B0503020204020204" pitchFamily="34" charset="-122"/>
              </a:rPr>
              <a:t>112</a:t>
            </a:r>
            <a:r>
              <a:rPr lang="zh-TW" altLang="en-US" sz="2800" b="1" dirty="0">
                <a:solidFill>
                  <a:srgbClr val="0000FF"/>
                </a:solidFill>
                <a:latin typeface="Microsoft YaHei" panose="020B0503020204020204" pitchFamily="34" charset="-122"/>
                <a:ea typeface="Microsoft YaHei" panose="020B0503020204020204" pitchFamily="34" charset="-122"/>
              </a:rPr>
              <a:t>學年度適性輔導安置鑑定</a:t>
            </a:r>
            <a:r>
              <a:rPr lang="zh-TW" altLang="zh-TW" sz="2800" b="1" kern="0" dirty="0">
                <a:solidFill>
                  <a:srgbClr val="0000FF"/>
                </a:solidFill>
                <a:latin typeface="Microsoft YaHei" panose="020B0503020204020204" pitchFamily="34" charset="-122"/>
                <a:ea typeface="Microsoft YaHei" panose="020B0503020204020204" pitchFamily="34" charset="-122"/>
                <a:cs typeface="Microsoft JhengHei" charset="0"/>
              </a:rPr>
              <a:t>：</a:t>
            </a:r>
            <a:endParaRPr lang="en-US" altLang="zh-TW" sz="2800" b="1" kern="0" dirty="0">
              <a:solidFill>
                <a:srgbClr val="0000FF"/>
              </a:solidFill>
              <a:latin typeface="Microsoft YaHei" panose="020B0503020204020204" pitchFamily="34" charset="-122"/>
              <a:ea typeface="Microsoft YaHei" panose="020B0503020204020204" pitchFamily="34" charset="-122"/>
              <a:cs typeface="Microsoft JhengHei" charset="0"/>
            </a:endParaRPr>
          </a:p>
          <a:p>
            <a:pPr marL="0" indent="0">
              <a:buFontTx/>
              <a:buNone/>
            </a:pPr>
            <a:r>
              <a:rPr lang="en-US" altLang="zh-TW" sz="2800" kern="0" dirty="0">
                <a:solidFill>
                  <a:srgbClr val="000000"/>
                </a:solidFill>
                <a:latin typeface="Microsoft YaHei" panose="020B0503020204020204" pitchFamily="34" charset="-122"/>
                <a:ea typeface="Microsoft YaHei" panose="020B0503020204020204" pitchFamily="34" charset="-122"/>
                <a:cs typeface="Microsoft JhengHei" charset="0"/>
              </a:rPr>
              <a:t>    </a:t>
            </a:r>
            <a:r>
              <a:rPr lang="zh-TW" altLang="zh-TW" sz="2400" kern="0" dirty="0">
                <a:solidFill>
                  <a:srgbClr val="000000"/>
                </a:solidFill>
                <a:latin typeface="Microsoft YaHei" panose="020B0503020204020204" pitchFamily="34" charset="-122"/>
                <a:ea typeface="Microsoft YaHei" panose="020B0503020204020204" pitchFamily="34" charset="-122"/>
                <a:cs typeface="Microsoft JhengHei" charset="0"/>
              </a:rPr>
              <a:t>委由</a:t>
            </a:r>
            <a:r>
              <a:rPr lang="zh-TW" altLang="en-US" sz="2400" b="1" kern="0" dirty="0">
                <a:solidFill>
                  <a:srgbClr val="0000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cs typeface="Microsoft JhengHei" charset="0"/>
              </a:rPr>
              <a:t>正濱國中</a:t>
            </a:r>
            <a:r>
              <a:rPr lang="zh-TW" altLang="zh-TW" sz="2400" kern="0" dirty="0">
                <a:solidFill>
                  <a:srgbClr val="000000"/>
                </a:solidFill>
                <a:latin typeface="Microsoft YaHei" panose="020B0503020204020204" pitchFamily="34" charset="-122"/>
                <a:ea typeface="Microsoft YaHei" panose="020B0503020204020204" pitchFamily="34" charset="-122"/>
                <a:cs typeface="Microsoft JhengHei" charset="0"/>
              </a:rPr>
              <a:t>辦理</a:t>
            </a:r>
            <a:endParaRPr lang="en-US" altLang="zh-TW" sz="2400" kern="0" dirty="0">
              <a:solidFill>
                <a:srgbClr val="000000"/>
              </a:solidFill>
              <a:latin typeface="Microsoft YaHei" panose="020B0503020204020204" pitchFamily="34" charset="-122"/>
              <a:ea typeface="Microsoft YaHei" panose="020B0503020204020204" pitchFamily="34" charset="-122"/>
              <a:cs typeface="Microsoft JhengHei" charset="0"/>
            </a:endParaRPr>
          </a:p>
          <a:p>
            <a:pPr marL="0" indent="0">
              <a:buFontTx/>
              <a:buNone/>
            </a:pPr>
            <a:r>
              <a:rPr lang="zh-TW" altLang="en-US" sz="2400" kern="0" dirty="0">
                <a:solidFill>
                  <a:srgbClr val="000000"/>
                </a:solidFill>
                <a:latin typeface="Microsoft YaHei" panose="020B0503020204020204" pitchFamily="34" charset="-122"/>
                <a:ea typeface="Microsoft YaHei" panose="020B0503020204020204" pitchFamily="34" charset="-122"/>
                <a:cs typeface="Microsoft JhengHei" charset="0"/>
              </a:rPr>
              <a:t>    主要參加對象：</a:t>
            </a:r>
            <a:r>
              <a:rPr lang="zh-TW" altLang="en-US" sz="2400" dirty="0">
                <a:solidFill>
                  <a:srgbClr val="000000"/>
                </a:solidFill>
                <a:latin typeface="Microsoft YaHei" panose="020B0503020204020204" pitchFamily="34" charset="-122"/>
                <a:ea typeface="Microsoft YaHei" panose="020B0503020204020204" pitchFamily="34" charset="-122"/>
              </a:rPr>
              <a:t>新提報疑似個案、期中轉介、</a:t>
            </a:r>
            <a:r>
              <a:rPr lang="zh-TW" altLang="en-US" sz="2400" b="1" dirty="0">
                <a:solidFill>
                  <a:srgbClr val="FF0066"/>
                </a:solidFill>
                <a:latin typeface="Microsoft YaHei" panose="020B0503020204020204" pitchFamily="34" charset="-122"/>
                <a:ea typeface="Microsoft YaHei" panose="020B0503020204020204" pitchFamily="34" charset="-122"/>
              </a:rPr>
              <a:t>國三高三</a:t>
            </a:r>
            <a:r>
              <a:rPr lang="zh-TW" altLang="en-US" sz="2400" b="1" kern="0" dirty="0">
                <a:solidFill>
                  <a:srgbClr val="FF0066"/>
                </a:solidFill>
                <a:latin typeface="Microsoft YaHei" panose="020B0503020204020204" pitchFamily="34" charset="-122"/>
                <a:ea typeface="Microsoft YaHei" panose="020B0503020204020204" pitchFamily="34" charset="-122"/>
                <a:cs typeface="Microsoft JhengHei" charset="0"/>
              </a:rPr>
              <a:t>轉銜個案</a:t>
            </a:r>
            <a:endParaRPr lang="en-US" altLang="zh-TW" sz="2400" kern="0" dirty="0">
              <a:solidFill>
                <a:srgbClr val="000000"/>
              </a:solidFill>
              <a:latin typeface="Microsoft YaHei" panose="020B0503020204020204" pitchFamily="34" charset="-122"/>
              <a:ea typeface="Microsoft YaHei" panose="020B0503020204020204" pitchFamily="34" charset="-122"/>
              <a:cs typeface="Microsoft JhengHei" charset="0"/>
            </a:endParaRPr>
          </a:p>
          <a:p>
            <a:pPr>
              <a:buFont typeface="Wingdings" panose="05000000000000000000" pitchFamily="2" charset="2"/>
              <a:buChar char="l"/>
            </a:pPr>
            <a:r>
              <a:rPr lang="en-US" altLang="zh-TW" sz="2800" b="1" kern="0" dirty="0">
                <a:solidFill>
                  <a:srgbClr val="0000FF"/>
                </a:solidFill>
                <a:latin typeface="Microsoft YaHei" panose="020B0503020204020204" pitchFamily="34" charset="-122"/>
                <a:ea typeface="Microsoft YaHei" panose="020B0503020204020204" pitchFamily="34" charset="-122"/>
                <a:cs typeface="Microsoft JhengHei" charset="0"/>
              </a:rPr>
              <a:t>111</a:t>
            </a:r>
            <a:r>
              <a:rPr lang="zh-TW" altLang="zh-TW" sz="2800" b="1" kern="0" dirty="0">
                <a:solidFill>
                  <a:srgbClr val="0000FF"/>
                </a:solidFill>
                <a:latin typeface="Microsoft YaHei" panose="020B0503020204020204" pitchFamily="34" charset="-122"/>
                <a:ea typeface="Microsoft YaHei" panose="020B0503020204020204" pitchFamily="34" charset="-122"/>
                <a:cs typeface="Microsoft JhengHei" charset="0"/>
              </a:rPr>
              <a:t>學年度第</a:t>
            </a:r>
            <a:r>
              <a:rPr lang="en-US" altLang="zh-TW" sz="2800" b="1" kern="0" dirty="0">
                <a:solidFill>
                  <a:srgbClr val="0000FF"/>
                </a:solidFill>
                <a:latin typeface="Microsoft YaHei" panose="020B0503020204020204" pitchFamily="34" charset="-122"/>
                <a:ea typeface="Microsoft YaHei" panose="020B0503020204020204" pitchFamily="34" charset="-122"/>
                <a:cs typeface="Microsoft JhengHei" charset="0"/>
              </a:rPr>
              <a:t>1</a:t>
            </a:r>
            <a:r>
              <a:rPr lang="zh-TW" altLang="zh-TW" sz="2800" b="1" kern="0" dirty="0">
                <a:solidFill>
                  <a:srgbClr val="0000FF"/>
                </a:solidFill>
                <a:latin typeface="Microsoft YaHei" panose="020B0503020204020204" pitchFamily="34" charset="-122"/>
                <a:ea typeface="Microsoft YaHei" panose="020B0503020204020204" pitchFamily="34" charset="-122"/>
                <a:cs typeface="Microsoft JhengHei" charset="0"/>
              </a:rPr>
              <a:t>學期</a:t>
            </a:r>
            <a:r>
              <a:rPr lang="zh-TW" altLang="zh-TW" sz="2800" b="1" dirty="0">
                <a:solidFill>
                  <a:srgbClr val="0000FF"/>
                </a:solidFill>
                <a:latin typeface="Microsoft YaHei" panose="020B0503020204020204" pitchFamily="34" charset="-122"/>
                <a:ea typeface="Microsoft YaHei" panose="020B0503020204020204" pitchFamily="34" charset="-122"/>
              </a:rPr>
              <a:t>國民</a:t>
            </a:r>
            <a:r>
              <a:rPr lang="zh-TW" altLang="en-US" sz="2800" b="1" dirty="0">
                <a:solidFill>
                  <a:srgbClr val="0000FF"/>
                </a:solidFill>
                <a:latin typeface="Microsoft YaHei" panose="020B0503020204020204" pitchFamily="34" charset="-122"/>
                <a:ea typeface="Microsoft YaHei" panose="020B0503020204020204" pitchFamily="34" charset="-122"/>
              </a:rPr>
              <a:t>小</a:t>
            </a:r>
            <a:r>
              <a:rPr lang="zh-TW" altLang="zh-TW" sz="2800" b="1" dirty="0">
                <a:solidFill>
                  <a:srgbClr val="0000FF"/>
                </a:solidFill>
                <a:latin typeface="Microsoft YaHei" panose="020B0503020204020204" pitchFamily="34" charset="-122"/>
                <a:ea typeface="Microsoft YaHei" panose="020B0503020204020204" pitchFamily="34" charset="-122"/>
              </a:rPr>
              <a:t>學及</a:t>
            </a:r>
            <a:r>
              <a:rPr lang="zh-TW" altLang="en-US" sz="2800" b="1" dirty="0">
                <a:solidFill>
                  <a:srgbClr val="0000FF"/>
                </a:solidFill>
                <a:latin typeface="Microsoft YaHei" panose="020B0503020204020204" pitchFamily="34" charset="-122"/>
                <a:ea typeface="Microsoft YaHei" panose="020B0503020204020204" pitchFamily="34" charset="-122"/>
              </a:rPr>
              <a:t>學前階段</a:t>
            </a:r>
            <a:r>
              <a:rPr lang="zh-TW" altLang="zh-TW" sz="2800" b="1" dirty="0">
                <a:solidFill>
                  <a:srgbClr val="0000FF"/>
                </a:solidFill>
                <a:latin typeface="Microsoft YaHei" panose="020B0503020204020204" pitchFamily="34" charset="-122"/>
                <a:ea typeface="Microsoft YaHei" panose="020B0503020204020204" pitchFamily="34" charset="-122"/>
              </a:rPr>
              <a:t>身心障礙學生期中轉介鑑定安置</a:t>
            </a:r>
            <a:r>
              <a:rPr lang="zh-TW" altLang="zh-TW" sz="2800" b="1" kern="0" dirty="0">
                <a:solidFill>
                  <a:srgbClr val="0000FF"/>
                </a:solidFill>
                <a:latin typeface="Microsoft YaHei" panose="020B0503020204020204" pitchFamily="34" charset="-122"/>
                <a:ea typeface="Microsoft YaHei" panose="020B0503020204020204" pitchFamily="34" charset="-122"/>
                <a:cs typeface="Microsoft JhengHei" charset="0"/>
              </a:rPr>
              <a:t>：</a:t>
            </a:r>
            <a:endParaRPr lang="en-US" altLang="zh-TW" sz="2800" b="1" kern="0" dirty="0">
              <a:solidFill>
                <a:srgbClr val="0000FF"/>
              </a:solidFill>
              <a:latin typeface="Microsoft YaHei" panose="020B0503020204020204" pitchFamily="34" charset="-122"/>
              <a:ea typeface="Microsoft YaHei" panose="020B0503020204020204" pitchFamily="34" charset="-122"/>
              <a:cs typeface="Microsoft JhengHei" charset="0"/>
            </a:endParaRPr>
          </a:p>
          <a:p>
            <a:pPr marL="0" indent="0">
              <a:buFontTx/>
              <a:buNone/>
            </a:pPr>
            <a:r>
              <a:rPr lang="en-US" altLang="zh-TW" sz="2800" kern="0" dirty="0">
                <a:solidFill>
                  <a:srgbClr val="000000"/>
                </a:solidFill>
                <a:latin typeface="Microsoft YaHei" panose="020B0503020204020204" pitchFamily="34" charset="-122"/>
                <a:ea typeface="Microsoft YaHei" panose="020B0503020204020204" pitchFamily="34" charset="-122"/>
                <a:cs typeface="Microsoft JhengHei" charset="0"/>
              </a:rPr>
              <a:t>    </a:t>
            </a:r>
            <a:r>
              <a:rPr lang="zh-TW" altLang="zh-TW" sz="2400" kern="0" dirty="0">
                <a:solidFill>
                  <a:srgbClr val="000000"/>
                </a:solidFill>
                <a:latin typeface="Microsoft YaHei" panose="020B0503020204020204" pitchFamily="34" charset="-122"/>
                <a:ea typeface="Microsoft YaHei" panose="020B0503020204020204" pitchFamily="34" charset="-122"/>
                <a:cs typeface="Microsoft JhengHei" charset="0"/>
              </a:rPr>
              <a:t>委由</a:t>
            </a:r>
            <a:r>
              <a:rPr lang="zh-TW" altLang="en-US" sz="2400" b="1" kern="0" dirty="0">
                <a:solidFill>
                  <a:srgbClr val="000000"/>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cs typeface="Microsoft JhengHei" charset="0"/>
              </a:rPr>
              <a:t>仁愛國小</a:t>
            </a:r>
            <a:r>
              <a:rPr lang="zh-TW" altLang="zh-TW" sz="2400" kern="0" dirty="0">
                <a:solidFill>
                  <a:srgbClr val="000000"/>
                </a:solidFill>
                <a:latin typeface="Microsoft YaHei" panose="020B0503020204020204" pitchFamily="34" charset="-122"/>
                <a:ea typeface="Microsoft YaHei" panose="020B0503020204020204" pitchFamily="34" charset="-122"/>
                <a:cs typeface="Microsoft JhengHei" charset="0"/>
              </a:rPr>
              <a:t>辦理</a:t>
            </a:r>
            <a:endParaRPr lang="en-US" altLang="zh-TW" sz="2400" kern="0" dirty="0">
              <a:solidFill>
                <a:srgbClr val="000000"/>
              </a:solidFill>
              <a:latin typeface="Microsoft YaHei" panose="020B0503020204020204" pitchFamily="34" charset="-122"/>
              <a:ea typeface="Microsoft YaHei" panose="020B0503020204020204" pitchFamily="34" charset="-122"/>
              <a:cs typeface="Microsoft JhengHei" charset="0"/>
            </a:endParaRPr>
          </a:p>
          <a:p>
            <a:pPr marL="0" indent="0">
              <a:buFontTx/>
              <a:buNone/>
            </a:pPr>
            <a:r>
              <a:rPr lang="zh-TW" altLang="en-US" sz="2400" kern="0" dirty="0">
                <a:solidFill>
                  <a:srgbClr val="000000"/>
                </a:solidFill>
                <a:latin typeface="Microsoft YaHei" panose="020B0503020204020204" pitchFamily="34" charset="-122"/>
                <a:ea typeface="Microsoft YaHei" panose="020B0503020204020204" pitchFamily="34" charset="-122"/>
                <a:cs typeface="Microsoft JhengHei" charset="0"/>
              </a:rPr>
              <a:t>    主要參加對象：</a:t>
            </a:r>
            <a:r>
              <a:rPr lang="zh-TW" altLang="en-US" sz="2400" dirty="0">
                <a:solidFill>
                  <a:srgbClr val="000000"/>
                </a:solidFill>
                <a:latin typeface="Microsoft YaHei" panose="020B0503020204020204" pitchFamily="34" charset="-122"/>
                <a:ea typeface="Microsoft YaHei" panose="020B0503020204020204" pitchFamily="34" charset="-122"/>
              </a:rPr>
              <a:t>新提報疑似個案</a:t>
            </a:r>
            <a:r>
              <a:rPr lang="zh-TW" altLang="en-US" sz="2400" kern="0" dirty="0">
                <a:solidFill>
                  <a:srgbClr val="000000"/>
                </a:solidFill>
                <a:latin typeface="Microsoft YaHei" panose="020B0503020204020204" pitchFamily="34" charset="-122"/>
                <a:ea typeface="Microsoft YaHei" panose="020B0503020204020204" pitchFamily="34" charset="-122"/>
                <a:cs typeface="Microsoft JhengHei" charset="0"/>
              </a:rPr>
              <a:t>、期中轉介</a:t>
            </a:r>
            <a:endParaRPr lang="en-US" altLang="zh-TW" sz="2400" kern="0" dirty="0">
              <a:solidFill>
                <a:srgbClr val="000000"/>
              </a:solidFill>
              <a:latin typeface="Microsoft YaHei" panose="020B0503020204020204" pitchFamily="34" charset="-122"/>
              <a:ea typeface="Microsoft YaHei" panose="020B0503020204020204" pitchFamily="34" charset="-122"/>
              <a:cs typeface="Microsoft JhengHei" charset="0"/>
            </a:endParaRPr>
          </a:p>
          <a:p>
            <a:pPr marL="0" indent="0">
              <a:buFontTx/>
              <a:buNone/>
            </a:pPr>
            <a:r>
              <a:rPr lang="zh-TW" altLang="en-US" sz="2000" kern="0" dirty="0">
                <a:solidFill>
                  <a:srgbClr val="000000"/>
                </a:solidFill>
                <a:latin typeface="Microsoft YaHei" panose="020B0503020204020204" pitchFamily="34" charset="-122"/>
                <a:ea typeface="Microsoft YaHei" panose="020B0503020204020204" pitchFamily="34" charset="-122"/>
                <a:cs typeface="Microsoft JhengHei" charset="0"/>
              </a:rPr>
              <a:t>     </a:t>
            </a:r>
            <a:endParaRPr lang="en-US" altLang="zh-TW" sz="2000" kern="0" dirty="0">
              <a:solidFill>
                <a:srgbClr val="000000"/>
              </a:solidFill>
              <a:latin typeface="Microsoft YaHei" panose="020B0503020204020204" pitchFamily="34" charset="-122"/>
              <a:ea typeface="Microsoft YaHei" panose="020B0503020204020204" pitchFamily="34" charset="-122"/>
              <a:cs typeface="Microsoft JhengHei" charset="0"/>
            </a:endParaRPr>
          </a:p>
          <a:p>
            <a:pPr marL="0" indent="0">
              <a:buNone/>
            </a:pPr>
            <a:r>
              <a:rPr lang="zh-TW" altLang="en-US" sz="2000" b="1" kern="0" dirty="0">
                <a:solidFill>
                  <a:srgbClr val="0000FF"/>
                </a:solidFill>
                <a:highlight>
                  <a:srgbClr val="FFFF00"/>
                </a:highlight>
                <a:latin typeface="Microsoft YaHei" panose="020B0503020204020204" pitchFamily="34" charset="-122"/>
                <a:ea typeface="Microsoft YaHei" panose="020B0503020204020204" pitchFamily="34" charset="-122"/>
                <a:cs typeface="Microsoft JhengHei" charset="0"/>
              </a:rPr>
              <a:t>書審及面審日期</a:t>
            </a:r>
            <a:r>
              <a:rPr lang="zh-TW" altLang="zh-TW" sz="2000" b="1" kern="0" dirty="0">
                <a:solidFill>
                  <a:srgbClr val="0000FF"/>
                </a:solidFill>
                <a:highlight>
                  <a:srgbClr val="FFFF00"/>
                </a:highlight>
                <a:latin typeface="Microsoft YaHei" panose="020B0503020204020204" pitchFamily="34" charset="-122"/>
                <a:ea typeface="Microsoft YaHei" panose="020B0503020204020204" pitchFamily="34" charset="-122"/>
                <a:cs typeface="Microsoft JhengHei" charset="0"/>
              </a:rPr>
              <a:t>：</a:t>
            </a:r>
            <a:endParaRPr lang="en-US" altLang="zh-TW" sz="2000" b="1" kern="0" dirty="0">
              <a:solidFill>
                <a:srgbClr val="0000FF"/>
              </a:solidFill>
              <a:highlight>
                <a:srgbClr val="FFFF00"/>
              </a:highlight>
              <a:latin typeface="Microsoft YaHei" panose="020B0503020204020204" pitchFamily="34" charset="-122"/>
              <a:ea typeface="Microsoft YaHei" panose="020B0503020204020204" pitchFamily="34" charset="-122"/>
              <a:cs typeface="Microsoft JhengHei" charset="0"/>
            </a:endParaRPr>
          </a:p>
          <a:p>
            <a:pPr marL="0" indent="0">
              <a:buNone/>
            </a:pPr>
            <a:r>
              <a:rPr lang="zh-TW" altLang="en-US" sz="2000" kern="0" dirty="0">
                <a:solidFill>
                  <a:srgbClr val="000000"/>
                </a:solidFill>
                <a:highlight>
                  <a:srgbClr val="FFFF00"/>
                </a:highlight>
                <a:latin typeface="Microsoft YaHei" panose="020B0503020204020204" pitchFamily="34" charset="-122"/>
                <a:ea typeface="Microsoft YaHei" panose="020B0503020204020204" pitchFamily="34" charset="-122"/>
                <a:cs typeface="Microsoft JhengHei" charset="0"/>
              </a:rPr>
              <a:t>書審</a:t>
            </a:r>
            <a:r>
              <a:rPr lang="zh-TW" altLang="zh-TW" sz="2000" kern="0" dirty="0">
                <a:solidFill>
                  <a:srgbClr val="000000"/>
                </a:solidFill>
                <a:highlight>
                  <a:srgbClr val="FFFF00"/>
                </a:highlight>
                <a:latin typeface="Microsoft YaHei" panose="020B0503020204020204" pitchFamily="34" charset="-122"/>
                <a:ea typeface="Microsoft YaHei" panose="020B0503020204020204" pitchFamily="34" charset="-122"/>
                <a:cs typeface="Microsoft JhengHei" charset="0"/>
              </a:rPr>
              <a:t>日期為</a:t>
            </a:r>
            <a:r>
              <a:rPr lang="en-US" altLang="zh-TW" sz="2000" b="1" dirty="0">
                <a:solidFill>
                  <a:srgbClr val="FF0000"/>
                </a:solidFill>
                <a:highlight>
                  <a:srgbClr val="FFFF00"/>
                </a:highlight>
                <a:latin typeface="Microsoft YaHei" panose="020B0503020204020204" pitchFamily="34" charset="-122"/>
                <a:ea typeface="Microsoft YaHei" panose="020B0503020204020204" pitchFamily="34" charset="-122"/>
              </a:rPr>
              <a:t>111</a:t>
            </a:r>
            <a:r>
              <a:rPr lang="zh-TW" altLang="zh-TW" sz="2000" b="1" dirty="0">
                <a:solidFill>
                  <a:srgbClr val="FF0000"/>
                </a:solidFill>
                <a:highlight>
                  <a:srgbClr val="FFFF00"/>
                </a:highlight>
                <a:latin typeface="Microsoft YaHei" panose="020B0503020204020204" pitchFamily="34" charset="-122"/>
                <a:ea typeface="Microsoft YaHei" panose="020B0503020204020204" pitchFamily="34" charset="-122"/>
              </a:rPr>
              <a:t>年</a:t>
            </a:r>
            <a:r>
              <a:rPr lang="en-US" altLang="zh-TW" sz="2000" b="1" dirty="0">
                <a:solidFill>
                  <a:srgbClr val="FF0000"/>
                </a:solidFill>
                <a:highlight>
                  <a:srgbClr val="FFFF00"/>
                </a:highlight>
                <a:latin typeface="Microsoft YaHei" panose="020B0503020204020204" pitchFamily="34" charset="-122"/>
                <a:ea typeface="Microsoft YaHei" panose="020B0503020204020204" pitchFamily="34" charset="-122"/>
              </a:rPr>
              <a:t>11</a:t>
            </a:r>
            <a:r>
              <a:rPr lang="zh-TW" altLang="zh-TW" sz="2000" b="1" dirty="0">
                <a:solidFill>
                  <a:srgbClr val="FF0000"/>
                </a:solidFill>
                <a:highlight>
                  <a:srgbClr val="FFFF00"/>
                </a:highlight>
                <a:latin typeface="Microsoft YaHei" panose="020B0503020204020204" pitchFamily="34" charset="-122"/>
                <a:ea typeface="Microsoft YaHei" panose="020B0503020204020204" pitchFamily="34" charset="-122"/>
              </a:rPr>
              <a:t>月</a:t>
            </a:r>
            <a:r>
              <a:rPr lang="en-US" altLang="zh-TW" sz="2000" b="1" dirty="0">
                <a:solidFill>
                  <a:srgbClr val="FF0000"/>
                </a:solidFill>
                <a:highlight>
                  <a:srgbClr val="FFFF00"/>
                </a:highlight>
                <a:latin typeface="Microsoft YaHei" panose="020B0503020204020204" pitchFamily="34" charset="-122"/>
                <a:ea typeface="Microsoft YaHei" panose="020B0503020204020204" pitchFamily="34" charset="-122"/>
              </a:rPr>
              <a:t>8</a:t>
            </a:r>
            <a:r>
              <a:rPr lang="zh-TW" altLang="en-US" sz="2000" b="1" dirty="0">
                <a:solidFill>
                  <a:srgbClr val="FF0000"/>
                </a:solidFill>
                <a:highlight>
                  <a:srgbClr val="FFFF00"/>
                </a:highlight>
                <a:latin typeface="Microsoft YaHei" panose="020B0503020204020204" pitchFamily="34" charset="-122"/>
                <a:ea typeface="Microsoft YaHei" panose="020B0503020204020204" pitchFamily="34" charset="-122"/>
              </a:rPr>
              <a:t>、</a:t>
            </a:r>
            <a:r>
              <a:rPr lang="en-US" altLang="zh-TW" sz="2000" b="1" dirty="0">
                <a:solidFill>
                  <a:srgbClr val="FF0000"/>
                </a:solidFill>
                <a:highlight>
                  <a:srgbClr val="FFFF00"/>
                </a:highlight>
                <a:latin typeface="Microsoft YaHei" panose="020B0503020204020204" pitchFamily="34" charset="-122"/>
                <a:ea typeface="Microsoft YaHei" panose="020B0503020204020204" pitchFamily="34" charset="-122"/>
              </a:rPr>
              <a:t>9</a:t>
            </a:r>
            <a:r>
              <a:rPr lang="zh-TW" altLang="en-US" sz="2000" b="1" dirty="0">
                <a:solidFill>
                  <a:srgbClr val="FF0000"/>
                </a:solidFill>
                <a:highlight>
                  <a:srgbClr val="FFFF00"/>
                </a:highlight>
                <a:latin typeface="Microsoft YaHei" panose="020B0503020204020204" pitchFamily="34" charset="-122"/>
                <a:ea typeface="Microsoft YaHei" panose="020B0503020204020204" pitchFamily="34" charset="-122"/>
              </a:rPr>
              <a:t>、</a:t>
            </a:r>
            <a:r>
              <a:rPr lang="en-US" altLang="zh-TW" sz="2000" b="1" dirty="0">
                <a:solidFill>
                  <a:srgbClr val="FF0000"/>
                </a:solidFill>
                <a:highlight>
                  <a:srgbClr val="FFFF00"/>
                </a:highlight>
                <a:latin typeface="Microsoft YaHei" panose="020B0503020204020204" pitchFamily="34" charset="-122"/>
                <a:ea typeface="Microsoft YaHei" panose="020B0503020204020204" pitchFamily="34" charset="-122"/>
              </a:rPr>
              <a:t>10</a:t>
            </a:r>
            <a:r>
              <a:rPr lang="zh-TW" altLang="en-US" sz="2000" b="1" dirty="0">
                <a:solidFill>
                  <a:srgbClr val="FF0000"/>
                </a:solidFill>
                <a:highlight>
                  <a:srgbClr val="FFFF00"/>
                </a:highlight>
                <a:latin typeface="Microsoft YaHei" panose="020B0503020204020204" pitchFamily="34" charset="-122"/>
                <a:ea typeface="Microsoft YaHei" panose="020B0503020204020204" pitchFamily="34" charset="-122"/>
              </a:rPr>
              <a:t>、</a:t>
            </a:r>
            <a:r>
              <a:rPr lang="en-US" altLang="zh-TW" sz="2000" b="1" dirty="0">
                <a:solidFill>
                  <a:srgbClr val="FF0000"/>
                </a:solidFill>
                <a:highlight>
                  <a:srgbClr val="FFFF00"/>
                </a:highlight>
                <a:latin typeface="Microsoft YaHei" panose="020B0503020204020204" pitchFamily="34" charset="-122"/>
                <a:ea typeface="Microsoft YaHei" panose="020B0503020204020204" pitchFamily="34" charset="-122"/>
              </a:rPr>
              <a:t>11</a:t>
            </a:r>
            <a:r>
              <a:rPr lang="zh-TW" altLang="zh-TW" sz="2000" b="1" dirty="0">
                <a:solidFill>
                  <a:srgbClr val="FF0000"/>
                </a:solidFill>
                <a:highlight>
                  <a:srgbClr val="FFFF00"/>
                </a:highlight>
                <a:latin typeface="Microsoft YaHei" panose="020B0503020204020204" pitchFamily="34" charset="-122"/>
                <a:ea typeface="Microsoft YaHei" panose="020B0503020204020204" pitchFamily="34" charset="-122"/>
              </a:rPr>
              <a:t>日</a:t>
            </a:r>
            <a:r>
              <a:rPr lang="en-US" altLang="zh-TW" sz="2000" b="1" dirty="0">
                <a:solidFill>
                  <a:srgbClr val="FF0000"/>
                </a:solidFill>
                <a:highlight>
                  <a:srgbClr val="FFFF00"/>
                </a:highlight>
                <a:latin typeface="Microsoft YaHei" panose="020B0503020204020204" pitchFamily="34" charset="-122"/>
                <a:ea typeface="Microsoft YaHei" panose="020B0503020204020204" pitchFamily="34" charset="-122"/>
              </a:rPr>
              <a:t>(</a:t>
            </a:r>
            <a:r>
              <a:rPr lang="zh-TW" altLang="zh-TW" sz="2000" b="1" dirty="0">
                <a:solidFill>
                  <a:srgbClr val="FF0000"/>
                </a:solidFill>
                <a:highlight>
                  <a:srgbClr val="FFFF00"/>
                </a:highlight>
                <a:latin typeface="Microsoft YaHei" panose="020B0503020204020204" pitchFamily="34" charset="-122"/>
                <a:ea typeface="Microsoft YaHei" panose="020B0503020204020204" pitchFamily="34" charset="-122"/>
              </a:rPr>
              <a:t>星期</a:t>
            </a:r>
            <a:r>
              <a:rPr lang="zh-TW" altLang="en-US" sz="2000" b="1" dirty="0">
                <a:solidFill>
                  <a:srgbClr val="FF0000"/>
                </a:solidFill>
                <a:highlight>
                  <a:srgbClr val="FFFF00"/>
                </a:highlight>
                <a:latin typeface="Microsoft YaHei" panose="020B0503020204020204" pitchFamily="34" charset="-122"/>
                <a:ea typeface="Microsoft YaHei" panose="020B0503020204020204" pitchFamily="34" charset="-122"/>
              </a:rPr>
              <a:t>二、三、四、五</a:t>
            </a:r>
            <a:r>
              <a:rPr lang="en-US" altLang="zh-TW" sz="2000" b="1" dirty="0">
                <a:solidFill>
                  <a:srgbClr val="FF0000"/>
                </a:solidFill>
                <a:highlight>
                  <a:srgbClr val="FFFF00"/>
                </a:highlight>
                <a:latin typeface="Microsoft YaHei" panose="020B0503020204020204" pitchFamily="34" charset="-122"/>
                <a:ea typeface="Microsoft YaHei" panose="020B0503020204020204" pitchFamily="34" charset="-122"/>
              </a:rPr>
              <a:t>)</a:t>
            </a:r>
            <a:endParaRPr lang="en-US" altLang="zh-TW" sz="2000" kern="0" dirty="0">
              <a:solidFill>
                <a:srgbClr val="000000"/>
              </a:solidFill>
              <a:highlight>
                <a:srgbClr val="FFFF00"/>
              </a:highlight>
              <a:latin typeface="Microsoft YaHei" panose="020B0503020204020204" pitchFamily="34" charset="-122"/>
              <a:ea typeface="Microsoft YaHei" panose="020B0503020204020204" pitchFamily="34" charset="-122"/>
              <a:cs typeface="Microsoft JhengHei" charset="0"/>
            </a:endParaRPr>
          </a:p>
          <a:p>
            <a:pPr marL="0" indent="0">
              <a:buFontTx/>
              <a:buNone/>
            </a:pPr>
            <a:r>
              <a:rPr lang="zh-TW" altLang="en-US" sz="2000" kern="0" dirty="0">
                <a:solidFill>
                  <a:srgbClr val="000000"/>
                </a:solidFill>
                <a:highlight>
                  <a:srgbClr val="FFFF00"/>
                </a:highlight>
                <a:latin typeface="Microsoft YaHei" panose="020B0503020204020204" pitchFamily="34" charset="-122"/>
                <a:ea typeface="Microsoft YaHei" panose="020B0503020204020204" pitchFamily="34" charset="-122"/>
                <a:cs typeface="Microsoft JhengHei" charset="0"/>
              </a:rPr>
              <a:t>面審日期</a:t>
            </a:r>
            <a:r>
              <a:rPr lang="zh-TW" altLang="zh-TW" sz="2000" kern="0" dirty="0">
                <a:solidFill>
                  <a:srgbClr val="000000"/>
                </a:solidFill>
                <a:highlight>
                  <a:srgbClr val="FFFF00"/>
                </a:highlight>
                <a:latin typeface="Microsoft YaHei" panose="020B0503020204020204" pitchFamily="34" charset="-122"/>
                <a:ea typeface="Microsoft YaHei" panose="020B0503020204020204" pitchFamily="34" charset="-122"/>
                <a:cs typeface="Microsoft JhengHei" charset="0"/>
              </a:rPr>
              <a:t>為</a:t>
            </a:r>
            <a:r>
              <a:rPr lang="en-US" altLang="zh-TW" sz="2000" b="1" dirty="0">
                <a:solidFill>
                  <a:srgbClr val="FF0000"/>
                </a:solidFill>
                <a:highlight>
                  <a:srgbClr val="FFFF00"/>
                </a:highlight>
                <a:latin typeface="Microsoft YaHei" panose="020B0503020204020204" pitchFamily="34" charset="-122"/>
                <a:ea typeface="Microsoft YaHei" panose="020B0503020204020204" pitchFamily="34" charset="-122"/>
              </a:rPr>
              <a:t>111</a:t>
            </a:r>
            <a:r>
              <a:rPr lang="zh-TW" altLang="zh-TW" sz="2000" b="1" dirty="0">
                <a:solidFill>
                  <a:srgbClr val="FF0000"/>
                </a:solidFill>
                <a:highlight>
                  <a:srgbClr val="FFFF00"/>
                </a:highlight>
                <a:latin typeface="Microsoft YaHei" panose="020B0503020204020204" pitchFamily="34" charset="-122"/>
                <a:ea typeface="Microsoft YaHei" panose="020B0503020204020204" pitchFamily="34" charset="-122"/>
              </a:rPr>
              <a:t>年</a:t>
            </a:r>
            <a:r>
              <a:rPr lang="en-US" altLang="zh-TW" sz="2000" b="1" dirty="0">
                <a:solidFill>
                  <a:srgbClr val="FF0000"/>
                </a:solidFill>
                <a:highlight>
                  <a:srgbClr val="FFFF00"/>
                </a:highlight>
                <a:latin typeface="Microsoft YaHei" panose="020B0503020204020204" pitchFamily="34" charset="-122"/>
                <a:ea typeface="Microsoft YaHei" panose="020B0503020204020204" pitchFamily="34" charset="-122"/>
              </a:rPr>
              <a:t>11</a:t>
            </a:r>
            <a:r>
              <a:rPr lang="zh-TW" altLang="zh-TW" sz="2000" b="1" dirty="0">
                <a:solidFill>
                  <a:srgbClr val="FF0000"/>
                </a:solidFill>
                <a:highlight>
                  <a:srgbClr val="FFFF00"/>
                </a:highlight>
                <a:latin typeface="Microsoft YaHei" panose="020B0503020204020204" pitchFamily="34" charset="-122"/>
                <a:ea typeface="Microsoft YaHei" panose="020B0503020204020204" pitchFamily="34" charset="-122"/>
              </a:rPr>
              <a:t>月</a:t>
            </a:r>
            <a:r>
              <a:rPr lang="en-US" altLang="zh-TW" sz="2000" b="1" dirty="0">
                <a:solidFill>
                  <a:srgbClr val="FF0000"/>
                </a:solidFill>
                <a:highlight>
                  <a:srgbClr val="FFFF00"/>
                </a:highlight>
                <a:latin typeface="Microsoft YaHei" panose="020B0503020204020204" pitchFamily="34" charset="-122"/>
                <a:ea typeface="Microsoft YaHei" panose="020B0503020204020204" pitchFamily="34" charset="-122"/>
              </a:rPr>
              <a:t>23 </a:t>
            </a:r>
            <a:r>
              <a:rPr lang="zh-TW" altLang="en-US" sz="2000" b="1" dirty="0">
                <a:solidFill>
                  <a:srgbClr val="FF0000"/>
                </a:solidFill>
                <a:highlight>
                  <a:srgbClr val="FFFF00"/>
                </a:highlight>
                <a:latin typeface="Microsoft YaHei" panose="020B0503020204020204" pitchFamily="34" charset="-122"/>
                <a:ea typeface="Microsoft YaHei" panose="020B0503020204020204" pitchFamily="34" charset="-122"/>
              </a:rPr>
              <a:t>、 </a:t>
            </a:r>
            <a:r>
              <a:rPr lang="en-US" altLang="zh-TW" sz="2000" b="1" dirty="0">
                <a:solidFill>
                  <a:srgbClr val="FF0000"/>
                </a:solidFill>
                <a:highlight>
                  <a:srgbClr val="FFFF00"/>
                </a:highlight>
                <a:latin typeface="Microsoft YaHei" panose="020B0503020204020204" pitchFamily="34" charset="-122"/>
                <a:ea typeface="Microsoft YaHei" panose="020B0503020204020204" pitchFamily="34" charset="-122"/>
              </a:rPr>
              <a:t>24 </a:t>
            </a:r>
            <a:r>
              <a:rPr lang="zh-TW" altLang="en-US" sz="2000" b="1" dirty="0">
                <a:solidFill>
                  <a:srgbClr val="FF0000"/>
                </a:solidFill>
                <a:highlight>
                  <a:srgbClr val="FFFF00"/>
                </a:highlight>
                <a:latin typeface="Microsoft YaHei" panose="020B0503020204020204" pitchFamily="34" charset="-122"/>
                <a:ea typeface="Microsoft YaHei" panose="020B0503020204020204" pitchFamily="34" charset="-122"/>
              </a:rPr>
              <a:t>、 </a:t>
            </a:r>
            <a:r>
              <a:rPr lang="en-US" altLang="zh-TW" sz="2000" b="1" dirty="0">
                <a:solidFill>
                  <a:srgbClr val="FF0000"/>
                </a:solidFill>
                <a:highlight>
                  <a:srgbClr val="FFFF00"/>
                </a:highlight>
                <a:latin typeface="Microsoft YaHei" panose="020B0503020204020204" pitchFamily="34" charset="-122"/>
                <a:ea typeface="Microsoft YaHei" panose="020B0503020204020204" pitchFamily="34" charset="-122"/>
              </a:rPr>
              <a:t>25</a:t>
            </a:r>
            <a:r>
              <a:rPr lang="zh-TW" altLang="zh-TW" sz="2000" b="1" dirty="0">
                <a:solidFill>
                  <a:srgbClr val="FF0000"/>
                </a:solidFill>
                <a:highlight>
                  <a:srgbClr val="FFFF00"/>
                </a:highlight>
                <a:latin typeface="Microsoft YaHei" panose="020B0503020204020204" pitchFamily="34" charset="-122"/>
                <a:ea typeface="Microsoft YaHei" panose="020B0503020204020204" pitchFamily="34" charset="-122"/>
              </a:rPr>
              <a:t>日</a:t>
            </a:r>
            <a:r>
              <a:rPr lang="en-US" altLang="zh-TW" sz="2000" b="1" dirty="0">
                <a:solidFill>
                  <a:srgbClr val="FF0000"/>
                </a:solidFill>
                <a:highlight>
                  <a:srgbClr val="FFFF00"/>
                </a:highlight>
                <a:latin typeface="Microsoft YaHei" panose="020B0503020204020204" pitchFamily="34" charset="-122"/>
                <a:ea typeface="Microsoft YaHei" panose="020B0503020204020204" pitchFamily="34" charset="-122"/>
              </a:rPr>
              <a:t>(</a:t>
            </a:r>
            <a:r>
              <a:rPr lang="zh-TW" altLang="zh-TW" sz="2000" b="1" dirty="0">
                <a:solidFill>
                  <a:srgbClr val="FF0000"/>
                </a:solidFill>
                <a:highlight>
                  <a:srgbClr val="FFFF00"/>
                </a:highlight>
                <a:latin typeface="Microsoft YaHei" panose="020B0503020204020204" pitchFamily="34" charset="-122"/>
                <a:ea typeface="Microsoft YaHei" panose="020B0503020204020204" pitchFamily="34" charset="-122"/>
              </a:rPr>
              <a:t>星期</a:t>
            </a:r>
            <a:r>
              <a:rPr lang="zh-TW" altLang="en-US" sz="2000" b="1" dirty="0">
                <a:solidFill>
                  <a:srgbClr val="FF0000"/>
                </a:solidFill>
                <a:highlight>
                  <a:srgbClr val="FFFF00"/>
                </a:highlight>
                <a:latin typeface="Microsoft YaHei" panose="020B0503020204020204" pitchFamily="34" charset="-122"/>
                <a:ea typeface="Microsoft YaHei" panose="020B0503020204020204" pitchFamily="34" charset="-122"/>
              </a:rPr>
              <a:t>三、</a:t>
            </a:r>
            <a:r>
              <a:rPr lang="zh-TW" altLang="zh-TW" sz="2000" b="1" dirty="0">
                <a:solidFill>
                  <a:srgbClr val="FF0000"/>
                </a:solidFill>
                <a:highlight>
                  <a:srgbClr val="FFFF00"/>
                </a:highlight>
                <a:latin typeface="Microsoft YaHei" panose="020B0503020204020204" pitchFamily="34" charset="-122"/>
                <a:ea typeface="Microsoft YaHei" panose="020B0503020204020204" pitchFamily="34" charset="-122"/>
              </a:rPr>
              <a:t>四</a:t>
            </a:r>
            <a:r>
              <a:rPr lang="zh-TW" altLang="en-US" sz="2000" b="1" dirty="0">
                <a:solidFill>
                  <a:srgbClr val="FF0000"/>
                </a:solidFill>
                <a:highlight>
                  <a:srgbClr val="FFFF00"/>
                </a:highlight>
                <a:latin typeface="Microsoft YaHei" panose="020B0503020204020204" pitchFamily="34" charset="-122"/>
                <a:ea typeface="Microsoft YaHei" panose="020B0503020204020204" pitchFamily="34" charset="-122"/>
              </a:rPr>
              <a:t>、五</a:t>
            </a:r>
            <a:r>
              <a:rPr lang="en-US" altLang="zh-TW" sz="2000" b="1" dirty="0">
                <a:solidFill>
                  <a:srgbClr val="FF0000"/>
                </a:solidFill>
                <a:highlight>
                  <a:srgbClr val="FFFF00"/>
                </a:highlight>
                <a:latin typeface="Microsoft YaHei" panose="020B0503020204020204" pitchFamily="34" charset="-122"/>
                <a:ea typeface="Microsoft YaHei" panose="020B0503020204020204" pitchFamily="34" charset="-122"/>
              </a:rPr>
              <a:t>)</a:t>
            </a:r>
          </a:p>
          <a:p>
            <a:pPr marL="0" indent="0">
              <a:lnSpc>
                <a:spcPct val="150000"/>
              </a:lnSpc>
              <a:buFontTx/>
              <a:buNone/>
            </a:pPr>
            <a:endParaRPr lang="zh-TW" altLang="en-US" sz="2800" kern="0" dirty="0">
              <a:solidFill>
                <a:srgbClr val="000000"/>
              </a:solidFill>
              <a:latin typeface="Microsoft YaHei" panose="020B0503020204020204" pitchFamily="34" charset="-122"/>
              <a:ea typeface="Microsoft YaHei" panose="020B0503020204020204" pitchFamily="34" charset="-122"/>
            </a:endParaRPr>
          </a:p>
        </p:txBody>
      </p:sp>
      <p:sp>
        <p:nvSpPr>
          <p:cNvPr id="6" name="矩形 5">
            <a:extLst>
              <a:ext uri="{FF2B5EF4-FFF2-40B4-BE49-F238E27FC236}">
                <a16:creationId xmlns:a16="http://schemas.microsoft.com/office/drawing/2014/main" id="{1389F1B3-4422-42A4-8EA4-D812BBF1DA4F}"/>
              </a:ext>
            </a:extLst>
          </p:cNvPr>
          <p:cNvSpPr/>
          <p:nvPr/>
        </p:nvSpPr>
        <p:spPr>
          <a:xfrm>
            <a:off x="1771739" y="228665"/>
            <a:ext cx="6955750" cy="769441"/>
          </a:xfrm>
          <a:prstGeom prst="rect">
            <a:avLst/>
          </a:prstGeom>
        </p:spPr>
        <p:txBody>
          <a:bodyPr wrap="none">
            <a:spAutoFit/>
          </a:bodyPr>
          <a:lstStyle/>
          <a:p>
            <a:r>
              <a:rPr lang="zh-TW" altLang="en-US" sz="4400" b="1" dirty="0">
                <a:solidFill>
                  <a:schemeClr val="tx1">
                    <a:lumMod val="95000"/>
                    <a:lumOff val="5000"/>
                  </a:schemeClr>
                </a:solidFill>
                <a:effectLst>
                  <a:outerShdw blurRad="38100" dist="38100" dir="2700000" algn="tl">
                    <a:srgbClr val="000000">
                      <a:alpha val="43137"/>
                    </a:srgbClr>
                  </a:outerShdw>
                </a:effectLst>
                <a:latin typeface="微軟正黑體" pitchFamily="34" charset="-120"/>
                <a:ea typeface="微軟正黑體" pitchFamily="34" charset="-120"/>
              </a:rPr>
              <a:t>身心障礙</a:t>
            </a:r>
            <a:r>
              <a:rPr lang="zh-TW" altLang="zh-TW" sz="4400" b="1" dirty="0">
                <a:solidFill>
                  <a:schemeClr val="tx1">
                    <a:lumMod val="95000"/>
                    <a:lumOff val="5000"/>
                  </a:schemeClr>
                </a:solidFill>
                <a:effectLst>
                  <a:outerShdw blurRad="38100" dist="38100" dir="2700000" algn="tl">
                    <a:srgbClr val="000000">
                      <a:alpha val="43137"/>
                    </a:srgbClr>
                  </a:outerShdw>
                </a:effectLst>
                <a:latin typeface="微軟正黑體" pitchFamily="34" charset="-120"/>
                <a:ea typeface="微軟正黑體" pitchFamily="34" charset="-120"/>
              </a:rPr>
              <a:t>學生鑑定安置會議</a:t>
            </a:r>
            <a:endParaRPr lang="zh-TW" altLang="zh-TW" sz="4400" dirty="0">
              <a:solidFill>
                <a:schemeClr val="tx1">
                  <a:lumMod val="95000"/>
                  <a:lumOff val="5000"/>
                </a:schemeClr>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033325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87E06519-AC2A-489F-A6AD-ECDE3C7F562F}"/>
              </a:ext>
            </a:extLst>
          </p:cNvPr>
          <p:cNvSpPr>
            <a:spLocks noGrp="1"/>
          </p:cNvSpPr>
          <p:nvPr>
            <p:ph idx="1"/>
          </p:nvPr>
        </p:nvSpPr>
        <p:spPr>
          <a:xfrm>
            <a:off x="1602977" y="374695"/>
            <a:ext cx="10367351" cy="6108609"/>
          </a:xfrm>
        </p:spPr>
        <p:txBody>
          <a:bodyPr>
            <a:normAutofit fontScale="92500" lnSpcReduction="20000"/>
          </a:bodyPr>
          <a:lstStyle/>
          <a:p>
            <a:pPr marL="0" indent="0">
              <a:buNone/>
            </a:pPr>
            <a:r>
              <a:rPr lang="zh-TW" altLang="en-US" sz="3500" b="1" dirty="0">
                <a:solidFill>
                  <a:srgbClr val="FF0000"/>
                </a:solidFill>
                <a:latin typeface="標楷體" panose="03000509000000000000" pitchFamily="65" charset="-120"/>
                <a:ea typeface="標楷體" panose="03000509000000000000" pitchFamily="65" charset="-120"/>
              </a:rPr>
              <a:t>有關「本市情緒行為障礙及自閉症巡迴輔導班服務模式轉型」一案：</a:t>
            </a:r>
            <a:endParaRPr lang="en-US" altLang="zh-TW" sz="3500" b="1" dirty="0">
              <a:solidFill>
                <a:srgbClr val="FF0000"/>
              </a:solidFill>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rPr>
              <a:t>　</a:t>
            </a:r>
          </a:p>
          <a:p>
            <a:pPr marL="457200" indent="-457200">
              <a:buFont typeface="+mj-lt"/>
              <a:buAutoNum type="arabicPeriod"/>
            </a:pPr>
            <a:r>
              <a:rPr lang="zh-TW" altLang="en-US" dirty="0">
                <a:latin typeface="標楷體" panose="03000509000000000000" pitchFamily="65" charset="-120"/>
                <a:ea typeface="標楷體" panose="03000509000000000000" pitchFamily="65" charset="-120"/>
              </a:rPr>
              <a:t>自閉症巡迴輔導服務併入情緒行為支援巡迴中。服務對象不限於自閉症，擴大到所有具情緒行為問題的學生（初級介入至三級介入）皆適用。</a:t>
            </a:r>
          </a:p>
          <a:p>
            <a:pPr marL="457200" indent="-457200">
              <a:buFont typeface="+mj-lt"/>
              <a:buAutoNum type="arabicPeriod"/>
            </a:pPr>
            <a:r>
              <a:rPr lang="en-US" altLang="zh-TW" dirty="0">
                <a:latin typeface="標楷體" panose="03000509000000000000" pitchFamily="65" charset="-120"/>
                <a:ea typeface="標楷體" panose="03000509000000000000" pitchFamily="65" charset="-120"/>
              </a:rPr>
              <a:t>111</a:t>
            </a:r>
            <a:r>
              <a:rPr lang="zh-TW" altLang="en-US" dirty="0">
                <a:latin typeface="標楷體" panose="03000509000000000000" pitchFamily="65" charset="-120"/>
                <a:ea typeface="標楷體" panose="03000509000000000000" pitchFamily="65" charset="-120"/>
              </a:rPr>
              <a:t>學年起，原自閉症巡迴個案仍繼續服務外，若學校特教學生（任何障別皆不限）具情緒行為問題（不限問題嚴重性），皆可向特教資源中心提出申請（申請表於特教資源中心網頁下載，核章後逕送特教資源中心辦理）。</a:t>
            </a:r>
            <a:endParaRPr lang="en-US" altLang="zh-TW" dirty="0">
              <a:latin typeface="標楷體" panose="03000509000000000000" pitchFamily="65" charset="-120"/>
              <a:ea typeface="標楷體" panose="03000509000000000000" pitchFamily="65" charset="-120"/>
            </a:endParaRPr>
          </a:p>
          <a:p>
            <a:pPr marL="457200" indent="-457200">
              <a:buFont typeface="+mj-lt"/>
              <a:buAutoNum type="arabicPeriod"/>
            </a:pPr>
            <a:endParaRPr lang="en-US" altLang="zh-TW" dirty="0">
              <a:latin typeface="標楷體" panose="03000509000000000000" pitchFamily="65" charset="-120"/>
              <a:ea typeface="標楷體" panose="03000509000000000000" pitchFamily="65" charset="-120"/>
            </a:endParaRPr>
          </a:p>
          <a:p>
            <a:pPr marL="0" indent="0">
              <a:buNone/>
            </a:pPr>
            <a:r>
              <a:rPr lang="zh-TW" altLang="en-US"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註：</a:t>
            </a:r>
            <a:endParaRPr lang="en-US" altLang="zh-TW" b="1" dirty="0">
              <a:solidFill>
                <a:srgbClr val="0070C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pPr marL="442913" indent="-442913">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初級介入案係指─屬預防發生；一般無明顯情緒問題，個案但具風險因子，一般環境調整即可維持穩定。</a:t>
            </a:r>
            <a:endParaRPr lang="en-US" altLang="zh-TW" dirty="0">
              <a:latin typeface="標楷體" panose="03000509000000000000" pitchFamily="65" charset="-120"/>
              <a:ea typeface="標楷體" panose="03000509000000000000" pitchFamily="65" charset="-120"/>
            </a:endParaRPr>
          </a:p>
          <a:p>
            <a:pPr marL="442913" indent="-442913">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次級介入案係指─屬預防惡化；學生具明顯持續之情緒行為問題，需額外功能性介入，且介入後顯著改善。</a:t>
            </a:r>
            <a:endParaRPr lang="en-US" altLang="zh-TW" dirty="0">
              <a:latin typeface="標楷體" panose="03000509000000000000" pitchFamily="65" charset="-120"/>
              <a:ea typeface="標楷體" panose="03000509000000000000" pitchFamily="65" charset="-120"/>
            </a:endParaRPr>
          </a:p>
          <a:p>
            <a:pPr marL="442913" indent="-442913">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三級介入案係指─屬積極介入；學生嚴重情緒行為問題，且具高強度、反復、長期性</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如：攻擊、自傷、自殺、間斷或持續拒學、懼學一年以上</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須轉介支援。</a:t>
            </a: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58106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3F453F-A65A-4AFE-9E6F-3EC86429656B}"/>
              </a:ext>
            </a:extLst>
          </p:cNvPr>
          <p:cNvSpPr>
            <a:spLocks noGrp="1"/>
          </p:cNvSpPr>
          <p:nvPr>
            <p:ph type="title"/>
          </p:nvPr>
        </p:nvSpPr>
        <p:spPr/>
        <p:txBody>
          <a:bodyPr/>
          <a:lstStyle/>
          <a:p>
            <a:r>
              <a:rPr lang="zh-TW" altLang="en-US" b="1" dirty="0">
                <a:latin typeface="標楷體" panose="03000509000000000000" pitchFamily="65" charset="-120"/>
                <a:ea typeface="標楷體" panose="03000509000000000000" pitchFamily="65" charset="-120"/>
              </a:rPr>
              <a:t>行為功能介入方案建議參考格式</a:t>
            </a:r>
          </a:p>
        </p:txBody>
      </p:sp>
      <p:sp>
        <p:nvSpPr>
          <p:cNvPr id="3" name="內容版面配置區 2">
            <a:extLst>
              <a:ext uri="{FF2B5EF4-FFF2-40B4-BE49-F238E27FC236}">
                <a16:creationId xmlns:a16="http://schemas.microsoft.com/office/drawing/2014/main" id="{80675966-CF3D-4AC4-AFD5-B48248B78A07}"/>
              </a:ext>
            </a:extLst>
          </p:cNvPr>
          <p:cNvSpPr>
            <a:spLocks noGrp="1"/>
          </p:cNvSpPr>
          <p:nvPr>
            <p:ph idx="1"/>
          </p:nvPr>
        </p:nvSpPr>
        <p:spPr/>
        <p:txBody>
          <a:bodyPr/>
          <a:lstStyle/>
          <a:p>
            <a:r>
              <a:rPr lang="zh-TW" altLang="en-US" dirty="0">
                <a:latin typeface="標楷體" panose="03000509000000000000" pitchFamily="65" charset="-120"/>
                <a:ea typeface="標楷體" panose="03000509000000000000" pitchFamily="65" charset="-120"/>
              </a:rPr>
              <a:t>依據</a:t>
            </a:r>
            <a:r>
              <a:rPr lang="en-US" altLang="zh-TW" dirty="0">
                <a:latin typeface="標楷體" panose="03000509000000000000" pitchFamily="65" charset="-120"/>
                <a:ea typeface="標楷體" panose="03000509000000000000" pitchFamily="65" charset="-120"/>
              </a:rPr>
              <a:t>111</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6</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30</a:t>
            </a:r>
            <a:r>
              <a:rPr lang="zh-TW" altLang="en-US" dirty="0">
                <a:latin typeface="標楷體" panose="03000509000000000000" pitchFamily="65" charset="-120"/>
                <a:ea typeface="標楷體" panose="03000509000000000000" pitchFamily="65" charset="-120"/>
              </a:rPr>
              <a:t>日本市第一次鑑定及就學輔導會決議辦理。</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行為功能介入方案建議參考格式區分為學校用版本，及三級個案用版本。概念及理由說明如下後。</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資料來源：社團法人中華民國特殊教育學會。資料亦收錄在</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特殊教育學生的正向行為支持</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一書中</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18832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941C49-FD42-4B4A-90A6-938F3CBC4D58}"/>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1BE41AA4-95BD-4770-87C4-BC0AEDB562F0}"/>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D7A6DD38-6B2F-49F2-B20A-A856B329D821}"/>
              </a:ext>
            </a:extLst>
          </p:cNvPr>
          <p:cNvPicPr>
            <a:picLocks noChangeAspect="1"/>
          </p:cNvPicPr>
          <p:nvPr/>
        </p:nvPicPr>
        <p:blipFill>
          <a:blip r:embed="rId2"/>
          <a:stretch>
            <a:fillRect/>
          </a:stretch>
        </p:blipFill>
        <p:spPr>
          <a:xfrm>
            <a:off x="632093" y="272321"/>
            <a:ext cx="10870930" cy="6313358"/>
          </a:xfrm>
          <a:prstGeom prst="rect">
            <a:avLst/>
          </a:prstGeom>
        </p:spPr>
      </p:pic>
    </p:spTree>
    <p:extLst>
      <p:ext uri="{BB962C8B-B14F-4D97-AF65-F5344CB8AC3E}">
        <p14:creationId xmlns:p14="http://schemas.microsoft.com/office/powerpoint/2010/main" val="478787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C7E8B59-DBA9-41D6-9D27-0169E41DC74D}"/>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F42E8340-AC97-4C8F-8F12-4B6FCEAAB207}"/>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237709CE-26DD-4733-A98E-74471C112BFC}"/>
              </a:ext>
            </a:extLst>
          </p:cNvPr>
          <p:cNvPicPr>
            <a:picLocks noChangeAspect="1"/>
          </p:cNvPicPr>
          <p:nvPr/>
        </p:nvPicPr>
        <p:blipFill>
          <a:blip r:embed="rId2"/>
          <a:stretch>
            <a:fillRect/>
          </a:stretch>
        </p:blipFill>
        <p:spPr>
          <a:xfrm>
            <a:off x="1073682" y="0"/>
            <a:ext cx="10044636" cy="6858000"/>
          </a:xfrm>
          <a:prstGeom prst="rect">
            <a:avLst/>
          </a:prstGeom>
        </p:spPr>
      </p:pic>
    </p:spTree>
    <p:extLst>
      <p:ext uri="{BB962C8B-B14F-4D97-AF65-F5344CB8AC3E}">
        <p14:creationId xmlns:p14="http://schemas.microsoft.com/office/powerpoint/2010/main" val="3265300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2758FA5-F885-4319-9BBA-A8457BFB7C0B}"/>
              </a:ext>
            </a:extLst>
          </p:cNvPr>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巡迴輔導教師</a:t>
            </a:r>
          </a:p>
        </p:txBody>
      </p:sp>
      <p:sp>
        <p:nvSpPr>
          <p:cNvPr id="4" name="內容版面配置區 3">
            <a:extLst>
              <a:ext uri="{FF2B5EF4-FFF2-40B4-BE49-F238E27FC236}">
                <a16:creationId xmlns:a16="http://schemas.microsoft.com/office/drawing/2014/main" id="{7D1CE005-54D1-46BB-B936-121F55748163}"/>
              </a:ext>
            </a:extLst>
          </p:cNvPr>
          <p:cNvSpPr>
            <a:spLocks noGrp="1"/>
          </p:cNvSpPr>
          <p:nvPr>
            <p:ph idx="1"/>
          </p:nvPr>
        </p:nvSpPr>
        <p:spPr>
          <a:xfrm>
            <a:off x="1484310" y="1917577"/>
            <a:ext cx="10018713" cy="4856085"/>
          </a:xfrm>
        </p:spPr>
        <p:txBody>
          <a:bodyPr>
            <a:normAutofit fontScale="92500"/>
          </a:bodyPr>
          <a:lstStyle/>
          <a:p>
            <a:pPr marL="0" indent="0">
              <a:buNone/>
            </a:pPr>
            <a:r>
              <a:rPr lang="en-US" altLang="zh-TW" sz="2600" dirty="0">
                <a:latin typeface="標楷體" panose="03000509000000000000" pitchFamily="65" charset="-120"/>
                <a:ea typeface="標楷體" panose="03000509000000000000" pitchFamily="65" charset="-120"/>
              </a:rPr>
              <a:t>111</a:t>
            </a:r>
            <a:r>
              <a:rPr lang="zh-TW" altLang="en-US" sz="2600" dirty="0">
                <a:latin typeface="標楷體" panose="03000509000000000000" pitchFamily="65" charset="-120"/>
                <a:ea typeface="標楷體" panose="03000509000000000000" pitchFamily="65" charset="-120"/>
              </a:rPr>
              <a:t>學年度國教階段巡迴輔導各班型服務教師名單</a:t>
            </a:r>
            <a:endParaRPr lang="en-US" altLang="zh-TW" sz="2600"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自閉症巡迴</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併入情緒行為支援</a:t>
            </a:r>
            <a:r>
              <a:rPr lang="en-US" altLang="zh-TW" dirty="0">
                <a:latin typeface="標楷體" panose="03000509000000000000" pitchFamily="65" charset="-120"/>
                <a:ea typeface="標楷體" panose="03000509000000000000" pitchFamily="65" charset="-120"/>
              </a:rPr>
              <a:t>)</a:t>
            </a:r>
          </a:p>
          <a:p>
            <a:r>
              <a:rPr lang="zh-TW" altLang="en-US" dirty="0">
                <a:latin typeface="標楷體" panose="03000509000000000000" pitchFamily="65" charset="-120"/>
                <a:ea typeface="標楷體" panose="03000509000000000000" pitchFamily="65" charset="-120"/>
              </a:rPr>
              <a:t>視障巡迴</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成功中王兆熙老師、成功中顏迺潔老師</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聽障巡迴</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中正小許伯瑜老師、中正小王盈芳老師</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在家教育</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中正小周文國老師、明德中林芳頤老師</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情緒行為支援：初級與次級介入─中正小曾閩美老師、中正小劉佳新老師</a:t>
            </a:r>
            <a:endParaRPr lang="en-US" altLang="zh-TW" dirty="0">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rPr>
              <a:t>                三級介入─中正小王智立老師、中正小詹千慧老師</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國小不分類巡迴</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中正小蔡惠芳老師、中正小閻柏君老師、中正小劉映伶老師</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國中不分類巡迴</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信義中郭孟瑜老師、成功中林柔妤老師</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高中不分類巡迴</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暖暖中梅尚真老師、暖暖中蔡佩珊老師、暖暖中石羽歆老師</a:t>
            </a:r>
          </a:p>
        </p:txBody>
      </p:sp>
    </p:spTree>
    <p:extLst>
      <p:ext uri="{BB962C8B-B14F-4D97-AF65-F5344CB8AC3E}">
        <p14:creationId xmlns:p14="http://schemas.microsoft.com/office/powerpoint/2010/main" val="3782235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8929C6D-E2A9-4D42-AA91-F3EB21F1DA26}"/>
              </a:ext>
            </a:extLst>
          </p:cNvPr>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特教跨校專業社群暨工作坊</a:t>
            </a:r>
          </a:p>
        </p:txBody>
      </p:sp>
      <p:sp>
        <p:nvSpPr>
          <p:cNvPr id="3" name="內容版面配置區 2">
            <a:extLst>
              <a:ext uri="{FF2B5EF4-FFF2-40B4-BE49-F238E27FC236}">
                <a16:creationId xmlns:a16="http://schemas.microsoft.com/office/drawing/2014/main" id="{879149A8-A42A-40A6-AC7A-E0FF2370CAD8}"/>
              </a:ext>
            </a:extLst>
          </p:cNvPr>
          <p:cNvSpPr>
            <a:spLocks noGrp="1"/>
          </p:cNvSpPr>
          <p:nvPr>
            <p:ph idx="1"/>
          </p:nvPr>
        </p:nvSpPr>
        <p:spPr/>
        <p:txBody>
          <a:bodyPr/>
          <a:lstStyle/>
          <a:p>
            <a:r>
              <a:rPr lang="zh-TW" altLang="en-US" dirty="0">
                <a:latin typeface="標楷體" panose="03000509000000000000" pitchFamily="65" charset="-120"/>
                <a:ea typeface="標楷體" panose="03000509000000000000" pitchFamily="65" charset="-120"/>
              </a:rPr>
              <a:t>本市</a:t>
            </a:r>
            <a:r>
              <a:rPr lang="en-US" altLang="zh-TW" dirty="0">
                <a:latin typeface="標楷體" panose="03000509000000000000" pitchFamily="65" charset="-120"/>
                <a:ea typeface="標楷體" panose="03000509000000000000" pitchFamily="65" charset="-120"/>
              </a:rPr>
              <a:t>111</a:t>
            </a:r>
            <a:r>
              <a:rPr lang="zh-TW" altLang="en-US" dirty="0">
                <a:latin typeface="標楷體" panose="03000509000000000000" pitchFamily="65" charset="-120"/>
                <a:ea typeface="標楷體" panose="03000509000000000000" pitchFamily="65" charset="-120"/>
              </a:rPr>
              <a:t>學年度第一學期各特教跨校專業社群，預計</a:t>
            </a:r>
            <a:r>
              <a:rPr lang="en-US" altLang="zh-TW" dirty="0">
                <a:latin typeface="標楷體" panose="03000509000000000000" pitchFamily="65" charset="-120"/>
                <a:ea typeface="標楷體" panose="03000509000000000000" pitchFamily="65" charset="-120"/>
              </a:rPr>
              <a:t>8/29~9/2</a:t>
            </a:r>
            <a:r>
              <a:rPr lang="zh-TW" altLang="en-US" dirty="0">
                <a:latin typeface="標楷體" panose="03000509000000000000" pitchFamily="65" charset="-120"/>
                <a:ea typeface="標楷體" panose="03000509000000000000" pitchFamily="65" charset="-120"/>
              </a:rPr>
              <a:t>之間發文到各校通知錄取人員及各社群研習時間。</a:t>
            </a:r>
            <a:endParaRPr lang="en-US" altLang="zh-TW" dirty="0">
              <a:latin typeface="標楷體" panose="03000509000000000000" pitchFamily="65" charset="-120"/>
              <a:ea typeface="標楷體" panose="03000509000000000000" pitchFamily="65" charset="-120"/>
            </a:endParaRPr>
          </a:p>
          <a:p>
            <a:r>
              <a:rPr lang="zh-TW" altLang="en-US">
                <a:latin typeface="標楷體" panose="03000509000000000000" pitchFamily="65" charset="-120"/>
                <a:ea typeface="標楷體" panose="03000509000000000000" pitchFamily="65" charset="-120"/>
              </a:rPr>
              <a:t>請各校特教組長／業務承辦人協助錄取人員簽會辦理公假（排代）相關程序。</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009427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0277" y="2255471"/>
            <a:ext cx="10515600" cy="1325563"/>
          </a:xfrm>
        </p:spPr>
        <p:txBody>
          <a:bodyPr/>
          <a:lstStyle/>
          <a:p>
            <a:pPr algn="ctr"/>
            <a:r>
              <a:rPr lang="zh-TW" altLang="en-US" dirty="0"/>
              <a:t>謝謝各位</a:t>
            </a:r>
          </a:p>
        </p:txBody>
      </p:sp>
    </p:spTree>
    <p:extLst>
      <p:ext uri="{BB962C8B-B14F-4D97-AF65-F5344CB8AC3E}">
        <p14:creationId xmlns:p14="http://schemas.microsoft.com/office/powerpoint/2010/main" val="859538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a:extLst>
              <a:ext uri="{FF2B5EF4-FFF2-40B4-BE49-F238E27FC236}">
                <a16:creationId xmlns:a16="http://schemas.microsoft.com/office/drawing/2014/main" id="{0239D611-7344-4918-82BE-449334AC1AF8}"/>
              </a:ext>
            </a:extLst>
          </p:cNvPr>
          <p:cNvSpPr txBox="1">
            <a:spLocks/>
          </p:cNvSpPr>
          <p:nvPr/>
        </p:nvSpPr>
        <p:spPr>
          <a:xfrm>
            <a:off x="1487405" y="1652751"/>
            <a:ext cx="10395420" cy="5043425"/>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buFontTx/>
              <a:buNone/>
            </a:pPr>
            <a:r>
              <a:rPr lang="zh-TW" altLang="en-US" b="1" u="sng" kern="0" dirty="0">
                <a:solidFill>
                  <a:srgbClr val="FF0000"/>
                </a:solidFill>
                <a:latin typeface="Microsoft YaHei" panose="020B0503020204020204" pitchFamily="34" charset="-122"/>
                <a:ea typeface="Microsoft YaHei" panose="020B0503020204020204" pitchFamily="34" charset="-122"/>
                <a:cs typeface="Microsoft JhengHei" charset="0"/>
              </a:rPr>
              <a:t>重要提醒！</a:t>
            </a:r>
            <a:endParaRPr lang="en-US" altLang="zh-TW" b="1" u="sng" kern="0" dirty="0">
              <a:solidFill>
                <a:srgbClr val="FF0000"/>
              </a:solidFill>
              <a:latin typeface="Microsoft YaHei" panose="020B0503020204020204" pitchFamily="34" charset="-122"/>
              <a:ea typeface="Microsoft YaHei" panose="020B0503020204020204" pitchFamily="34" charset="-122"/>
              <a:cs typeface="Microsoft JhengHei" charset="0"/>
            </a:endParaRPr>
          </a:p>
          <a:p>
            <a:r>
              <a:rPr lang="zh-TW" altLang="zh-TW" sz="2400" kern="0" dirty="0">
                <a:solidFill>
                  <a:srgbClr val="000000"/>
                </a:solidFill>
                <a:latin typeface="Microsoft YaHei" panose="020B0503020204020204" pitchFamily="34" charset="-122"/>
                <a:ea typeface="Microsoft YaHei" panose="020B0503020204020204" pitchFamily="34" charset="-122"/>
                <a:cs typeface="Microsoft JhengHei" charset="0"/>
              </a:rPr>
              <a:t>會議前</a:t>
            </a:r>
            <a:r>
              <a:rPr lang="zh-TW" altLang="en-US" sz="2400" kern="0" dirty="0">
                <a:solidFill>
                  <a:srgbClr val="000000"/>
                </a:solidFill>
                <a:latin typeface="Microsoft YaHei" panose="020B0503020204020204" pitchFamily="34" charset="-122"/>
                <a:ea typeface="Microsoft YaHei" panose="020B0503020204020204" pitchFamily="34" charset="-122"/>
                <a:cs typeface="Microsoft JhengHei" charset="0"/>
              </a:rPr>
              <a:t>：提出</a:t>
            </a:r>
            <a:r>
              <a:rPr lang="zh-TW" altLang="en-US" sz="2400" b="1" kern="0" dirty="0">
                <a:solidFill>
                  <a:srgbClr val="FF0000"/>
                </a:solidFill>
                <a:latin typeface="Microsoft YaHei" panose="020B0503020204020204" pitchFamily="34" charset="-122"/>
                <a:ea typeface="Microsoft YaHei" panose="020B0503020204020204" pitchFamily="34" charset="-122"/>
                <a:cs typeface="Microsoft JhengHei" charset="0"/>
              </a:rPr>
              <a:t>心評支援申請</a:t>
            </a:r>
            <a:r>
              <a:rPr lang="zh-TW" altLang="en-US" sz="2400" kern="0" dirty="0">
                <a:solidFill>
                  <a:srgbClr val="000000"/>
                </a:solidFill>
                <a:latin typeface="Microsoft YaHei" panose="020B0503020204020204" pitchFamily="34" charset="-122"/>
                <a:ea typeface="Microsoft YaHei" panose="020B0503020204020204" pitchFamily="34" charset="-122"/>
                <a:cs typeface="Microsoft JhengHei" charset="0"/>
              </a:rPr>
              <a:t>。</a:t>
            </a:r>
            <a:endParaRPr lang="en-US" altLang="zh-TW" sz="2400" kern="0" dirty="0">
              <a:solidFill>
                <a:srgbClr val="000000"/>
              </a:solidFill>
              <a:latin typeface="Microsoft YaHei" panose="020B0503020204020204" pitchFamily="34" charset="-122"/>
              <a:ea typeface="Microsoft YaHei" panose="020B0503020204020204" pitchFamily="34" charset="-122"/>
              <a:cs typeface="Microsoft JhengHei" charset="0"/>
            </a:endParaRPr>
          </a:p>
          <a:p>
            <a:pPr marL="0" indent="0">
              <a:buFontTx/>
              <a:buNone/>
            </a:pPr>
            <a:r>
              <a:rPr lang="zh-TW" altLang="en-US" sz="2400" kern="0" dirty="0">
                <a:solidFill>
                  <a:srgbClr val="000000"/>
                </a:solidFill>
                <a:latin typeface="Microsoft YaHei" panose="020B0503020204020204" pitchFamily="34" charset="-122"/>
                <a:ea typeface="Microsoft YaHei" panose="020B0503020204020204" pitchFamily="34" charset="-122"/>
                <a:cs typeface="Microsoft JhengHei" charset="0"/>
              </a:rPr>
              <a:t>          </a:t>
            </a:r>
            <a:r>
              <a:rPr lang="zh-TW" altLang="zh-TW" sz="2400" b="1" kern="0" dirty="0">
                <a:solidFill>
                  <a:srgbClr val="FF0000"/>
                </a:solidFill>
                <a:latin typeface="Microsoft YaHei" panose="020B0503020204020204" pitchFamily="34" charset="-122"/>
                <a:ea typeface="Microsoft YaHei" panose="020B0503020204020204" pitchFamily="34" charset="-122"/>
                <a:cs typeface="Microsoft JhengHei" charset="0"/>
              </a:rPr>
              <a:t>通知家長</a:t>
            </a:r>
            <a:r>
              <a:rPr lang="zh-TW" altLang="zh-TW" sz="2400" kern="0" dirty="0">
                <a:solidFill>
                  <a:srgbClr val="000000"/>
                </a:solidFill>
                <a:latin typeface="Microsoft YaHei" panose="020B0503020204020204" pitchFamily="34" charset="-122"/>
                <a:ea typeface="Microsoft YaHei" panose="020B0503020204020204" pitchFamily="34" charset="-122"/>
                <a:cs typeface="Microsoft JhengHei" charset="0"/>
              </a:rPr>
              <a:t>，並得邀請相關專業人員列席</a:t>
            </a:r>
            <a:r>
              <a:rPr lang="zh-TW" altLang="en-US" sz="2400" kern="0" dirty="0">
                <a:solidFill>
                  <a:srgbClr val="000000"/>
                </a:solidFill>
                <a:latin typeface="Microsoft YaHei" panose="020B0503020204020204" pitchFamily="34" charset="-122"/>
                <a:ea typeface="Microsoft YaHei" panose="020B0503020204020204" pitchFamily="34" charset="-122"/>
                <a:cs typeface="Microsoft JhengHei" charset="0"/>
              </a:rPr>
              <a:t>。</a:t>
            </a:r>
            <a:endParaRPr lang="en-US" altLang="zh-TW" sz="2400" kern="0" dirty="0">
              <a:solidFill>
                <a:srgbClr val="000000"/>
              </a:solidFill>
              <a:latin typeface="Microsoft YaHei" panose="020B0503020204020204" pitchFamily="34" charset="-122"/>
              <a:ea typeface="Microsoft YaHei" panose="020B0503020204020204" pitchFamily="34" charset="-122"/>
              <a:cs typeface="Microsoft JhengHei" charset="0"/>
            </a:endParaRPr>
          </a:p>
          <a:p>
            <a:pPr marL="0" indent="0">
              <a:buFontTx/>
              <a:buNone/>
            </a:pPr>
            <a:endParaRPr lang="en-US" altLang="zh-TW" sz="2400" kern="0" dirty="0">
              <a:solidFill>
                <a:srgbClr val="000000"/>
              </a:solidFill>
              <a:latin typeface="Microsoft YaHei" panose="020B0503020204020204" pitchFamily="34" charset="-122"/>
              <a:ea typeface="Microsoft YaHei" panose="020B0503020204020204" pitchFamily="34" charset="-122"/>
              <a:cs typeface="Microsoft JhengHei" charset="0"/>
            </a:endParaRPr>
          </a:p>
          <a:p>
            <a:r>
              <a:rPr lang="zh-TW" altLang="en-US" sz="2400" kern="0" dirty="0">
                <a:solidFill>
                  <a:srgbClr val="000000"/>
                </a:solidFill>
                <a:latin typeface="Microsoft YaHei" panose="020B0503020204020204" pitchFamily="34" charset="-122"/>
                <a:ea typeface="Microsoft YaHei" panose="020B0503020204020204" pitchFamily="34" charset="-122"/>
                <a:cs typeface="Microsoft JhengHei" charset="0"/>
              </a:rPr>
              <a:t>會議中：對</a:t>
            </a:r>
            <a:r>
              <a:rPr lang="zh-TW" altLang="zh-TW" sz="2400" dirty="0">
                <a:solidFill>
                  <a:srgbClr val="000000"/>
                </a:solidFill>
                <a:latin typeface="Microsoft YaHei" panose="020B0503020204020204" pitchFamily="34" charset="-122"/>
                <a:ea typeface="Microsoft YaHei" panose="020B0503020204020204" pitchFamily="34" charset="-122"/>
              </a:rPr>
              <a:t>個案</a:t>
            </a:r>
            <a:r>
              <a:rPr lang="zh-TW" altLang="zh-TW" sz="2400" b="1" dirty="0">
                <a:solidFill>
                  <a:srgbClr val="FF0000"/>
                </a:solidFill>
                <a:latin typeface="Microsoft YaHei" panose="020B0503020204020204" pitchFamily="34" charset="-122"/>
                <a:ea typeface="Microsoft YaHei" panose="020B0503020204020204" pitchFamily="34" charset="-122"/>
              </a:rPr>
              <a:t>特殊需求</a:t>
            </a:r>
            <a:r>
              <a:rPr lang="zh-TW" altLang="zh-TW" sz="2400" dirty="0">
                <a:solidFill>
                  <a:srgbClr val="000000"/>
                </a:solidFill>
                <a:latin typeface="Microsoft YaHei" panose="020B0503020204020204" pitchFamily="34" charset="-122"/>
                <a:ea typeface="Microsoft YaHei" panose="020B0503020204020204" pitchFamily="34" charset="-122"/>
              </a:rPr>
              <a:t>建議事項</a:t>
            </a:r>
            <a:r>
              <a:rPr lang="en-US" altLang="zh-TW" sz="2400" dirty="0">
                <a:solidFill>
                  <a:srgbClr val="000000"/>
                </a:solidFill>
                <a:latin typeface="Microsoft YaHei" panose="020B0503020204020204" pitchFamily="34" charset="-122"/>
                <a:ea typeface="Microsoft YaHei" panose="020B0503020204020204" pitchFamily="34" charset="-122"/>
              </a:rPr>
              <a:t>(</a:t>
            </a:r>
            <a:r>
              <a:rPr lang="zh-TW" altLang="zh-TW" sz="2400" dirty="0">
                <a:solidFill>
                  <a:srgbClr val="000000"/>
                </a:solidFill>
                <a:latin typeface="Microsoft YaHei" panose="020B0503020204020204" pitchFamily="34" charset="-122"/>
                <a:ea typeface="Microsoft YaHei" panose="020B0503020204020204" pitchFamily="34" charset="-122"/>
              </a:rPr>
              <a:t>專業團隊</a:t>
            </a:r>
            <a:r>
              <a:rPr lang="zh-TW" altLang="en-US" sz="2400" dirty="0">
                <a:solidFill>
                  <a:srgbClr val="000000"/>
                </a:solidFill>
                <a:latin typeface="Microsoft YaHei" panose="020B0503020204020204" pitchFamily="34" charset="-122"/>
                <a:ea typeface="Microsoft YaHei" panose="020B0503020204020204" pitchFamily="34" charset="-122"/>
              </a:rPr>
              <a:t>、</a:t>
            </a:r>
            <a:r>
              <a:rPr lang="zh-TW" altLang="zh-TW" sz="2400" dirty="0">
                <a:solidFill>
                  <a:srgbClr val="000000"/>
                </a:solidFill>
                <a:latin typeface="Microsoft YaHei" panose="020B0503020204020204" pitchFamily="34" charset="-122"/>
                <a:ea typeface="Microsoft YaHei" panose="020B0503020204020204" pitchFamily="34" charset="-122"/>
              </a:rPr>
              <a:t>助理員服務時數、交通服</a:t>
            </a:r>
            <a:r>
              <a:rPr lang="zh-TW" altLang="en-US" sz="2400" dirty="0">
                <a:solidFill>
                  <a:srgbClr val="000000"/>
                </a:solidFill>
                <a:latin typeface="Microsoft YaHei" panose="020B0503020204020204" pitchFamily="34" charset="-122"/>
                <a:ea typeface="Microsoft YaHei" panose="020B0503020204020204" pitchFamily="34" charset="-122"/>
              </a:rPr>
              <a:t>  </a:t>
            </a:r>
            <a:endParaRPr lang="en-US" altLang="zh-TW" sz="2400" dirty="0">
              <a:solidFill>
                <a:srgbClr val="000000"/>
              </a:solidFill>
              <a:latin typeface="Microsoft YaHei" panose="020B0503020204020204" pitchFamily="34" charset="-122"/>
              <a:ea typeface="Microsoft YaHei" panose="020B0503020204020204" pitchFamily="34" charset="-122"/>
            </a:endParaRPr>
          </a:p>
          <a:p>
            <a:pPr marL="0" indent="0">
              <a:buNone/>
            </a:pPr>
            <a:r>
              <a:rPr lang="zh-TW" altLang="en-US" sz="2400" dirty="0">
                <a:solidFill>
                  <a:srgbClr val="000000"/>
                </a:solidFill>
                <a:latin typeface="Microsoft YaHei" panose="020B0503020204020204" pitchFamily="34" charset="-122"/>
                <a:ea typeface="Microsoft YaHei" panose="020B0503020204020204" pitchFamily="34" charset="-122"/>
              </a:rPr>
              <a:t>          </a:t>
            </a:r>
            <a:r>
              <a:rPr lang="zh-TW" altLang="zh-TW" sz="2400" dirty="0">
                <a:solidFill>
                  <a:srgbClr val="000000"/>
                </a:solidFill>
                <a:latin typeface="Microsoft YaHei" panose="020B0503020204020204" pitchFamily="34" charset="-122"/>
                <a:ea typeface="Microsoft YaHei" panose="020B0503020204020204" pitchFamily="34" charset="-122"/>
              </a:rPr>
              <a:t>務、輔具、無障礙環境及特殊需求服務</a:t>
            </a:r>
            <a:r>
              <a:rPr lang="zh-TW" altLang="en-US" sz="2400" dirty="0">
                <a:solidFill>
                  <a:srgbClr val="000000"/>
                </a:solidFill>
                <a:latin typeface="Microsoft YaHei" panose="020B0503020204020204" pitchFamily="34" charset="-122"/>
                <a:ea typeface="Microsoft YaHei" panose="020B0503020204020204" pitchFamily="34" charset="-122"/>
              </a:rPr>
              <a:t>等</a:t>
            </a:r>
            <a:r>
              <a:rPr lang="en-US" altLang="zh-TW" sz="2400" dirty="0">
                <a:solidFill>
                  <a:srgbClr val="000000"/>
                </a:solidFill>
                <a:latin typeface="Microsoft YaHei" panose="020B0503020204020204" pitchFamily="34" charset="-122"/>
                <a:ea typeface="Microsoft YaHei" panose="020B0503020204020204" pitchFamily="34" charset="-122"/>
              </a:rPr>
              <a:t>)</a:t>
            </a:r>
            <a:r>
              <a:rPr lang="zh-TW" altLang="zh-TW" sz="2400" dirty="0">
                <a:solidFill>
                  <a:srgbClr val="000000"/>
                </a:solidFill>
                <a:latin typeface="Microsoft YaHei" panose="020B0503020204020204" pitchFamily="34" charset="-122"/>
                <a:ea typeface="Microsoft YaHei" panose="020B0503020204020204" pitchFamily="34" charset="-122"/>
              </a:rPr>
              <a:t>提出申請。</a:t>
            </a:r>
            <a:endParaRPr lang="en-US" altLang="zh-TW" sz="2400" dirty="0">
              <a:solidFill>
                <a:srgbClr val="000000"/>
              </a:solidFill>
              <a:latin typeface="Microsoft YaHei" panose="020B0503020204020204" pitchFamily="34" charset="-122"/>
              <a:ea typeface="Microsoft YaHei" panose="020B0503020204020204" pitchFamily="34" charset="-122"/>
            </a:endParaRPr>
          </a:p>
          <a:p>
            <a:endParaRPr lang="en-US" altLang="zh-TW" sz="2400" dirty="0">
              <a:solidFill>
                <a:srgbClr val="000000"/>
              </a:solidFill>
              <a:latin typeface="Microsoft YaHei" panose="020B0503020204020204" pitchFamily="34" charset="-122"/>
              <a:ea typeface="Microsoft YaHei" panose="020B0503020204020204" pitchFamily="34" charset="-122"/>
            </a:endParaRPr>
          </a:p>
          <a:p>
            <a:pPr marL="0" indent="0">
              <a:buFontTx/>
              <a:buNone/>
            </a:pPr>
            <a:endParaRPr lang="en-US" altLang="zh-TW" sz="2400" dirty="0">
              <a:solidFill>
                <a:srgbClr val="000000"/>
              </a:solidFill>
              <a:latin typeface="Microsoft YaHei" panose="020B0503020204020204" pitchFamily="34" charset="-122"/>
              <a:ea typeface="Microsoft YaHei" panose="020B0503020204020204" pitchFamily="34" charset="-122"/>
            </a:endParaRPr>
          </a:p>
          <a:p>
            <a:r>
              <a:rPr lang="zh-TW" altLang="en-US" sz="2400" dirty="0">
                <a:solidFill>
                  <a:srgbClr val="000000"/>
                </a:solidFill>
                <a:latin typeface="Microsoft YaHei" panose="020B0503020204020204" pitchFamily="34" charset="-122"/>
                <a:ea typeface="Microsoft YaHei" panose="020B0503020204020204" pitchFamily="34" charset="-122"/>
              </a:rPr>
              <a:t>會議後：</a:t>
            </a:r>
            <a:r>
              <a:rPr lang="zh-TW" altLang="zh-TW" sz="2400" kern="0" dirty="0">
                <a:solidFill>
                  <a:srgbClr val="000000"/>
                </a:solidFill>
                <a:latin typeface="Microsoft YaHei" panose="020B0503020204020204" pitchFamily="34" charset="-122"/>
                <a:ea typeface="Microsoft YaHei" panose="020B0503020204020204" pitchFamily="34" charset="-122"/>
                <a:cs typeface="Microsoft JhengHei" charset="0"/>
              </a:rPr>
              <a:t>收到會議決議公文後，請務必以</a:t>
            </a:r>
            <a:r>
              <a:rPr lang="zh-TW" altLang="zh-TW" sz="2400" b="1" kern="0" dirty="0">
                <a:solidFill>
                  <a:srgbClr val="FF0000"/>
                </a:solidFill>
                <a:latin typeface="Microsoft YaHei" panose="020B0503020204020204" pitchFamily="34" charset="-122"/>
                <a:ea typeface="Microsoft YaHei" panose="020B0503020204020204" pitchFamily="34" charset="-122"/>
                <a:cs typeface="Microsoft JhengHei" charset="0"/>
              </a:rPr>
              <a:t>書面通知家長</a:t>
            </a:r>
            <a:r>
              <a:rPr lang="zh-TW" altLang="zh-TW" sz="2400" kern="0" dirty="0">
                <a:solidFill>
                  <a:srgbClr val="000000"/>
                </a:solidFill>
                <a:latin typeface="Microsoft YaHei" panose="020B0503020204020204" pitchFamily="34" charset="-122"/>
                <a:ea typeface="Microsoft YaHei" panose="020B0503020204020204" pitchFamily="34" charset="-122"/>
                <a:cs typeface="Microsoft JhengHei" charset="0"/>
              </a:rPr>
              <a:t>會議決議事項</a:t>
            </a:r>
            <a:r>
              <a:rPr lang="zh-TW" altLang="zh-TW" sz="2400" dirty="0">
                <a:solidFill>
                  <a:srgbClr val="000000"/>
                </a:solidFill>
                <a:latin typeface="Microsoft YaHei" panose="020B0503020204020204" pitchFamily="34" charset="-122"/>
                <a:ea typeface="Microsoft YaHei" panose="020B0503020204020204" pitchFamily="34" charset="-122"/>
              </a:rPr>
              <a:t>。</a:t>
            </a:r>
          </a:p>
        </p:txBody>
      </p:sp>
      <p:sp>
        <p:nvSpPr>
          <p:cNvPr id="5" name="矩形 4">
            <a:extLst>
              <a:ext uri="{FF2B5EF4-FFF2-40B4-BE49-F238E27FC236}">
                <a16:creationId xmlns:a16="http://schemas.microsoft.com/office/drawing/2014/main" id="{C75B11FE-6838-4B9B-93CE-79169F1CC460}"/>
              </a:ext>
            </a:extLst>
          </p:cNvPr>
          <p:cNvSpPr/>
          <p:nvPr/>
        </p:nvSpPr>
        <p:spPr>
          <a:xfrm>
            <a:off x="1771739" y="228665"/>
            <a:ext cx="6955750" cy="769441"/>
          </a:xfrm>
          <a:prstGeom prst="rect">
            <a:avLst/>
          </a:prstGeom>
        </p:spPr>
        <p:txBody>
          <a:bodyPr wrap="none">
            <a:spAutoFit/>
          </a:bodyPr>
          <a:lstStyle/>
          <a:p>
            <a:r>
              <a:rPr lang="zh-TW" altLang="en-US" sz="4400" b="1" dirty="0">
                <a:solidFill>
                  <a:schemeClr val="tx1">
                    <a:lumMod val="95000"/>
                    <a:lumOff val="5000"/>
                  </a:schemeClr>
                </a:solidFill>
                <a:effectLst>
                  <a:outerShdw blurRad="38100" dist="38100" dir="2700000" algn="tl">
                    <a:srgbClr val="000000">
                      <a:alpha val="43137"/>
                    </a:srgbClr>
                  </a:outerShdw>
                </a:effectLst>
                <a:latin typeface="微軟正黑體" pitchFamily="34" charset="-120"/>
                <a:ea typeface="微軟正黑體" pitchFamily="34" charset="-120"/>
              </a:rPr>
              <a:t>身心障礙</a:t>
            </a:r>
            <a:r>
              <a:rPr lang="zh-TW" altLang="zh-TW" sz="4400" b="1" dirty="0">
                <a:solidFill>
                  <a:schemeClr val="tx1">
                    <a:lumMod val="95000"/>
                    <a:lumOff val="5000"/>
                  </a:schemeClr>
                </a:solidFill>
                <a:effectLst>
                  <a:outerShdw blurRad="38100" dist="38100" dir="2700000" algn="tl">
                    <a:srgbClr val="000000">
                      <a:alpha val="43137"/>
                    </a:srgbClr>
                  </a:outerShdw>
                </a:effectLst>
                <a:latin typeface="微軟正黑體" pitchFamily="34" charset="-120"/>
                <a:ea typeface="微軟正黑體" pitchFamily="34" charset="-120"/>
              </a:rPr>
              <a:t>學生鑑定安置會議</a:t>
            </a:r>
            <a:endParaRPr lang="zh-TW" altLang="zh-TW" sz="4400" dirty="0">
              <a:solidFill>
                <a:schemeClr val="tx1">
                  <a:lumMod val="95000"/>
                  <a:lumOff val="5000"/>
                </a:schemeClr>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3505073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標題 3">
            <a:extLst>
              <a:ext uri="{FF2B5EF4-FFF2-40B4-BE49-F238E27FC236}">
                <a16:creationId xmlns:a16="http://schemas.microsoft.com/office/drawing/2014/main" id="{3862DF0D-4542-4542-B84C-4553E87DDB6D}"/>
              </a:ext>
            </a:extLst>
          </p:cNvPr>
          <p:cNvSpPr txBox="1">
            <a:spLocks/>
          </p:cNvSpPr>
          <p:nvPr/>
        </p:nvSpPr>
        <p:spPr>
          <a:xfrm>
            <a:off x="667272" y="1417226"/>
            <a:ext cx="10857456" cy="4658979"/>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buNone/>
            </a:pPr>
            <a:r>
              <a:rPr lang="zh-TW" altLang="en-US" sz="2400" dirty="0">
                <a:solidFill>
                  <a:srgbClr val="000000"/>
                </a:solidFill>
                <a:latin typeface="Microsoft YaHei" panose="020B0503020204020204" pitchFamily="34" charset="-122"/>
                <a:ea typeface="Microsoft YaHei" panose="020B0503020204020204" pitchFamily="34" charset="-122"/>
              </a:rPr>
              <a:t>◆</a:t>
            </a:r>
            <a:r>
              <a:rPr lang="zh-TW" altLang="zh-TW" sz="2400" dirty="0">
                <a:solidFill>
                  <a:srgbClr val="000000"/>
                </a:solidFill>
                <a:latin typeface="Microsoft YaHei" panose="020B0503020204020204" pitchFamily="34" charset="-122"/>
                <a:ea typeface="Microsoft YaHei" panose="020B0503020204020204" pitchFamily="34" charset="-122"/>
              </a:rPr>
              <a:t>有關</a:t>
            </a:r>
            <a:r>
              <a:rPr lang="zh-TW" altLang="en-US" sz="2400" b="1" dirty="0">
                <a:solidFill>
                  <a:srgbClr val="FF0000"/>
                </a:solidFill>
                <a:latin typeface="Microsoft YaHei" panose="020B0503020204020204" pitchFamily="34" charset="-122"/>
                <a:ea typeface="Microsoft YaHei" panose="020B0503020204020204" pitchFamily="34" charset="-122"/>
              </a:rPr>
              <a:t>「本市情緒行為障礙及自閉症巡迴輔導班服務模式轉型」</a:t>
            </a:r>
            <a:r>
              <a:rPr lang="zh-TW" altLang="zh-TW" sz="2400" dirty="0">
                <a:solidFill>
                  <a:srgbClr val="000000"/>
                </a:solidFill>
                <a:latin typeface="Microsoft YaHei" panose="020B0503020204020204" pitchFamily="34" charset="-122"/>
                <a:ea typeface="Microsoft YaHei" panose="020B0503020204020204" pitchFamily="34" charset="-122"/>
              </a:rPr>
              <a:t>一案</a:t>
            </a:r>
            <a:r>
              <a:rPr lang="zh-TW" altLang="en-US" sz="2400" dirty="0">
                <a:solidFill>
                  <a:srgbClr val="000000"/>
                </a:solidFill>
                <a:latin typeface="Microsoft YaHei" panose="020B0503020204020204" pitchFamily="34" charset="-122"/>
                <a:ea typeface="Microsoft YaHei" panose="020B0503020204020204" pitchFamily="34" charset="-122"/>
              </a:rPr>
              <a:t>：</a:t>
            </a:r>
            <a:endParaRPr lang="en-US" altLang="zh-TW" sz="2400" dirty="0">
              <a:solidFill>
                <a:srgbClr val="000000"/>
              </a:solidFill>
              <a:latin typeface="Microsoft YaHei" panose="020B0503020204020204" pitchFamily="34" charset="-122"/>
              <a:ea typeface="Microsoft YaHei" panose="020B0503020204020204" pitchFamily="34" charset="-122"/>
            </a:endParaRPr>
          </a:p>
          <a:p>
            <a:pPr>
              <a:buFontTx/>
              <a:buNone/>
            </a:pPr>
            <a:r>
              <a:rPr lang="zh-TW" altLang="en-US" sz="2400" dirty="0">
                <a:latin typeface="Microsoft YaHei" panose="020B0503020204020204" pitchFamily="34" charset="-122"/>
                <a:ea typeface="Microsoft YaHei" panose="020B0503020204020204" pitchFamily="34" charset="-122"/>
              </a:rPr>
              <a:t>　</a:t>
            </a:r>
            <a:endParaRPr lang="zh-TW" altLang="en-US" dirty="0">
              <a:latin typeface="Microsoft YaHei" panose="020B0503020204020204" pitchFamily="34" charset="-122"/>
              <a:ea typeface="Microsoft YaHei" panose="020B0503020204020204" pitchFamily="34" charset="-122"/>
            </a:endParaRPr>
          </a:p>
          <a:p>
            <a:r>
              <a:rPr lang="zh-TW" altLang="en-US" sz="2800" dirty="0">
                <a:latin typeface="Microsoft YaHei" panose="020B0503020204020204" pitchFamily="34" charset="-122"/>
                <a:ea typeface="Microsoft YaHei" panose="020B0503020204020204" pitchFamily="34" charset="-122"/>
              </a:rPr>
              <a:t>一、 </a:t>
            </a:r>
            <a:r>
              <a:rPr lang="zh-TW" altLang="en-US" dirty="0">
                <a:latin typeface="Microsoft YaHei" panose="020B0503020204020204" pitchFamily="34" charset="-122"/>
                <a:ea typeface="Microsoft YaHei" panose="020B0503020204020204" pitchFamily="34" charset="-122"/>
              </a:rPr>
              <a:t>巡迴輔導服務對象</a:t>
            </a:r>
            <a:r>
              <a:rPr lang="zh-TW" altLang="en-US" dirty="0">
                <a:solidFill>
                  <a:srgbClr val="FF0000"/>
                </a:solidFill>
                <a:latin typeface="Microsoft YaHei" panose="020B0503020204020204" pitchFamily="34" charset="-122"/>
                <a:ea typeface="Microsoft YaHei" panose="020B0503020204020204" pitchFamily="34" charset="-122"/>
              </a:rPr>
              <a:t>不限</a:t>
            </a:r>
            <a:r>
              <a:rPr lang="zh-TW" altLang="en-US" dirty="0">
                <a:latin typeface="Microsoft YaHei" panose="020B0503020204020204" pitchFamily="34" charset="-122"/>
                <a:ea typeface="Microsoft YaHei" panose="020B0503020204020204" pitchFamily="34" charset="-122"/>
              </a:rPr>
              <a:t>於自閉症，擴大到情緒行為障</a:t>
            </a:r>
            <a:endParaRPr lang="en-US" altLang="zh-TW" dirty="0">
              <a:latin typeface="Microsoft YaHei" panose="020B0503020204020204" pitchFamily="34" charset="-122"/>
              <a:ea typeface="Microsoft YaHei" panose="020B0503020204020204" pitchFamily="34" charset="-122"/>
            </a:endParaRPr>
          </a:p>
          <a:p>
            <a:pPr marL="0" indent="0">
              <a:buNone/>
            </a:pPr>
            <a:r>
              <a:rPr lang="en-US" altLang="zh-TW" dirty="0">
                <a:latin typeface="Microsoft YaHei" panose="020B0503020204020204" pitchFamily="34" charset="-122"/>
                <a:ea typeface="Microsoft YaHei" panose="020B0503020204020204" pitchFamily="34" charset="-122"/>
              </a:rPr>
              <a:t>          </a:t>
            </a:r>
            <a:r>
              <a:rPr lang="zh-TW" altLang="en-US" dirty="0">
                <a:latin typeface="Microsoft YaHei" panose="020B0503020204020204" pitchFamily="34" charset="-122"/>
                <a:ea typeface="Microsoft YaHei" panose="020B0503020204020204" pitchFamily="34" charset="-122"/>
              </a:rPr>
              <a:t>礙類學生亦適用</a:t>
            </a:r>
            <a:r>
              <a:rPr lang="zh-TW" altLang="en-US" sz="2800" dirty="0">
                <a:latin typeface="Microsoft YaHei" panose="020B0503020204020204" pitchFamily="34" charset="-122"/>
                <a:ea typeface="Microsoft YaHei" panose="020B0503020204020204" pitchFamily="34" charset="-122"/>
              </a:rPr>
              <a:t>。</a:t>
            </a:r>
          </a:p>
          <a:p>
            <a:r>
              <a:rPr lang="zh-TW" altLang="en-US" dirty="0">
                <a:latin typeface="Microsoft YaHei" panose="020B0503020204020204" pitchFamily="34" charset="-122"/>
                <a:ea typeface="Microsoft YaHei" panose="020B0503020204020204" pitchFamily="34" charset="-122"/>
              </a:rPr>
              <a:t>二、</a:t>
            </a:r>
            <a:r>
              <a:rPr lang="en-US" altLang="zh-TW" dirty="0">
                <a:latin typeface="Microsoft YaHei" panose="020B0503020204020204" pitchFamily="34" charset="-122"/>
                <a:ea typeface="Microsoft YaHei" panose="020B0503020204020204" pitchFamily="34" charset="-122"/>
              </a:rPr>
              <a:t>111</a:t>
            </a:r>
            <a:r>
              <a:rPr lang="zh-TW" altLang="en-US" dirty="0">
                <a:latin typeface="Microsoft YaHei" panose="020B0503020204020204" pitchFamily="34" charset="-122"/>
                <a:ea typeface="Microsoft YaHei" panose="020B0503020204020204" pitchFamily="34" charset="-122"/>
              </a:rPr>
              <a:t>學年度先試行轉型後的服務模式，於</a:t>
            </a:r>
            <a:r>
              <a:rPr lang="en-US" altLang="zh-TW" dirty="0">
                <a:latin typeface="Microsoft YaHei" panose="020B0503020204020204" pitchFamily="34" charset="-122"/>
                <a:ea typeface="Microsoft YaHei" panose="020B0503020204020204" pitchFamily="34" charset="-122"/>
              </a:rPr>
              <a:t>112</a:t>
            </a:r>
            <a:r>
              <a:rPr lang="zh-TW" altLang="en-US" dirty="0">
                <a:latin typeface="Microsoft YaHei" panose="020B0503020204020204" pitchFamily="34" charset="-122"/>
                <a:ea typeface="Microsoft YaHei" panose="020B0503020204020204" pitchFamily="34" charset="-122"/>
              </a:rPr>
              <a:t>學年度</a:t>
            </a:r>
            <a:endParaRPr lang="en-US" altLang="zh-TW" dirty="0">
              <a:latin typeface="Microsoft YaHei" panose="020B0503020204020204" pitchFamily="34" charset="-122"/>
              <a:ea typeface="Microsoft YaHei" panose="020B0503020204020204" pitchFamily="34" charset="-122"/>
            </a:endParaRPr>
          </a:p>
          <a:p>
            <a:pPr marL="0" indent="0">
              <a:buNone/>
            </a:pPr>
            <a:r>
              <a:rPr lang="en-US" altLang="zh-TW" dirty="0">
                <a:latin typeface="Microsoft YaHei" panose="020B0503020204020204" pitchFamily="34" charset="-122"/>
                <a:ea typeface="Microsoft YaHei" panose="020B0503020204020204" pitchFamily="34" charset="-122"/>
              </a:rPr>
              <a:t>          </a:t>
            </a:r>
            <a:r>
              <a:rPr lang="zh-TW" altLang="en-US" dirty="0">
                <a:latin typeface="Microsoft YaHei" panose="020B0503020204020204" pitchFamily="34" charset="-122"/>
                <a:ea typeface="Microsoft YaHei" panose="020B0503020204020204" pitchFamily="34" charset="-122"/>
              </a:rPr>
              <a:t>討論是否持續以轉型後的模式服務各校學生。</a:t>
            </a:r>
          </a:p>
          <a:p>
            <a:r>
              <a:rPr lang="zh-TW" altLang="en-US" dirty="0">
                <a:solidFill>
                  <a:srgbClr val="FF0000"/>
                </a:solidFill>
                <a:latin typeface="Microsoft YaHei" panose="020B0503020204020204" pitchFamily="34" charset="-122"/>
                <a:ea typeface="Microsoft YaHei" panose="020B0503020204020204" pitchFamily="34" charset="-122"/>
              </a:rPr>
              <a:t>	</a:t>
            </a:r>
          </a:p>
          <a:p>
            <a:pPr>
              <a:buFontTx/>
              <a:buNone/>
            </a:pPr>
            <a:endParaRPr lang="en-US" altLang="zh-TW" sz="2400" dirty="0">
              <a:latin typeface="Microsoft YaHei" panose="020B0503020204020204" pitchFamily="34" charset="-122"/>
              <a:ea typeface="Microsoft YaHei" panose="020B0503020204020204" pitchFamily="34" charset="-122"/>
            </a:endParaRPr>
          </a:p>
          <a:p>
            <a:pPr>
              <a:buFontTx/>
              <a:buNone/>
            </a:pPr>
            <a:endParaRPr lang="zh-TW" altLang="en-US" sz="2400" dirty="0">
              <a:solidFill>
                <a:srgbClr val="000000"/>
              </a:solidFill>
              <a:latin typeface="Microsoft YaHei" panose="020B0503020204020204" pitchFamily="34" charset="-122"/>
              <a:ea typeface="Microsoft YaHei" panose="020B0503020204020204" pitchFamily="34" charset="-122"/>
            </a:endParaRPr>
          </a:p>
        </p:txBody>
      </p:sp>
      <p:sp>
        <p:nvSpPr>
          <p:cNvPr id="5" name="矩形 4">
            <a:extLst>
              <a:ext uri="{FF2B5EF4-FFF2-40B4-BE49-F238E27FC236}">
                <a16:creationId xmlns:a16="http://schemas.microsoft.com/office/drawing/2014/main" id="{34D0F86F-F776-4BF5-9ADA-B92B4DCDCB3D}"/>
              </a:ext>
            </a:extLst>
          </p:cNvPr>
          <p:cNvSpPr/>
          <p:nvPr/>
        </p:nvSpPr>
        <p:spPr>
          <a:xfrm>
            <a:off x="1452166" y="397074"/>
            <a:ext cx="10174580" cy="769441"/>
          </a:xfrm>
          <a:prstGeom prst="rect">
            <a:avLst/>
          </a:prstGeom>
        </p:spPr>
        <p:txBody>
          <a:bodyPr wrap="none">
            <a:spAutoFit/>
          </a:bodyPr>
          <a:lstStyle/>
          <a:p>
            <a:r>
              <a:rPr lang="zh-TW" altLang="zh-TW" sz="4400" b="1" dirty="0">
                <a:solidFill>
                  <a:schemeClr val="tx1">
                    <a:lumMod val="95000"/>
                    <a:lumOff val="5000"/>
                  </a:schemeClr>
                </a:solidFill>
                <a:effectLst>
                  <a:outerShdw blurRad="38100" dist="38100" dir="2700000" algn="tl">
                    <a:srgbClr val="000000">
                      <a:alpha val="43137"/>
                    </a:srgbClr>
                  </a:outerShdw>
                </a:effectLst>
                <a:latin typeface="微軟正黑體" pitchFamily="34" charset="-120"/>
                <a:ea typeface="微軟正黑體" pitchFamily="34" charset="-120"/>
              </a:rPr>
              <a:t>特殊教育學生鑑定及就學輔導會</a:t>
            </a:r>
            <a:r>
              <a:rPr lang="en-US" altLang="zh-TW" sz="4400" b="1" dirty="0">
                <a:solidFill>
                  <a:schemeClr val="tx1">
                    <a:lumMod val="95000"/>
                    <a:lumOff val="5000"/>
                  </a:schemeClr>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4400" b="1" dirty="0">
                <a:solidFill>
                  <a:schemeClr val="tx1">
                    <a:lumMod val="95000"/>
                    <a:lumOff val="5000"/>
                  </a:schemeClr>
                </a:solidFill>
                <a:effectLst>
                  <a:outerShdw blurRad="38100" dist="38100" dir="2700000" algn="tl">
                    <a:srgbClr val="000000">
                      <a:alpha val="43137"/>
                    </a:srgbClr>
                  </a:outerShdw>
                </a:effectLst>
                <a:latin typeface="微軟正黑體" pitchFamily="34" charset="-120"/>
                <a:ea typeface="微軟正黑體" pitchFamily="34" charset="-120"/>
              </a:rPr>
              <a:t>鑑輔會</a:t>
            </a:r>
            <a:r>
              <a:rPr lang="en-US" altLang="zh-TW" sz="4400" b="1" dirty="0">
                <a:solidFill>
                  <a:schemeClr val="tx1">
                    <a:lumMod val="95000"/>
                    <a:lumOff val="5000"/>
                  </a:schemeClr>
                </a:solidFill>
                <a:effectLst>
                  <a:outerShdw blurRad="38100" dist="38100" dir="2700000" algn="tl">
                    <a:srgbClr val="000000">
                      <a:alpha val="43137"/>
                    </a:srgbClr>
                  </a:outerShdw>
                </a:effectLst>
                <a:latin typeface="微軟正黑體" pitchFamily="34" charset="-120"/>
                <a:ea typeface="微軟正黑體" pitchFamily="34" charset="-120"/>
              </a:rPr>
              <a:t>)</a:t>
            </a:r>
            <a:endParaRPr lang="zh-TW" altLang="en-US" sz="4400" dirty="0">
              <a:solidFill>
                <a:schemeClr val="tx1">
                  <a:lumMod val="95000"/>
                  <a:lumOff val="5000"/>
                </a:schemeClr>
              </a:solidFill>
            </a:endParaRPr>
          </a:p>
        </p:txBody>
      </p:sp>
    </p:spTree>
    <p:extLst>
      <p:ext uri="{BB962C8B-B14F-4D97-AF65-F5344CB8AC3E}">
        <p14:creationId xmlns:p14="http://schemas.microsoft.com/office/powerpoint/2010/main" val="41562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01799" y="355600"/>
            <a:ext cx="9801225" cy="850900"/>
          </a:xfrm>
        </p:spPr>
        <p:txBody>
          <a:bodyPr>
            <a:normAutofit/>
          </a:bodyPr>
          <a:lstStyle/>
          <a:p>
            <a:r>
              <a:rPr lang="zh-TW" altLang="en-US" dirty="0">
                <a:latin typeface="標楷體" panose="03000509000000000000" pitchFamily="65" charset="-120"/>
                <a:ea typeface="標楷體" panose="03000509000000000000" pitchFamily="65" charset="-120"/>
              </a:rPr>
              <a:t>專業團隊</a:t>
            </a:r>
            <a:r>
              <a:rPr lang="zh-TW" altLang="zh-TW" dirty="0">
                <a:latin typeface="標楷體" panose="03000509000000000000" pitchFamily="65" charset="-120"/>
                <a:ea typeface="標楷體" panose="03000509000000000000" pitchFamily="65" charset="-120"/>
              </a:rPr>
              <a:t>派案</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484311" y="989813"/>
            <a:ext cx="10593721" cy="5780723"/>
          </a:xfrm>
        </p:spPr>
        <p:txBody>
          <a:bodyPr>
            <a:normAutofit fontScale="62500" lnSpcReduction="20000"/>
          </a:bodyPr>
          <a:lstStyle/>
          <a:p>
            <a:pPr eaLnBrk="0" fontAlgn="base" hangingPunct="0"/>
            <a:endParaRPr lang="en-US" altLang="zh-TW" dirty="0"/>
          </a:p>
          <a:p>
            <a:pPr marL="0" indent="0" eaLnBrk="0" fontAlgn="base" hangingPunct="0">
              <a:buNone/>
            </a:pPr>
            <a:r>
              <a:rPr lang="en-US" altLang="zh-TW" sz="3500" dirty="0">
                <a:latin typeface="標楷體" panose="03000509000000000000" pitchFamily="65" charset="-120"/>
                <a:ea typeface="標楷體" panose="03000509000000000000" pitchFamily="65" charset="-120"/>
              </a:rPr>
              <a:t>(</a:t>
            </a:r>
            <a:r>
              <a:rPr lang="zh-TW" altLang="en-US" sz="3500" dirty="0">
                <a:latin typeface="標楷體" panose="03000509000000000000" pitchFamily="65" charset="-120"/>
                <a:ea typeface="標楷體" panose="03000509000000000000" pitchFamily="65" charset="-120"/>
              </a:rPr>
              <a:t>一</a:t>
            </a:r>
            <a:r>
              <a:rPr lang="en-US" altLang="zh-TW" sz="3500" dirty="0">
                <a:latin typeface="標楷體" panose="03000509000000000000" pitchFamily="65" charset="-120"/>
                <a:ea typeface="標楷體" panose="03000509000000000000" pitchFamily="65" charset="-120"/>
              </a:rPr>
              <a:t>)</a:t>
            </a:r>
            <a:r>
              <a:rPr lang="zh-TW" altLang="en-US" sz="3500" dirty="0">
                <a:latin typeface="標楷體" panose="03000509000000000000" pitchFamily="65" charset="-120"/>
                <a:ea typeface="標楷體" panose="03000509000000000000" pitchFamily="65" charset="-120"/>
              </a:rPr>
              <a:t>、</a:t>
            </a:r>
            <a:r>
              <a:rPr lang="zh-TW" altLang="en-US" sz="3500" dirty="0">
                <a:solidFill>
                  <a:srgbClr val="0070C0"/>
                </a:solidFill>
                <a:latin typeface="標楷體" panose="03000509000000000000" pitchFamily="65" charset="-120"/>
                <a:ea typeface="標楷體" panose="03000509000000000000" pitchFamily="65" charset="-120"/>
              </a:rPr>
              <a:t>特教通報網申請區間</a:t>
            </a:r>
            <a:r>
              <a:rPr lang="en-US" altLang="zh-TW" sz="3500" dirty="0">
                <a:solidFill>
                  <a:srgbClr val="0070C0"/>
                </a:solidFill>
                <a:latin typeface="標楷體" panose="03000509000000000000" pitchFamily="65" charset="-120"/>
                <a:ea typeface="標楷體" panose="03000509000000000000" pitchFamily="65" charset="-120"/>
              </a:rPr>
              <a:t>:</a:t>
            </a:r>
          </a:p>
          <a:p>
            <a:pPr marL="0" indent="0" eaLnBrk="0" fontAlgn="base" hangingPunct="0">
              <a:buNone/>
            </a:pPr>
            <a:r>
              <a:rPr lang="zh-TW" altLang="en-US" sz="3500" dirty="0">
                <a:latin typeface="標楷體" panose="03000509000000000000" pitchFamily="65" charset="-120"/>
                <a:ea typeface="標楷體" panose="03000509000000000000" pitchFamily="65" charset="-120"/>
              </a:rPr>
              <a:t>      </a:t>
            </a:r>
            <a:r>
              <a:rPr lang="en-US" altLang="zh-TW" sz="3500" dirty="0">
                <a:latin typeface="標楷體" panose="03000509000000000000" pitchFamily="65" charset="-120"/>
                <a:ea typeface="標楷體" panose="03000509000000000000" pitchFamily="65" charset="-120"/>
              </a:rPr>
              <a:t>111</a:t>
            </a:r>
            <a:r>
              <a:rPr lang="zh-TW" altLang="en-US" sz="3500" dirty="0">
                <a:latin typeface="標楷體" panose="03000509000000000000" pitchFamily="65" charset="-120"/>
                <a:ea typeface="標楷體" panose="03000509000000000000" pitchFamily="65" charset="-120"/>
              </a:rPr>
              <a:t>學年度第一學期特教通報網專業團隊開放申請區間為</a:t>
            </a:r>
            <a:r>
              <a:rPr lang="en-US" altLang="zh-TW" sz="3500" dirty="0">
                <a:solidFill>
                  <a:srgbClr val="FF0000"/>
                </a:solidFill>
                <a:latin typeface="標楷體" panose="03000509000000000000" pitchFamily="65" charset="-120"/>
                <a:ea typeface="標楷體" panose="03000509000000000000" pitchFamily="65" charset="-120"/>
              </a:rPr>
              <a:t>8/1</a:t>
            </a:r>
            <a:r>
              <a:rPr lang="zh-TW" altLang="en-US" sz="3500" dirty="0">
                <a:solidFill>
                  <a:srgbClr val="FF0000"/>
                </a:solidFill>
                <a:latin typeface="標楷體" panose="03000509000000000000" pitchFamily="65" charset="-120"/>
                <a:ea typeface="標楷體" panose="03000509000000000000" pitchFamily="65" charset="-120"/>
              </a:rPr>
              <a:t>～</a:t>
            </a:r>
            <a:r>
              <a:rPr lang="en-US" altLang="zh-TW" sz="3500" dirty="0">
                <a:solidFill>
                  <a:srgbClr val="FF0000"/>
                </a:solidFill>
                <a:latin typeface="標楷體" panose="03000509000000000000" pitchFamily="65" charset="-120"/>
                <a:ea typeface="標楷體" panose="03000509000000000000" pitchFamily="65" charset="-120"/>
              </a:rPr>
              <a:t>9/30</a:t>
            </a:r>
            <a:r>
              <a:rPr lang="zh-TW" altLang="en-US" sz="3500" dirty="0">
                <a:solidFill>
                  <a:srgbClr val="FF0000"/>
                </a:solidFill>
                <a:latin typeface="標楷體" panose="03000509000000000000" pitchFamily="65" charset="-120"/>
                <a:ea typeface="標楷體" panose="03000509000000000000" pitchFamily="65" charset="-120"/>
              </a:rPr>
              <a:t>，</a:t>
            </a:r>
            <a:r>
              <a:rPr lang="zh-TW" altLang="en-US" sz="3500" dirty="0">
                <a:latin typeface="標楷體" panose="03000509000000000000" pitchFamily="65" charset="-120"/>
                <a:ea typeface="標楷體" panose="03000509000000000000" pitchFamily="65" charset="-120"/>
              </a:rPr>
              <a:t>中心會</a:t>
            </a:r>
            <a:endParaRPr lang="en-US" altLang="zh-TW" sz="3500" dirty="0">
              <a:latin typeface="標楷體" panose="03000509000000000000" pitchFamily="65" charset="-120"/>
              <a:ea typeface="標楷體" panose="03000509000000000000" pitchFamily="65" charset="-120"/>
            </a:endParaRPr>
          </a:p>
          <a:p>
            <a:pPr marL="0" indent="0" eaLnBrk="0" fontAlgn="base" hangingPunct="0">
              <a:buNone/>
            </a:pPr>
            <a:r>
              <a:rPr lang="zh-TW" altLang="en-US" sz="3500" dirty="0">
                <a:latin typeface="標楷體" panose="03000509000000000000" pitchFamily="65" charset="-120"/>
                <a:ea typeface="標楷體" panose="03000509000000000000" pitchFamily="65" charset="-120"/>
              </a:rPr>
              <a:t>      依特教科提供派案單進行派案，如申請時</a:t>
            </a:r>
            <a:r>
              <a:rPr lang="zh-TW" altLang="en-US" sz="3500" dirty="0">
                <a:solidFill>
                  <a:srgbClr val="FF0000"/>
                </a:solidFill>
                <a:latin typeface="標楷體" panose="03000509000000000000" pitchFamily="65" charset="-120"/>
                <a:ea typeface="標楷體" panose="03000509000000000000" pitchFamily="65" charset="-120"/>
              </a:rPr>
              <a:t>未提供</a:t>
            </a:r>
            <a:r>
              <a:rPr lang="zh-TW" altLang="en-US" sz="3500" dirty="0">
                <a:latin typeface="標楷體" panose="03000509000000000000" pitchFamily="65" charset="-120"/>
                <a:ea typeface="標楷體" panose="03000509000000000000" pitchFamily="65" charset="-120"/>
              </a:rPr>
              <a:t>治療師名單，學校端只需提</a:t>
            </a:r>
            <a:endParaRPr lang="en-US" altLang="zh-TW" sz="3500" dirty="0">
              <a:latin typeface="標楷體" panose="03000509000000000000" pitchFamily="65" charset="-120"/>
              <a:ea typeface="標楷體" panose="03000509000000000000" pitchFamily="65" charset="-120"/>
            </a:endParaRPr>
          </a:p>
          <a:p>
            <a:pPr marL="0" indent="0" eaLnBrk="0" fontAlgn="base" hangingPunct="0">
              <a:buNone/>
            </a:pPr>
            <a:r>
              <a:rPr lang="zh-TW" altLang="en-US" sz="3500" dirty="0">
                <a:latin typeface="標楷體" panose="03000509000000000000" pitchFamily="65" charset="-120"/>
                <a:ea typeface="標楷體" panose="03000509000000000000" pitchFamily="65" charset="-120"/>
              </a:rPr>
              <a:t>      供</a:t>
            </a:r>
            <a:r>
              <a:rPr lang="zh-TW" altLang="en-US" sz="3500" dirty="0">
                <a:solidFill>
                  <a:srgbClr val="FF0000"/>
                </a:solidFill>
                <a:latin typeface="標楷體" panose="03000509000000000000" pitchFamily="65" charset="-120"/>
                <a:ea typeface="標楷體" panose="03000509000000000000" pitchFamily="65" charset="-120"/>
              </a:rPr>
              <a:t>治療師名單</a:t>
            </a:r>
            <a:r>
              <a:rPr lang="en-US" altLang="zh-TW" sz="3500" dirty="0">
                <a:latin typeface="標楷體" panose="03000509000000000000" pitchFamily="65" charset="-120"/>
                <a:ea typeface="標楷體" panose="03000509000000000000" pitchFamily="65" charset="-120"/>
              </a:rPr>
              <a:t>(mail</a:t>
            </a:r>
            <a:r>
              <a:rPr lang="zh-TW" altLang="en-US" sz="3500" dirty="0">
                <a:latin typeface="標楷體" panose="03000509000000000000" pitchFamily="65" charset="-120"/>
                <a:ea typeface="標楷體" panose="03000509000000000000" pitchFamily="65" charset="-120"/>
              </a:rPr>
              <a:t>至特教資源中心公務信箱</a:t>
            </a:r>
            <a:r>
              <a:rPr lang="en-US" altLang="zh-TW" sz="3500" dirty="0">
                <a:latin typeface="標楷體" panose="03000509000000000000" pitchFamily="65" charset="-120"/>
                <a:ea typeface="標楷體" panose="03000509000000000000" pitchFamily="65" charset="-120"/>
              </a:rPr>
              <a:t>)</a:t>
            </a:r>
            <a:r>
              <a:rPr lang="zh-TW" altLang="en-US" sz="3500" dirty="0">
                <a:latin typeface="標楷體" panose="03000509000000000000" pitchFamily="65" charset="-120"/>
                <a:ea typeface="標楷體" panose="03000509000000000000" pitchFamily="65" charset="-120"/>
              </a:rPr>
              <a:t>即可。</a:t>
            </a:r>
            <a:endParaRPr lang="en-US" altLang="zh-TW" sz="3500" dirty="0">
              <a:latin typeface="標楷體" panose="03000509000000000000" pitchFamily="65" charset="-120"/>
              <a:ea typeface="標楷體" panose="03000509000000000000" pitchFamily="65" charset="-120"/>
            </a:endParaRPr>
          </a:p>
          <a:p>
            <a:pPr marL="0" indent="0" eaLnBrk="0" fontAlgn="base" hangingPunct="0">
              <a:buNone/>
            </a:pPr>
            <a:endParaRPr lang="en-US" altLang="zh-TW" sz="3500" dirty="0">
              <a:latin typeface="標楷體" panose="03000509000000000000" pitchFamily="65" charset="-120"/>
              <a:ea typeface="標楷體" panose="03000509000000000000" pitchFamily="65" charset="-120"/>
            </a:endParaRPr>
          </a:p>
          <a:p>
            <a:pPr marL="0" indent="0" eaLnBrk="0" fontAlgn="base" hangingPunct="0">
              <a:buNone/>
            </a:pPr>
            <a:r>
              <a:rPr lang="en-US" altLang="zh-TW" sz="3500" dirty="0">
                <a:latin typeface="標楷體" panose="03000509000000000000" pitchFamily="65" charset="-120"/>
                <a:ea typeface="標楷體" panose="03000509000000000000" pitchFamily="65" charset="-120"/>
              </a:rPr>
              <a:t>(</a:t>
            </a:r>
            <a:r>
              <a:rPr lang="zh-TW" altLang="en-US" sz="3500" dirty="0">
                <a:latin typeface="標楷體" panose="03000509000000000000" pitchFamily="65" charset="-120"/>
                <a:ea typeface="標楷體" panose="03000509000000000000" pitchFamily="65" charset="-120"/>
              </a:rPr>
              <a:t>二</a:t>
            </a:r>
            <a:r>
              <a:rPr lang="en-US" altLang="zh-TW" sz="3500" dirty="0">
                <a:latin typeface="標楷體" panose="03000509000000000000" pitchFamily="65" charset="-120"/>
                <a:ea typeface="標楷體" panose="03000509000000000000" pitchFamily="65" charset="-120"/>
              </a:rPr>
              <a:t>)</a:t>
            </a:r>
            <a:r>
              <a:rPr lang="zh-TW" altLang="en-US" sz="3500" dirty="0">
                <a:latin typeface="標楷體" panose="03000509000000000000" pitchFamily="65" charset="-120"/>
                <a:ea typeface="標楷體" panose="03000509000000000000" pitchFamily="65" charset="-120"/>
              </a:rPr>
              <a:t>、</a:t>
            </a:r>
            <a:r>
              <a:rPr lang="zh-TW" altLang="en-US" sz="3500" dirty="0">
                <a:solidFill>
                  <a:srgbClr val="0070C0"/>
                </a:solidFill>
                <a:latin typeface="標楷體" panose="03000509000000000000" pitchFamily="65" charset="-120"/>
                <a:ea typeface="標楷體" panose="03000509000000000000" pitchFamily="65" charset="-120"/>
              </a:rPr>
              <a:t>特教通報網申請步驟</a:t>
            </a:r>
            <a:r>
              <a:rPr lang="en-US" altLang="zh-TW" sz="3500" dirty="0">
                <a:solidFill>
                  <a:srgbClr val="0070C0"/>
                </a:solidFill>
                <a:latin typeface="標楷體" panose="03000509000000000000" pitchFamily="65" charset="-120"/>
                <a:ea typeface="標楷體" panose="03000509000000000000" pitchFamily="65" charset="-120"/>
              </a:rPr>
              <a:t>:</a:t>
            </a:r>
          </a:p>
          <a:p>
            <a:pPr marL="0" indent="0" eaLnBrk="0" fontAlgn="base" hangingPunct="0">
              <a:buNone/>
            </a:pPr>
            <a:r>
              <a:rPr lang="zh-TW" altLang="en-US" sz="3500" dirty="0">
                <a:latin typeface="標楷體" panose="03000509000000000000" pitchFamily="65" charset="-120"/>
                <a:ea typeface="標楷體" panose="03000509000000000000" pitchFamily="65" charset="-120"/>
              </a:rPr>
              <a:t>     </a:t>
            </a:r>
            <a:r>
              <a:rPr lang="en-US" altLang="zh-TW" sz="3500" dirty="0">
                <a:latin typeface="標楷體" panose="03000509000000000000" pitchFamily="65" charset="-120"/>
                <a:ea typeface="標楷體" panose="03000509000000000000" pitchFamily="65" charset="-120"/>
              </a:rPr>
              <a:t>(1).</a:t>
            </a:r>
            <a:r>
              <a:rPr lang="zh-TW" altLang="en-US" sz="3500" dirty="0">
                <a:latin typeface="標楷體" panose="03000509000000000000" pitchFamily="65" charset="-120"/>
                <a:ea typeface="標楷體" panose="03000509000000000000" pitchFamily="65" charset="-120"/>
              </a:rPr>
              <a:t>先至通報網學務帳號進入→專業團隊服務→申請專團服務→</a:t>
            </a:r>
            <a:r>
              <a:rPr lang="zh-TW" altLang="en-US" sz="3500" dirty="0">
                <a:solidFill>
                  <a:srgbClr val="FF0000"/>
                </a:solidFill>
                <a:latin typeface="標楷體" panose="03000509000000000000" pitchFamily="65" charset="-120"/>
                <a:ea typeface="標楷體" panose="03000509000000000000" pitchFamily="65" charset="-120"/>
              </a:rPr>
              <a:t>新增</a:t>
            </a:r>
            <a:r>
              <a:rPr lang="zh-TW" altLang="en-US" sz="3500" dirty="0">
                <a:latin typeface="標楷體" panose="03000509000000000000" pitchFamily="65" charset="-120"/>
                <a:ea typeface="標楷體" panose="03000509000000000000" pitchFamily="65" charset="-120"/>
              </a:rPr>
              <a:t>→出現學</a:t>
            </a:r>
            <a:endParaRPr lang="en-US" altLang="zh-TW" sz="3500" dirty="0">
              <a:latin typeface="標楷體" panose="03000509000000000000" pitchFamily="65" charset="-120"/>
              <a:ea typeface="標楷體" panose="03000509000000000000" pitchFamily="65" charset="-120"/>
            </a:endParaRPr>
          </a:p>
          <a:p>
            <a:pPr marL="0" indent="0" eaLnBrk="0" fontAlgn="base" hangingPunct="0">
              <a:buNone/>
            </a:pPr>
            <a:r>
              <a:rPr lang="en-US" altLang="zh-TW" sz="3500" dirty="0">
                <a:latin typeface="標楷體" panose="03000509000000000000" pitchFamily="65" charset="-120"/>
                <a:ea typeface="標楷體" panose="03000509000000000000" pitchFamily="65" charset="-120"/>
              </a:rPr>
              <a:t>        </a:t>
            </a:r>
            <a:r>
              <a:rPr lang="zh-TW" altLang="en-US" sz="3500" dirty="0">
                <a:latin typeface="標楷體" panose="03000509000000000000" pitchFamily="65" charset="-120"/>
                <a:ea typeface="標楷體" panose="03000509000000000000" pitchFamily="65" charset="-120"/>
              </a:rPr>
              <a:t> 生名單 </a:t>
            </a:r>
            <a:r>
              <a:rPr lang="en-US" altLang="zh-TW" sz="3500" dirty="0">
                <a:latin typeface="標楷體" panose="03000509000000000000" pitchFamily="65" charset="-120"/>
                <a:ea typeface="標楷體" panose="03000509000000000000" pitchFamily="65" charset="-120"/>
              </a:rPr>
              <a:t>(</a:t>
            </a:r>
            <a:r>
              <a:rPr lang="zh-TW" altLang="en-US" sz="3500" dirty="0">
                <a:latin typeface="標楷體" panose="03000509000000000000" pitchFamily="65" charset="-120"/>
                <a:ea typeface="標楷體" panose="03000509000000000000" pitchFamily="65" charset="-120"/>
              </a:rPr>
              <a:t>依派案單勾選學生及申請服務類別</a:t>
            </a:r>
            <a:r>
              <a:rPr lang="en-US" altLang="zh-TW" sz="3500" dirty="0">
                <a:latin typeface="標楷體" panose="03000509000000000000" pitchFamily="65" charset="-120"/>
                <a:ea typeface="標楷體" panose="03000509000000000000" pitchFamily="65" charset="-120"/>
              </a:rPr>
              <a:t>)</a:t>
            </a:r>
            <a:r>
              <a:rPr lang="zh-TW" altLang="en-US" sz="3500" dirty="0">
                <a:latin typeface="標楷體" panose="03000509000000000000" pitchFamily="65" charset="-120"/>
                <a:ea typeface="標楷體" panose="03000509000000000000" pitchFamily="65" charset="-120"/>
              </a:rPr>
              <a:t>。</a:t>
            </a:r>
            <a:endParaRPr lang="en-US" altLang="zh-TW" sz="3500" dirty="0">
              <a:latin typeface="標楷體" panose="03000509000000000000" pitchFamily="65" charset="-120"/>
              <a:ea typeface="標楷體" panose="03000509000000000000" pitchFamily="65" charset="-120"/>
            </a:endParaRPr>
          </a:p>
          <a:p>
            <a:pPr marL="0" indent="0" eaLnBrk="0" fontAlgn="base" hangingPunct="0">
              <a:buNone/>
            </a:pPr>
            <a:r>
              <a:rPr lang="en-US" altLang="zh-TW" sz="3500" dirty="0">
                <a:latin typeface="標楷體" panose="03000509000000000000" pitchFamily="65" charset="-120"/>
                <a:ea typeface="標楷體" panose="03000509000000000000" pitchFamily="65" charset="-120"/>
              </a:rPr>
              <a:t>     (2)</a:t>
            </a:r>
            <a:r>
              <a:rPr lang="zh-TW" altLang="en-US" sz="3500" dirty="0">
                <a:latin typeface="標楷體" panose="03000509000000000000" pitchFamily="65" charset="-120"/>
                <a:ea typeface="標楷體" panose="03000509000000000000" pitchFamily="65" charset="-120"/>
              </a:rPr>
              <a:t>如申請不小心勾選學生</a:t>
            </a:r>
            <a:r>
              <a:rPr lang="zh-TW" altLang="en-US" sz="3500" dirty="0">
                <a:solidFill>
                  <a:srgbClr val="FF0000"/>
                </a:solidFill>
                <a:latin typeface="標楷體" panose="03000509000000000000" pitchFamily="65" charset="-120"/>
                <a:ea typeface="標楷體" panose="03000509000000000000" pitchFamily="65" charset="-120"/>
              </a:rPr>
              <a:t>錯誤</a:t>
            </a:r>
            <a:r>
              <a:rPr lang="zh-TW" altLang="en-US" sz="3500" dirty="0">
                <a:latin typeface="標楷體" panose="03000509000000000000" pitchFamily="65" charset="-120"/>
                <a:ea typeface="標楷體" panose="03000509000000000000" pitchFamily="65" charset="-120"/>
              </a:rPr>
              <a:t>時</a:t>
            </a:r>
            <a:r>
              <a:rPr lang="en-US" altLang="zh-TW" sz="3500" dirty="0">
                <a:latin typeface="標楷體" panose="03000509000000000000" pitchFamily="65" charset="-120"/>
                <a:ea typeface="標楷體" panose="03000509000000000000" pitchFamily="65" charset="-120"/>
              </a:rPr>
              <a:t>:</a:t>
            </a:r>
            <a:r>
              <a:rPr lang="zh-TW" altLang="en-US" sz="3500" dirty="0">
                <a:latin typeface="標楷體" panose="03000509000000000000" pitchFamily="65" charset="-120"/>
                <a:ea typeface="標楷體" panose="03000509000000000000" pitchFamily="65" charset="-120"/>
              </a:rPr>
              <a:t>先至通報網學務帳號進入→專業團隊服務→ </a:t>
            </a:r>
            <a:endParaRPr lang="en-US" altLang="zh-TW" sz="3500" dirty="0">
              <a:latin typeface="標楷體" panose="03000509000000000000" pitchFamily="65" charset="-120"/>
              <a:ea typeface="標楷體" panose="03000509000000000000" pitchFamily="65" charset="-120"/>
            </a:endParaRPr>
          </a:p>
          <a:p>
            <a:pPr marL="0" indent="0" eaLnBrk="0" fontAlgn="base" hangingPunct="0">
              <a:buNone/>
            </a:pPr>
            <a:r>
              <a:rPr lang="zh-TW" altLang="en-US" sz="3500" dirty="0">
                <a:latin typeface="標楷體" panose="03000509000000000000" pitchFamily="65" charset="-120"/>
                <a:ea typeface="標楷體" panose="03000509000000000000" pitchFamily="65" charset="-120"/>
              </a:rPr>
              <a:t>        申請專團服務  →</a:t>
            </a:r>
            <a:r>
              <a:rPr lang="zh-TW" altLang="en-US" sz="3500" dirty="0">
                <a:solidFill>
                  <a:srgbClr val="FF0000"/>
                </a:solidFill>
                <a:latin typeface="標楷體" panose="03000509000000000000" pitchFamily="65" charset="-120"/>
                <a:ea typeface="標楷體" panose="03000509000000000000" pitchFamily="65" charset="-120"/>
              </a:rPr>
              <a:t> 查詢</a:t>
            </a:r>
            <a:r>
              <a:rPr lang="zh-TW" altLang="en-US" sz="3500" dirty="0">
                <a:latin typeface="標楷體" panose="03000509000000000000" pitchFamily="65" charset="-120"/>
                <a:ea typeface="標楷體" panose="03000509000000000000" pitchFamily="65" charset="-120"/>
              </a:rPr>
              <a:t> →點選學生資料 →刪除。</a:t>
            </a:r>
            <a:endParaRPr lang="en-US" altLang="zh-TW" sz="3500" dirty="0">
              <a:latin typeface="標楷體" panose="03000509000000000000" pitchFamily="65" charset="-120"/>
              <a:ea typeface="標楷體" panose="03000509000000000000" pitchFamily="65" charset="-120"/>
            </a:endParaRPr>
          </a:p>
          <a:p>
            <a:pPr marL="0" indent="0" eaLnBrk="0" fontAlgn="base" hangingPunct="0">
              <a:buNone/>
            </a:pPr>
            <a:endParaRPr lang="en-US" altLang="zh-TW" sz="3600" dirty="0">
              <a:latin typeface="新細明體" panose="02020500000000000000" pitchFamily="18" charset="-120"/>
              <a:ea typeface="新細明體" panose="02020500000000000000" pitchFamily="18" charset="-120"/>
            </a:endParaRPr>
          </a:p>
          <a:p>
            <a:pPr marL="0" indent="0" eaLnBrk="0" fontAlgn="base" hangingPunct="0">
              <a:buNone/>
            </a:pPr>
            <a:endParaRPr lang="en-US" altLang="zh-TW" dirty="0"/>
          </a:p>
        </p:txBody>
      </p:sp>
    </p:spTree>
    <p:extLst>
      <p:ext uri="{BB962C8B-B14F-4D97-AF65-F5344CB8AC3E}">
        <p14:creationId xmlns:p14="http://schemas.microsoft.com/office/powerpoint/2010/main" val="627791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384300" y="292101"/>
            <a:ext cx="10541000" cy="5859560"/>
          </a:xfrm>
        </p:spPr>
        <p:txBody>
          <a:bodyPr>
            <a:normAutofit fontScale="62500" lnSpcReduction="20000"/>
          </a:bodyPr>
          <a:lstStyle/>
          <a:p>
            <a:pPr marL="0" lvl="0" indent="0" eaLnBrk="0" fontAlgn="base" hangingPunct="0">
              <a:buClr>
                <a:srgbClr val="30ACEC">
                  <a:lumMod val="75000"/>
                </a:srgbClr>
              </a:buClr>
              <a:buNone/>
            </a:pPr>
            <a:r>
              <a:rPr lang="en-US" altLang="zh-TW" sz="3500" dirty="0">
                <a:solidFill>
                  <a:prstClr val="black"/>
                </a:solidFill>
                <a:latin typeface="標楷體" panose="03000509000000000000" pitchFamily="65" charset="-120"/>
                <a:ea typeface="標楷體" panose="03000509000000000000" pitchFamily="65" charset="-120"/>
              </a:rPr>
              <a:t>(</a:t>
            </a:r>
            <a:r>
              <a:rPr lang="zh-TW" altLang="en-US" sz="3500" dirty="0">
                <a:solidFill>
                  <a:prstClr val="black"/>
                </a:solidFill>
                <a:latin typeface="標楷體" panose="03000509000000000000" pitchFamily="65" charset="-120"/>
                <a:ea typeface="標楷體" panose="03000509000000000000" pitchFamily="65" charset="-120"/>
              </a:rPr>
              <a:t>三</a:t>
            </a:r>
            <a:r>
              <a:rPr lang="en-US" altLang="zh-TW" sz="3500" dirty="0">
                <a:solidFill>
                  <a:prstClr val="black"/>
                </a:solidFill>
                <a:latin typeface="標楷體" panose="03000509000000000000" pitchFamily="65" charset="-120"/>
                <a:ea typeface="標楷體" panose="03000509000000000000" pitchFamily="65" charset="-120"/>
              </a:rPr>
              <a:t>)</a:t>
            </a:r>
            <a:r>
              <a:rPr lang="zh-TW" altLang="en-US" sz="3500" dirty="0">
                <a:solidFill>
                  <a:prstClr val="black"/>
                </a:solidFill>
                <a:latin typeface="標楷體" panose="03000509000000000000" pitchFamily="65" charset="-120"/>
                <a:ea typeface="標楷體" panose="03000509000000000000" pitchFamily="65" charset="-120"/>
              </a:rPr>
              <a:t>、</a:t>
            </a:r>
            <a:r>
              <a:rPr lang="zh-TW" altLang="en-US" sz="3500" dirty="0">
                <a:solidFill>
                  <a:srgbClr val="0070C0"/>
                </a:solidFill>
                <a:latin typeface="標楷體" panose="03000509000000000000" pitchFamily="65" charset="-120"/>
                <a:ea typeface="標楷體" panose="03000509000000000000" pitchFamily="65" charset="-120"/>
              </a:rPr>
              <a:t>特教通報網服務紀錄填寫</a:t>
            </a:r>
            <a:r>
              <a:rPr lang="en-US" altLang="zh-TW" sz="3500" dirty="0">
                <a:solidFill>
                  <a:srgbClr val="0070C0"/>
                </a:solidFill>
                <a:latin typeface="標楷體" panose="03000509000000000000" pitchFamily="65" charset="-120"/>
                <a:ea typeface="標楷體" panose="03000509000000000000" pitchFamily="65" charset="-120"/>
              </a:rPr>
              <a:t>:</a:t>
            </a:r>
          </a:p>
          <a:p>
            <a:pPr marL="0" lvl="0" indent="0" eaLnBrk="0" fontAlgn="base" hangingPunct="0">
              <a:buClr>
                <a:srgbClr val="30ACEC">
                  <a:lumMod val="75000"/>
                </a:srgbClr>
              </a:buClr>
              <a:buNone/>
            </a:pPr>
            <a:r>
              <a:rPr lang="zh-TW" altLang="en-US" sz="3200" dirty="0">
                <a:solidFill>
                  <a:prstClr val="black"/>
                </a:solidFill>
                <a:latin typeface="標楷體" panose="03000509000000000000" pitchFamily="65" charset="-120"/>
                <a:ea typeface="標楷體" panose="03000509000000000000" pitchFamily="65" charset="-120"/>
              </a:rPr>
              <a:t>      </a:t>
            </a:r>
            <a:r>
              <a:rPr lang="en-US" altLang="zh-TW" sz="3200" dirty="0">
                <a:solidFill>
                  <a:prstClr val="black"/>
                </a:solidFill>
                <a:latin typeface="標楷體" panose="03000509000000000000" pitchFamily="65" charset="-120"/>
                <a:ea typeface="標楷體" panose="03000509000000000000" pitchFamily="65" charset="-120"/>
              </a:rPr>
              <a:t>(1)</a:t>
            </a:r>
            <a:r>
              <a:rPr lang="zh-TW" altLang="en-US" sz="3200" dirty="0">
                <a:solidFill>
                  <a:prstClr val="black"/>
                </a:solidFill>
                <a:latin typeface="標楷體" panose="03000509000000000000" pitchFamily="65" charset="-120"/>
                <a:ea typeface="標楷體" panose="03000509000000000000" pitchFamily="65" charset="-120"/>
              </a:rPr>
              <a:t>、</a:t>
            </a:r>
            <a:r>
              <a:rPr lang="en-US" altLang="zh-TW" sz="3200" dirty="0">
                <a:solidFill>
                  <a:srgbClr val="FF0000"/>
                </a:solidFill>
                <a:latin typeface="標楷體" panose="03000509000000000000" pitchFamily="65" charset="-120"/>
                <a:ea typeface="標楷體" panose="03000509000000000000" pitchFamily="65" charset="-120"/>
              </a:rPr>
              <a:t>111</a:t>
            </a:r>
            <a:r>
              <a:rPr lang="zh-TW" altLang="en-US" sz="3200" dirty="0">
                <a:solidFill>
                  <a:srgbClr val="FF0000"/>
                </a:solidFill>
                <a:latin typeface="標楷體" panose="03000509000000000000" pitchFamily="65" charset="-120"/>
                <a:ea typeface="標楷體" panose="03000509000000000000" pitchFamily="65" charset="-120"/>
              </a:rPr>
              <a:t>學年度第</a:t>
            </a:r>
            <a:r>
              <a:rPr lang="en-US" altLang="zh-TW" sz="3200" dirty="0">
                <a:solidFill>
                  <a:srgbClr val="FF0000"/>
                </a:solidFill>
                <a:latin typeface="標楷體" panose="03000509000000000000" pitchFamily="65" charset="-120"/>
                <a:ea typeface="標楷體" panose="03000509000000000000" pitchFamily="65" charset="-120"/>
              </a:rPr>
              <a:t>1</a:t>
            </a:r>
            <a:r>
              <a:rPr lang="zh-TW" altLang="en-US" sz="3200" dirty="0">
                <a:solidFill>
                  <a:srgbClr val="FF0000"/>
                </a:solidFill>
                <a:latin typeface="標楷體" panose="03000509000000000000" pitchFamily="65" charset="-120"/>
                <a:ea typeface="標楷體" panose="03000509000000000000" pitchFamily="65" charset="-120"/>
              </a:rPr>
              <a:t>學期</a:t>
            </a:r>
            <a:r>
              <a:rPr lang="zh-TW" altLang="en-US" sz="3200" dirty="0">
                <a:solidFill>
                  <a:prstClr val="black"/>
                </a:solidFill>
                <a:latin typeface="標楷體" panose="03000509000000000000" pitchFamily="65" charset="-120"/>
                <a:ea typeface="標楷體" panose="03000509000000000000" pitchFamily="65" charset="-120"/>
              </a:rPr>
              <a:t>專業團隊會</a:t>
            </a:r>
            <a:r>
              <a:rPr lang="zh-TW" altLang="zh-TW" sz="3200" dirty="0">
                <a:solidFill>
                  <a:prstClr val="black"/>
                </a:solidFill>
                <a:latin typeface="標楷體" panose="03000509000000000000" pitchFamily="65" charset="-120"/>
                <a:ea typeface="標楷體" panose="03000509000000000000" pitchFamily="65" charset="-120"/>
              </a:rPr>
              <a:t>陸續</a:t>
            </a:r>
            <a:r>
              <a:rPr lang="zh-TW" altLang="en-US" sz="3200" dirty="0">
                <a:solidFill>
                  <a:prstClr val="black"/>
                </a:solidFill>
                <a:latin typeface="標楷體" panose="03000509000000000000" pitchFamily="65" charset="-120"/>
                <a:ea typeface="標楷體" panose="03000509000000000000" pitchFamily="65" charset="-120"/>
              </a:rPr>
              <a:t>進行</a:t>
            </a:r>
            <a:r>
              <a:rPr lang="zh-TW" altLang="zh-TW" sz="3200" dirty="0">
                <a:solidFill>
                  <a:prstClr val="black"/>
                </a:solidFill>
                <a:latin typeface="標楷體" panose="03000509000000000000" pitchFamily="65" charset="-120"/>
                <a:ea typeface="標楷體" panose="03000509000000000000" pitchFamily="65" charset="-120"/>
              </a:rPr>
              <a:t>派案</a:t>
            </a:r>
            <a:r>
              <a:rPr lang="zh-TW" altLang="en-US" sz="3200" dirty="0">
                <a:solidFill>
                  <a:prstClr val="black"/>
                </a:solidFill>
                <a:latin typeface="標楷體" panose="03000509000000000000" pitchFamily="65" charset="-120"/>
                <a:ea typeface="標楷體" panose="03000509000000000000" pitchFamily="65" charset="-120"/>
              </a:rPr>
              <a:t>，</a:t>
            </a:r>
            <a:r>
              <a:rPr lang="zh-TW" altLang="zh-TW" sz="3200" dirty="0">
                <a:solidFill>
                  <a:prstClr val="black"/>
                </a:solidFill>
                <a:latin typeface="標楷體" panose="03000509000000000000" pitchFamily="65" charset="-120"/>
                <a:ea typeface="標楷體" panose="03000509000000000000" pitchFamily="65" charset="-120"/>
              </a:rPr>
              <a:t>請學校端老師提醒治療師至特</a:t>
            </a:r>
            <a:endParaRPr lang="en-US" altLang="zh-TW" sz="3200" dirty="0">
              <a:solidFill>
                <a:prstClr val="black"/>
              </a:solidFill>
              <a:latin typeface="標楷體" panose="03000509000000000000" pitchFamily="65" charset="-120"/>
              <a:ea typeface="標楷體" panose="03000509000000000000" pitchFamily="65" charset="-120"/>
            </a:endParaRPr>
          </a:p>
          <a:p>
            <a:pPr marL="0" lvl="0" indent="0" eaLnBrk="0" fontAlgn="base" hangingPunct="0">
              <a:buClr>
                <a:srgbClr val="30ACEC">
                  <a:lumMod val="75000"/>
                </a:srgbClr>
              </a:buClr>
              <a:buNone/>
            </a:pPr>
            <a:r>
              <a:rPr lang="en-US" altLang="zh-TW" sz="3200"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教通報網排課及填寫服務</a:t>
            </a:r>
            <a:r>
              <a:rPr lang="zh-TW" altLang="en-US" sz="3200" dirty="0">
                <a:solidFill>
                  <a:prstClr val="black"/>
                </a:solidFill>
                <a:latin typeface="標楷體" panose="03000509000000000000" pitchFamily="65" charset="-120"/>
                <a:ea typeface="標楷體" panose="03000509000000000000" pitchFamily="65" charset="-120"/>
              </a:rPr>
              <a:t>紀</a:t>
            </a:r>
            <a:r>
              <a:rPr lang="zh-TW" altLang="zh-TW" sz="3200" dirty="0">
                <a:solidFill>
                  <a:prstClr val="black"/>
                </a:solidFill>
                <a:latin typeface="標楷體" panose="03000509000000000000" pitchFamily="65" charset="-120"/>
                <a:ea typeface="標楷體" panose="03000509000000000000" pitchFamily="65" charset="-120"/>
              </a:rPr>
              <a:t>錄。</a:t>
            </a:r>
            <a:endParaRPr lang="en-US" altLang="zh-TW" sz="3200" dirty="0">
              <a:solidFill>
                <a:prstClr val="black"/>
              </a:solidFill>
              <a:latin typeface="標楷體" panose="03000509000000000000" pitchFamily="65" charset="-120"/>
              <a:ea typeface="標楷體" panose="03000509000000000000" pitchFamily="65" charset="-120"/>
            </a:endParaRPr>
          </a:p>
          <a:p>
            <a:pPr marL="0" indent="0">
              <a:buNone/>
            </a:pPr>
            <a:r>
              <a:rPr lang="en-US" altLang="zh-TW" sz="3200" dirty="0">
                <a:solidFill>
                  <a:prstClr val="black"/>
                </a:solidFill>
                <a:latin typeface="標楷體" panose="03000509000000000000" pitchFamily="65" charset="-120"/>
                <a:ea typeface="標楷體" panose="03000509000000000000" pitchFamily="65" charset="-120"/>
              </a:rPr>
              <a:t>      (2)</a:t>
            </a:r>
            <a:r>
              <a:rPr lang="zh-TW" altLang="en-US" sz="3200" dirty="0">
                <a:solidFill>
                  <a:prstClr val="black"/>
                </a:solidFill>
                <a:latin typeface="標楷體" panose="03000509000000000000" pitchFamily="65" charset="-120"/>
                <a:ea typeface="標楷體" panose="03000509000000000000" pitchFamily="65" charset="-120"/>
              </a:rPr>
              <a:t>、</a:t>
            </a:r>
            <a:r>
              <a:rPr lang="en-US" altLang="zh-TW" sz="3200" dirty="0">
                <a:solidFill>
                  <a:srgbClr val="FF0000"/>
                </a:solidFill>
                <a:latin typeface="標楷體" panose="03000509000000000000" pitchFamily="65" charset="-120"/>
                <a:ea typeface="標楷體" panose="03000509000000000000" pitchFamily="65" charset="-120"/>
              </a:rPr>
              <a:t>110</a:t>
            </a:r>
            <a:r>
              <a:rPr lang="zh-TW" altLang="en-US" sz="3200" dirty="0">
                <a:solidFill>
                  <a:srgbClr val="FF0000"/>
                </a:solidFill>
                <a:latin typeface="標楷體" panose="03000509000000000000" pitchFamily="65" charset="-120"/>
                <a:ea typeface="標楷體" panose="03000509000000000000" pitchFamily="65" charset="-120"/>
              </a:rPr>
              <a:t>學年度第</a:t>
            </a:r>
            <a:r>
              <a:rPr lang="en-US" altLang="zh-TW" sz="3200" dirty="0">
                <a:solidFill>
                  <a:srgbClr val="FF0000"/>
                </a:solidFill>
                <a:latin typeface="標楷體" panose="03000509000000000000" pitchFamily="65" charset="-120"/>
                <a:ea typeface="標楷體" panose="03000509000000000000" pitchFamily="65" charset="-120"/>
              </a:rPr>
              <a:t>2</a:t>
            </a:r>
            <a:r>
              <a:rPr lang="zh-TW" altLang="en-US" sz="3200" dirty="0">
                <a:solidFill>
                  <a:srgbClr val="FF0000"/>
                </a:solidFill>
                <a:latin typeface="標楷體" panose="03000509000000000000" pitchFamily="65" charset="-120"/>
                <a:ea typeface="標楷體" panose="03000509000000000000" pitchFamily="65" charset="-120"/>
              </a:rPr>
              <a:t>學期</a:t>
            </a:r>
            <a:r>
              <a:rPr lang="zh-TW" altLang="en-US" sz="3200" dirty="0">
                <a:latin typeface="標楷體" panose="03000509000000000000" pitchFamily="65" charset="-120"/>
                <a:ea typeface="標楷體" panose="03000509000000000000" pitchFamily="65" charset="-120"/>
              </a:rPr>
              <a:t>仍有治療師只排課但未填寫服務</a:t>
            </a:r>
            <a:r>
              <a:rPr lang="en-US" altLang="zh-TW" sz="3200" dirty="0">
                <a:latin typeface="標楷體" panose="03000509000000000000" pitchFamily="65" charset="-120"/>
                <a:ea typeface="標楷體" panose="03000509000000000000" pitchFamily="65" charset="-120"/>
              </a:rPr>
              <a:t> </a:t>
            </a:r>
            <a:r>
              <a:rPr lang="zh-TW" altLang="en-US" sz="3200" dirty="0">
                <a:latin typeface="標楷體" panose="03000509000000000000" pitchFamily="65" charset="-120"/>
                <a:ea typeface="標楷體" panose="03000509000000000000" pitchFamily="65" charset="-120"/>
              </a:rPr>
              <a:t>紀錄，請學校端務必檢視</a:t>
            </a:r>
            <a:endParaRPr lang="en-US" altLang="zh-TW" sz="3200" dirty="0">
              <a:latin typeface="標楷體" panose="03000509000000000000" pitchFamily="65" charset="-120"/>
              <a:ea typeface="標楷體" panose="03000509000000000000" pitchFamily="65" charset="-120"/>
            </a:endParaRPr>
          </a:p>
          <a:p>
            <a:pPr marL="0" indent="0">
              <a:buNone/>
            </a:pPr>
            <a:r>
              <a:rPr lang="en-US" altLang="zh-TW" sz="3200" dirty="0">
                <a:latin typeface="標楷體" panose="03000509000000000000" pitchFamily="65" charset="-120"/>
                <a:ea typeface="標楷體" panose="03000509000000000000" pitchFamily="65" charset="-120"/>
              </a:rPr>
              <a:t>         </a:t>
            </a:r>
            <a:r>
              <a:rPr lang="zh-TW" altLang="en-US" sz="3200" dirty="0">
                <a:latin typeface="標楷體" panose="03000509000000000000" pitchFamily="65" charset="-120"/>
                <a:ea typeface="標楷體" panose="03000509000000000000" pitchFamily="65" charset="-120"/>
              </a:rPr>
              <a:t>  並督促治療師在服務後盡速填寫完成。</a:t>
            </a:r>
            <a:endParaRPr lang="en-US" altLang="zh-TW" sz="3200" dirty="0">
              <a:latin typeface="標楷體" panose="03000509000000000000" pitchFamily="65" charset="-120"/>
              <a:ea typeface="標楷體" panose="03000509000000000000" pitchFamily="65" charset="-120"/>
            </a:endParaRPr>
          </a:p>
          <a:p>
            <a:pPr marL="0" lvl="0" indent="0" eaLnBrk="0" fontAlgn="base" hangingPunct="0">
              <a:buClr>
                <a:srgbClr val="30ACEC">
                  <a:lumMod val="75000"/>
                </a:srgbClr>
              </a:buClr>
              <a:buNone/>
            </a:pPr>
            <a:endParaRPr lang="en-US" altLang="zh-TW" sz="3200" dirty="0">
              <a:solidFill>
                <a:prstClr val="black"/>
              </a:solidFill>
              <a:latin typeface="標楷體" panose="03000509000000000000" pitchFamily="65" charset="-120"/>
              <a:ea typeface="標楷體" panose="03000509000000000000" pitchFamily="65" charset="-120"/>
            </a:endParaRPr>
          </a:p>
          <a:p>
            <a:pPr marL="0" indent="0">
              <a:buNone/>
            </a:pPr>
            <a:endParaRPr lang="en-US" altLang="zh-TW" sz="2200" dirty="0">
              <a:latin typeface="標楷體" panose="03000509000000000000" pitchFamily="65" charset="-120"/>
              <a:ea typeface="標楷體" panose="03000509000000000000" pitchFamily="65" charset="-120"/>
            </a:endParaRPr>
          </a:p>
          <a:p>
            <a:pPr marL="0" indent="0">
              <a:buNone/>
            </a:pPr>
            <a:r>
              <a:rPr lang="en-US" altLang="zh-TW" sz="3500" dirty="0">
                <a:latin typeface="標楷體" panose="03000509000000000000" pitchFamily="65" charset="-120"/>
                <a:ea typeface="標楷體" panose="03000509000000000000" pitchFamily="65" charset="-120"/>
              </a:rPr>
              <a:t>(</a:t>
            </a:r>
            <a:r>
              <a:rPr lang="zh-TW" altLang="en-US" sz="3500" dirty="0">
                <a:latin typeface="標楷體" panose="03000509000000000000" pitchFamily="65" charset="-120"/>
                <a:ea typeface="標楷體" panose="03000509000000000000" pitchFamily="65" charset="-120"/>
              </a:rPr>
              <a:t>四</a:t>
            </a:r>
            <a:r>
              <a:rPr lang="en-US" altLang="zh-TW" sz="3500" dirty="0">
                <a:latin typeface="標楷體" panose="03000509000000000000" pitchFamily="65" charset="-120"/>
                <a:ea typeface="標楷體" panose="03000509000000000000" pitchFamily="65" charset="-120"/>
              </a:rPr>
              <a:t>)</a:t>
            </a:r>
            <a:r>
              <a:rPr lang="zh-TW" altLang="en-US" sz="3500" dirty="0">
                <a:latin typeface="標楷體" panose="03000509000000000000" pitchFamily="65" charset="-120"/>
                <a:ea typeface="標楷體" panose="03000509000000000000" pitchFamily="65" charset="-120"/>
              </a:rPr>
              <a:t>、治療師到校服務前，請與治療師確認是否具備</a:t>
            </a:r>
            <a:r>
              <a:rPr lang="zh-TW" altLang="en-US" sz="3500" dirty="0">
                <a:solidFill>
                  <a:srgbClr val="0070C0"/>
                </a:solidFill>
                <a:latin typeface="標楷體" panose="03000509000000000000" pitchFamily="65" charset="-120"/>
                <a:ea typeface="標楷體" panose="03000509000000000000" pitchFamily="65" charset="-120"/>
              </a:rPr>
              <a:t>醫事人員執業執照</a:t>
            </a:r>
            <a:r>
              <a:rPr lang="zh-TW" altLang="en-US" sz="3500" dirty="0">
                <a:latin typeface="標楷體" panose="03000509000000000000" pitchFamily="65" charset="-120"/>
                <a:ea typeface="標楷體" panose="03000509000000000000" pitchFamily="65" charset="-120"/>
              </a:rPr>
              <a:t>（</a:t>
            </a:r>
            <a:r>
              <a:rPr lang="zh-TW" altLang="en-US" sz="3500" dirty="0">
                <a:solidFill>
                  <a:srgbClr val="FF0000"/>
                </a:solidFill>
                <a:latin typeface="標楷體" panose="03000509000000000000" pitchFamily="65" charset="-120"/>
                <a:ea typeface="標楷體" panose="03000509000000000000" pitchFamily="65" charset="-120"/>
              </a:rPr>
              <a:t>必備</a:t>
            </a:r>
            <a:r>
              <a:rPr lang="zh-TW" altLang="en-US" sz="3500" dirty="0">
                <a:latin typeface="標楷體" panose="03000509000000000000" pitchFamily="65" charset="-120"/>
                <a:ea typeface="標楷體" panose="03000509000000000000" pitchFamily="65" charset="-120"/>
              </a:rPr>
              <a:t>）。</a:t>
            </a:r>
            <a:endParaRPr lang="en-US" altLang="zh-TW" sz="3500" dirty="0">
              <a:latin typeface="標楷體" panose="03000509000000000000" pitchFamily="65" charset="-120"/>
              <a:ea typeface="標楷體" panose="03000509000000000000" pitchFamily="65" charset="-120"/>
            </a:endParaRPr>
          </a:p>
          <a:p>
            <a:pPr marL="0" indent="0">
              <a:buNone/>
            </a:pPr>
            <a:endParaRPr lang="en-US" altLang="zh-TW" sz="2200" dirty="0">
              <a:latin typeface="標楷體" panose="03000509000000000000" pitchFamily="65" charset="-120"/>
              <a:ea typeface="標楷體" panose="03000509000000000000" pitchFamily="65" charset="-120"/>
            </a:endParaRPr>
          </a:p>
          <a:p>
            <a:pPr marL="0" indent="0">
              <a:buNone/>
            </a:pPr>
            <a:r>
              <a:rPr lang="zh-TW" altLang="en-US" sz="2200" dirty="0">
                <a:latin typeface="標楷體" panose="03000509000000000000" pitchFamily="65" charset="-120"/>
                <a:ea typeface="標楷體" panose="03000509000000000000" pitchFamily="65" charset="-120"/>
              </a:rPr>
              <a:t> </a:t>
            </a:r>
            <a:endParaRPr lang="en-US" altLang="zh-TW" sz="2200" dirty="0">
              <a:latin typeface="標楷體" panose="03000509000000000000" pitchFamily="65" charset="-120"/>
              <a:ea typeface="標楷體" panose="03000509000000000000" pitchFamily="65" charset="-120"/>
            </a:endParaRPr>
          </a:p>
          <a:p>
            <a:pPr marL="0" indent="0">
              <a:buNone/>
            </a:pPr>
            <a:endParaRPr lang="en-US" altLang="zh-TW" sz="2200" dirty="0">
              <a:latin typeface="標楷體" panose="03000509000000000000" pitchFamily="65" charset="-120"/>
              <a:ea typeface="標楷體" panose="03000509000000000000" pitchFamily="65" charset="-120"/>
            </a:endParaRPr>
          </a:p>
          <a:p>
            <a:pPr marL="0" indent="0">
              <a:buNone/>
            </a:pPr>
            <a:r>
              <a:rPr lang="en-US" altLang="zh-TW" sz="3500" dirty="0">
                <a:latin typeface="標楷體" panose="03000509000000000000" pitchFamily="65" charset="-120"/>
                <a:ea typeface="標楷體" panose="03000509000000000000" pitchFamily="65" charset="-120"/>
              </a:rPr>
              <a:t>(</a:t>
            </a:r>
            <a:r>
              <a:rPr lang="zh-TW" altLang="en-US" sz="3500" dirty="0">
                <a:latin typeface="標楷體" panose="03000509000000000000" pitchFamily="65" charset="-120"/>
                <a:ea typeface="標楷體" panose="03000509000000000000" pitchFamily="65" charset="-120"/>
              </a:rPr>
              <a:t>五</a:t>
            </a:r>
            <a:r>
              <a:rPr lang="en-US" altLang="zh-TW" sz="3500" dirty="0">
                <a:latin typeface="標楷體" panose="03000509000000000000" pitchFamily="65" charset="-120"/>
                <a:ea typeface="標楷體" panose="03000509000000000000" pitchFamily="65" charset="-120"/>
              </a:rPr>
              <a:t>)</a:t>
            </a:r>
            <a:r>
              <a:rPr lang="zh-TW" altLang="en-US" sz="3500" dirty="0">
                <a:latin typeface="標楷體" panose="03000509000000000000" pitchFamily="65" charset="-120"/>
                <a:ea typeface="標楷體" panose="03000509000000000000" pitchFamily="65" charset="-120"/>
              </a:rPr>
              <a:t>、</a:t>
            </a:r>
            <a:r>
              <a:rPr lang="zh-TW" altLang="en-US" sz="3500" dirty="0">
                <a:solidFill>
                  <a:srgbClr val="0070C0"/>
                </a:solidFill>
                <a:latin typeface="標楷體" panose="03000509000000000000" pitchFamily="65" charset="-120"/>
                <a:ea typeface="標楷體" panose="03000509000000000000" pitchFamily="65" charset="-120"/>
              </a:rPr>
              <a:t>教育訓練</a:t>
            </a:r>
            <a:r>
              <a:rPr lang="zh-TW" altLang="en-US" sz="3500" dirty="0">
                <a:latin typeface="標楷體" panose="03000509000000000000" pitchFamily="65" charset="-120"/>
                <a:ea typeface="標楷體" panose="03000509000000000000" pitchFamily="65" charset="-120"/>
              </a:rPr>
              <a:t>：除醫師外，應接受各級主管機關辦理</a:t>
            </a:r>
            <a:r>
              <a:rPr lang="zh-TW" altLang="en-US" sz="3500" b="1" dirty="0">
                <a:solidFill>
                  <a:srgbClr val="FF0000"/>
                </a:solidFill>
                <a:latin typeface="標楷體" panose="03000509000000000000" pitchFamily="65" charset="-120"/>
                <a:ea typeface="標楷體" panose="03000509000000000000" pitchFamily="65" charset="-120"/>
              </a:rPr>
              <a:t>五十四小時</a:t>
            </a:r>
            <a:r>
              <a:rPr lang="zh-TW" altLang="en-US" sz="3500" dirty="0">
                <a:latin typeface="標楷體" panose="03000509000000000000" pitchFamily="65" charset="-120"/>
                <a:ea typeface="標楷體" panose="03000509000000000000" pitchFamily="65" charset="-120"/>
              </a:rPr>
              <a:t>以上之職前訓練</a:t>
            </a:r>
            <a:endParaRPr lang="en-US" altLang="zh-TW" sz="3500" dirty="0">
              <a:latin typeface="標楷體" panose="03000509000000000000" pitchFamily="65" charset="-120"/>
              <a:ea typeface="標楷體" panose="03000509000000000000" pitchFamily="65" charset="-120"/>
            </a:endParaRPr>
          </a:p>
          <a:p>
            <a:pPr marL="0" indent="0">
              <a:buNone/>
            </a:pPr>
            <a:r>
              <a:rPr lang="en-US" altLang="zh-TW" sz="3500" dirty="0">
                <a:latin typeface="標楷體" panose="03000509000000000000" pitchFamily="65" charset="-120"/>
                <a:ea typeface="標楷體" panose="03000509000000000000" pitchFamily="65" charset="-120"/>
              </a:rPr>
              <a:t>              </a:t>
            </a:r>
            <a:r>
              <a:rPr lang="zh-TW" altLang="en-US" sz="3500" dirty="0">
                <a:latin typeface="標楷體" panose="03000509000000000000" pitchFamily="65" charset="-120"/>
                <a:ea typeface="標楷體" panose="03000509000000000000" pitchFamily="65" charset="-120"/>
              </a:rPr>
              <a:t>；每年並</a:t>
            </a:r>
            <a:r>
              <a:rPr lang="zh-TW" altLang="en-US" sz="3600" dirty="0">
                <a:latin typeface="標楷體" panose="03000509000000000000" pitchFamily="65" charset="-120"/>
                <a:ea typeface="標楷體" panose="03000509000000000000" pitchFamily="65" charset="-120"/>
              </a:rPr>
              <a:t>應接受學校（園）或各級主管機關辦理</a:t>
            </a:r>
            <a:r>
              <a:rPr lang="zh-TW" altLang="en-US" sz="3600" b="1" dirty="0">
                <a:solidFill>
                  <a:srgbClr val="FF0000"/>
                </a:solidFill>
                <a:latin typeface="標楷體" panose="03000509000000000000" pitchFamily="65" charset="-120"/>
                <a:ea typeface="標楷體" panose="03000509000000000000" pitchFamily="65" charset="-120"/>
              </a:rPr>
              <a:t>六小時</a:t>
            </a:r>
            <a:r>
              <a:rPr lang="zh-TW" altLang="en-US" sz="3600" dirty="0">
                <a:latin typeface="標楷體" panose="03000509000000000000" pitchFamily="65" charset="-120"/>
                <a:ea typeface="標楷體" panose="03000509000000000000" pitchFamily="65" charset="-120"/>
              </a:rPr>
              <a:t>以上之在   </a:t>
            </a:r>
            <a:endParaRPr lang="en-US" altLang="zh-TW" sz="3600" dirty="0">
              <a:latin typeface="標楷體" panose="03000509000000000000" pitchFamily="65" charset="-120"/>
              <a:ea typeface="標楷體" panose="03000509000000000000" pitchFamily="65" charset="-120"/>
            </a:endParaRPr>
          </a:p>
          <a:p>
            <a:pPr marL="0" indent="0">
              <a:buNone/>
            </a:pPr>
            <a:r>
              <a:rPr lang="en-US" altLang="zh-TW" sz="3600" dirty="0">
                <a:latin typeface="標楷體" panose="03000509000000000000" pitchFamily="65" charset="-120"/>
                <a:ea typeface="標楷體" panose="03000509000000000000" pitchFamily="65" charset="-120"/>
              </a:rPr>
              <a:t>              </a:t>
            </a:r>
            <a:r>
              <a:rPr lang="zh-TW" altLang="en-US" sz="3600" dirty="0">
                <a:latin typeface="標楷體" panose="03000509000000000000" pitchFamily="65" charset="-120"/>
                <a:ea typeface="標楷體" panose="03000509000000000000" pitchFamily="65" charset="-120"/>
              </a:rPr>
              <a:t>職訓練。  </a:t>
            </a:r>
            <a:endParaRPr lang="en-US" altLang="zh-TW" sz="3500" dirty="0">
              <a:latin typeface="標楷體" panose="03000509000000000000" pitchFamily="65" charset="-120"/>
              <a:ea typeface="標楷體" panose="03000509000000000000" pitchFamily="65" charset="-120"/>
            </a:endParaRPr>
          </a:p>
          <a:p>
            <a:pPr marL="0" indent="0">
              <a:buNone/>
            </a:pPr>
            <a:r>
              <a:rPr lang="zh-TW" altLang="en-US" sz="2600" b="1" dirty="0">
                <a:solidFill>
                  <a:srgbClr val="FF0000"/>
                </a:solidFill>
                <a:latin typeface="標楷體" panose="03000509000000000000" pitchFamily="65" charset="-120"/>
                <a:ea typeface="標楷體" panose="03000509000000000000" pitchFamily="65" charset="-120"/>
              </a:rPr>
              <a:t>                   </a:t>
            </a:r>
            <a:r>
              <a:rPr lang="en-US" altLang="zh-TW" sz="3200" b="1" dirty="0">
                <a:solidFill>
                  <a:srgbClr val="FF0000"/>
                </a:solidFill>
                <a:latin typeface="標楷體" panose="03000509000000000000" pitchFamily="65" charset="-120"/>
                <a:ea typeface="標楷體" panose="03000509000000000000" pitchFamily="65" charset="-120"/>
              </a:rPr>
              <a:t>(</a:t>
            </a:r>
            <a:r>
              <a:rPr lang="zh-TW" altLang="en-US" sz="3200" b="1" dirty="0">
                <a:solidFill>
                  <a:srgbClr val="FF0000"/>
                </a:solidFill>
                <a:latin typeface="標楷體" panose="03000509000000000000" pitchFamily="65" charset="-120"/>
                <a:ea typeface="標楷體" panose="03000509000000000000" pitchFamily="65" charset="-120"/>
              </a:rPr>
              <a:t>高級中等以下學校特殊教育班班級及專責單位設置與人員進用辦法第八條</a:t>
            </a:r>
            <a:r>
              <a:rPr lang="en-US" altLang="zh-TW" sz="3200" b="1" dirty="0">
                <a:solidFill>
                  <a:srgbClr val="FF0000"/>
                </a:solidFill>
                <a:latin typeface="標楷體" panose="03000509000000000000" pitchFamily="65" charset="-120"/>
                <a:ea typeface="標楷體" panose="03000509000000000000" pitchFamily="65" charset="-120"/>
              </a:rPr>
              <a:t>)</a:t>
            </a:r>
          </a:p>
          <a:p>
            <a:pPr marL="0" indent="0">
              <a:buNone/>
            </a:pPr>
            <a:r>
              <a:rPr lang="zh-TW" altLang="en-US" sz="2600" dirty="0">
                <a:latin typeface="標楷體" panose="03000509000000000000" pitchFamily="65" charset="-120"/>
                <a:ea typeface="標楷體" panose="03000509000000000000" pitchFamily="65" charset="-120"/>
              </a:rPr>
              <a:t>                              </a:t>
            </a:r>
          </a:p>
        </p:txBody>
      </p:sp>
    </p:spTree>
    <p:extLst>
      <p:ext uri="{BB962C8B-B14F-4D97-AF65-F5344CB8AC3E}">
        <p14:creationId xmlns:p14="http://schemas.microsoft.com/office/powerpoint/2010/main" val="523933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08314" y="119271"/>
            <a:ext cx="9056536" cy="930301"/>
          </a:xfrm>
        </p:spPr>
        <p:txBody>
          <a:bodyPr/>
          <a:lstStyle/>
          <a:p>
            <a:r>
              <a:rPr lang="zh-TW" altLang="zh-TW" dirty="0">
                <a:latin typeface="標楷體" panose="03000509000000000000" pitchFamily="65" charset="-120"/>
                <a:ea typeface="標楷體" panose="03000509000000000000" pitchFamily="65" charset="-120"/>
              </a:rPr>
              <a:t>聯合評估</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421326" y="938828"/>
            <a:ext cx="10239630" cy="5556240"/>
          </a:xfrm>
        </p:spPr>
        <p:txBody>
          <a:bodyPr>
            <a:normAutofit/>
          </a:bodyPr>
          <a:lstStyle/>
          <a:p>
            <a:pPr marL="0" indent="0" eaLnBrk="0" fontAlgn="base" hangingPunct="0">
              <a:buNone/>
            </a:pP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一</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a:t>
            </a:r>
            <a:r>
              <a:rPr lang="zh-TW" altLang="en-US" dirty="0">
                <a:solidFill>
                  <a:srgbClr val="0070C0"/>
                </a:solidFill>
                <a:latin typeface="標楷體" panose="03000509000000000000" pitchFamily="65" charset="-120"/>
                <a:ea typeface="標楷體" panose="03000509000000000000" pitchFamily="65" charset="-120"/>
              </a:rPr>
              <a:t>評估</a:t>
            </a:r>
            <a:r>
              <a:rPr lang="zh-TW" altLang="zh-TW" dirty="0">
                <a:solidFill>
                  <a:srgbClr val="0070C0"/>
                </a:solidFill>
                <a:latin typeface="標楷體" panose="03000509000000000000" pitchFamily="65" charset="-120"/>
                <a:ea typeface="標楷體" panose="03000509000000000000" pitchFamily="65" charset="-120"/>
              </a:rPr>
              <a:t>場</a:t>
            </a:r>
            <a:r>
              <a:rPr lang="zh-TW" altLang="en-US" dirty="0">
                <a:solidFill>
                  <a:srgbClr val="0070C0"/>
                </a:solidFill>
                <a:latin typeface="標楷體" panose="03000509000000000000" pitchFamily="65" charset="-120"/>
                <a:ea typeface="標楷體" panose="03000509000000000000" pitchFamily="65" charset="-120"/>
              </a:rPr>
              <a:t>次</a:t>
            </a:r>
            <a:r>
              <a:rPr lang="zh-TW" altLang="en-US" dirty="0">
                <a:latin typeface="標楷體" panose="03000509000000000000" pitchFamily="65" charset="-120"/>
                <a:ea typeface="標楷體" panose="03000509000000000000" pitchFamily="65" charset="-120"/>
              </a:rPr>
              <a:t>：</a:t>
            </a:r>
            <a:r>
              <a:rPr lang="en-US" altLang="zh-TW" dirty="0">
                <a:solidFill>
                  <a:srgbClr val="FF0000"/>
                </a:solidFill>
                <a:latin typeface="標楷體" panose="03000509000000000000" pitchFamily="65" charset="-120"/>
                <a:ea typeface="標楷體" panose="03000509000000000000" pitchFamily="65" charset="-120"/>
              </a:rPr>
              <a:t>9</a:t>
            </a:r>
            <a:r>
              <a:rPr lang="zh-TW" altLang="zh-TW" dirty="0">
                <a:latin typeface="標楷體" panose="03000509000000000000" pitchFamily="65" charset="-120"/>
                <a:ea typeface="標楷體" panose="03000509000000000000" pitchFamily="65" charset="-120"/>
              </a:rPr>
              <a:t>月</a:t>
            </a:r>
            <a:r>
              <a:rPr lang="en-US" altLang="zh-TW" dirty="0">
                <a:solidFill>
                  <a:srgbClr val="FF0000"/>
                </a:solidFill>
                <a:latin typeface="標楷體" panose="03000509000000000000" pitchFamily="65" charset="-120"/>
                <a:ea typeface="標楷體" panose="03000509000000000000" pitchFamily="65" charset="-120"/>
              </a:rPr>
              <a:t>7</a:t>
            </a:r>
            <a:r>
              <a:rPr lang="zh-TW" altLang="zh-TW" dirty="0">
                <a:latin typeface="標楷體" panose="03000509000000000000" pitchFamily="65" charset="-120"/>
                <a:ea typeface="標楷體" panose="03000509000000000000" pitchFamily="65" charset="-120"/>
              </a:rPr>
              <a:t>日、</a:t>
            </a:r>
            <a:r>
              <a:rPr lang="en-US" altLang="zh-TW" dirty="0">
                <a:solidFill>
                  <a:srgbClr val="FF0000"/>
                </a:solidFill>
                <a:latin typeface="標楷體" panose="03000509000000000000" pitchFamily="65" charset="-120"/>
                <a:ea typeface="標楷體" panose="03000509000000000000" pitchFamily="65" charset="-120"/>
              </a:rPr>
              <a:t>10</a:t>
            </a:r>
            <a:r>
              <a:rPr lang="zh-TW" altLang="zh-TW" dirty="0">
                <a:latin typeface="標楷體" panose="03000509000000000000" pitchFamily="65" charset="-120"/>
                <a:ea typeface="標楷體" panose="03000509000000000000" pitchFamily="65" charset="-120"/>
              </a:rPr>
              <a:t>月</a:t>
            </a:r>
            <a:r>
              <a:rPr lang="en-US" altLang="zh-TW" dirty="0">
                <a:solidFill>
                  <a:srgbClr val="FF0000"/>
                </a:solidFill>
                <a:latin typeface="標楷體" panose="03000509000000000000" pitchFamily="65" charset="-120"/>
                <a:ea typeface="標楷體" panose="03000509000000000000" pitchFamily="65" charset="-120"/>
              </a:rPr>
              <a:t>12</a:t>
            </a:r>
            <a:r>
              <a:rPr lang="zh-TW" altLang="zh-TW" dirty="0">
                <a:latin typeface="標楷體" panose="03000509000000000000" pitchFamily="65" charset="-120"/>
                <a:ea typeface="標楷體" panose="03000509000000000000" pitchFamily="65" charset="-120"/>
              </a:rPr>
              <a:t>日、</a:t>
            </a:r>
            <a:r>
              <a:rPr lang="en-US" altLang="zh-TW" dirty="0">
                <a:solidFill>
                  <a:srgbClr val="FF0000"/>
                </a:solidFill>
                <a:latin typeface="標楷體" panose="03000509000000000000" pitchFamily="65" charset="-120"/>
                <a:ea typeface="標楷體" panose="03000509000000000000" pitchFamily="65" charset="-120"/>
              </a:rPr>
              <a:t>11</a:t>
            </a:r>
            <a:r>
              <a:rPr lang="zh-TW" altLang="zh-TW" dirty="0">
                <a:latin typeface="標楷體" panose="03000509000000000000" pitchFamily="65" charset="-120"/>
                <a:ea typeface="標楷體" panose="03000509000000000000" pitchFamily="65" charset="-120"/>
              </a:rPr>
              <a:t>月</a:t>
            </a:r>
            <a:r>
              <a:rPr lang="en-US" altLang="zh-TW" dirty="0">
                <a:solidFill>
                  <a:srgbClr val="FF0000"/>
                </a:solidFill>
                <a:latin typeface="標楷體" panose="03000509000000000000" pitchFamily="65" charset="-120"/>
                <a:ea typeface="標楷體" panose="03000509000000000000" pitchFamily="65" charset="-120"/>
              </a:rPr>
              <a:t>23</a:t>
            </a:r>
            <a:r>
              <a:rPr lang="zh-TW" altLang="zh-TW" dirty="0">
                <a:latin typeface="標楷體" panose="03000509000000000000" pitchFamily="65" charset="-120"/>
                <a:ea typeface="標楷體" panose="03000509000000000000" pitchFamily="65" charset="-120"/>
              </a:rPr>
              <a:t>日、</a:t>
            </a:r>
            <a:r>
              <a:rPr lang="en-US" altLang="zh-TW" dirty="0">
                <a:solidFill>
                  <a:srgbClr val="FF0000"/>
                </a:solidFill>
                <a:latin typeface="標楷體" panose="03000509000000000000" pitchFamily="65" charset="-120"/>
                <a:ea typeface="標楷體" panose="03000509000000000000" pitchFamily="65" charset="-120"/>
              </a:rPr>
              <a:t>12</a:t>
            </a:r>
            <a:r>
              <a:rPr lang="zh-TW" altLang="zh-TW" dirty="0">
                <a:latin typeface="標楷體" panose="03000509000000000000" pitchFamily="65" charset="-120"/>
                <a:ea typeface="標楷體" panose="03000509000000000000" pitchFamily="65" charset="-120"/>
              </a:rPr>
              <a:t>月</a:t>
            </a:r>
            <a:r>
              <a:rPr lang="en-US" altLang="zh-TW" dirty="0">
                <a:solidFill>
                  <a:srgbClr val="FF0000"/>
                </a:solidFill>
                <a:latin typeface="標楷體" panose="03000509000000000000" pitchFamily="65" charset="-120"/>
                <a:ea typeface="標楷體" panose="03000509000000000000" pitchFamily="65" charset="-120"/>
              </a:rPr>
              <a:t>7</a:t>
            </a:r>
            <a:r>
              <a:rPr lang="zh-TW" altLang="zh-TW" dirty="0">
                <a:latin typeface="標楷體" panose="03000509000000000000" pitchFamily="65" charset="-120"/>
                <a:ea typeface="標楷體" panose="03000509000000000000" pitchFamily="65" charset="-120"/>
              </a:rPr>
              <a:t>日。</a:t>
            </a:r>
            <a:endParaRPr lang="en-US" altLang="zh-TW" dirty="0">
              <a:latin typeface="標楷體" panose="03000509000000000000" pitchFamily="65" charset="-120"/>
              <a:ea typeface="標楷體" panose="03000509000000000000" pitchFamily="65" charset="-120"/>
            </a:endParaRPr>
          </a:p>
          <a:p>
            <a:pPr marL="0" indent="0" eaLnBrk="0" fontAlgn="base" hangingPunct="0">
              <a:buNone/>
            </a:pPr>
            <a:endParaRPr lang="en-US" altLang="zh-TW" dirty="0">
              <a:latin typeface="標楷體" panose="03000509000000000000" pitchFamily="65" charset="-120"/>
              <a:ea typeface="標楷體" panose="03000509000000000000" pitchFamily="65" charset="-120"/>
            </a:endParaRPr>
          </a:p>
          <a:p>
            <a:pPr marL="0" indent="0" eaLnBrk="0" fontAlgn="base" hangingPunct="0">
              <a:buNone/>
            </a:pP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二</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、每一場次</a:t>
            </a:r>
            <a:r>
              <a:rPr lang="zh-TW" altLang="en-US" dirty="0">
                <a:solidFill>
                  <a:srgbClr val="0070C0"/>
                </a:solidFill>
                <a:latin typeface="標楷體" panose="03000509000000000000" pitchFamily="65" charset="-120"/>
                <a:ea typeface="標楷體" panose="03000509000000000000" pitchFamily="65" charset="-120"/>
              </a:rPr>
              <a:t>名額</a:t>
            </a:r>
            <a:r>
              <a:rPr lang="en-US" altLang="zh-TW" dirty="0">
                <a:latin typeface="標楷體" panose="03000509000000000000" pitchFamily="65" charset="-120"/>
                <a:ea typeface="標楷體" panose="03000509000000000000" pitchFamily="65" charset="-120"/>
              </a:rPr>
              <a:t>:</a:t>
            </a:r>
            <a:r>
              <a:rPr lang="en-US" altLang="zh-TW" dirty="0">
                <a:solidFill>
                  <a:srgbClr val="FF0000"/>
                </a:solidFill>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名</a:t>
            </a:r>
            <a:endParaRPr lang="en-US" altLang="zh-TW" dirty="0">
              <a:latin typeface="標楷體" panose="03000509000000000000" pitchFamily="65" charset="-120"/>
              <a:ea typeface="標楷體" panose="03000509000000000000" pitchFamily="65" charset="-120"/>
            </a:endParaRPr>
          </a:p>
          <a:p>
            <a:pPr eaLnBrk="0" fontAlgn="base" hangingPunct="0"/>
            <a:endParaRPr lang="zh-TW" altLang="zh-TW" dirty="0"/>
          </a:p>
          <a:p>
            <a:pPr marL="0" indent="0" eaLnBrk="0" fontAlgn="base" hangingPunct="0">
              <a:buNone/>
            </a:pP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三</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欲報名者請於特教資源中心網頁所列各場次之</a:t>
            </a:r>
            <a:r>
              <a:rPr lang="zh-TW" altLang="zh-TW" dirty="0">
                <a:solidFill>
                  <a:srgbClr val="0070C0"/>
                </a:solidFill>
                <a:latin typeface="標楷體" panose="03000509000000000000" pitchFamily="65" charset="-120"/>
                <a:ea typeface="標楷體" panose="03000509000000000000" pitchFamily="65" charset="-120"/>
              </a:rPr>
              <a:t>收件截止日</a:t>
            </a:r>
            <a:r>
              <a:rPr lang="zh-TW" altLang="zh-TW" dirty="0">
                <a:latin typeface="標楷體" panose="03000509000000000000" pitchFamily="65" charset="-120"/>
                <a:ea typeface="標楷體" panose="03000509000000000000" pitchFamily="65" charset="-120"/>
              </a:rPr>
              <a:t>前（</a:t>
            </a:r>
            <a:r>
              <a:rPr lang="zh-TW" altLang="zh-TW" dirty="0">
                <a:solidFill>
                  <a:srgbClr val="FF0000"/>
                </a:solidFill>
                <a:latin typeface="標楷體" panose="03000509000000000000" pitchFamily="65" charset="-120"/>
                <a:ea typeface="標楷體" panose="03000509000000000000" pitchFamily="65" charset="-120"/>
              </a:rPr>
              <a:t>評估日前一週</a:t>
            </a:r>
            <a:r>
              <a:rPr lang="zh-TW" altLang="zh-TW" dirty="0">
                <a:latin typeface="標楷體" panose="03000509000000000000" pitchFamily="65" charset="-120"/>
                <a:ea typeface="標楷體" panose="03000509000000000000" pitchFamily="65" charset="-120"/>
              </a:rPr>
              <a:t>），將申請單及相關資料</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含觀察紀錄、相關評量</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送至特教資源中心</a:t>
            </a:r>
            <a:r>
              <a:rPr lang="zh-TW" altLang="en-US" dirty="0">
                <a:latin typeface="標楷體" panose="03000509000000000000" pitchFamily="65" charset="-120"/>
                <a:ea typeface="標楷體" panose="03000509000000000000" pitchFamily="65" charset="-120"/>
              </a:rPr>
              <a:t>，會以收到</a:t>
            </a:r>
            <a:r>
              <a:rPr lang="zh-TW" altLang="en-US" dirty="0">
                <a:solidFill>
                  <a:srgbClr val="FF0000"/>
                </a:solidFill>
                <a:latin typeface="標楷體" panose="03000509000000000000" pitchFamily="65" charset="-120"/>
                <a:ea typeface="標楷體" panose="03000509000000000000" pitchFamily="65" charset="-120"/>
              </a:rPr>
              <a:t>正本</a:t>
            </a:r>
            <a:r>
              <a:rPr lang="zh-TW" altLang="en-US" dirty="0">
                <a:latin typeface="標楷體" panose="03000509000000000000" pitchFamily="65" charset="-120"/>
                <a:ea typeface="標楷體" panose="03000509000000000000" pitchFamily="65" charset="-120"/>
              </a:rPr>
              <a:t>為準。</a:t>
            </a:r>
            <a:endParaRPr lang="en-US" altLang="zh-TW" dirty="0">
              <a:latin typeface="標楷體" panose="03000509000000000000" pitchFamily="65" charset="-120"/>
              <a:ea typeface="標楷體" panose="03000509000000000000" pitchFamily="65" charset="-120"/>
            </a:endParaRPr>
          </a:p>
          <a:p>
            <a:pPr marL="0" indent="0" eaLnBrk="0" fontAlgn="base" hangingPunct="0">
              <a:buNone/>
            </a:pPr>
            <a:endParaRPr lang="en-US" altLang="zh-TW" dirty="0"/>
          </a:p>
          <a:p>
            <a:pPr marL="0" lvl="0" indent="0" defTabSz="914400" fontAlgn="base">
              <a:spcBef>
                <a:spcPct val="0"/>
              </a:spcBef>
              <a:spcAft>
                <a:spcPct val="0"/>
              </a:spcAft>
              <a:buClrTx/>
              <a:buSzTx/>
              <a:buNone/>
            </a:pP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四</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a:t>
            </a:r>
            <a:r>
              <a:rPr lang="zh-TW" altLang="en-US" dirty="0">
                <a:solidFill>
                  <a:prstClr val="black"/>
                </a:solidFill>
                <a:latin typeface="標楷體" panose="03000509000000000000" pitchFamily="65" charset="-120"/>
                <a:ea typeface="標楷體" panose="03000509000000000000" pitchFamily="65" charset="-120"/>
              </a:rPr>
              <a:t>申請相關表件可至</a:t>
            </a:r>
            <a:r>
              <a:rPr lang="zh-TW" altLang="en-US" dirty="0">
                <a:solidFill>
                  <a:srgbClr val="FF0000"/>
                </a:solidFill>
                <a:latin typeface="標楷體" panose="03000509000000000000" pitchFamily="65" charset="-120"/>
                <a:ea typeface="標楷體" panose="03000509000000000000" pitchFamily="65" charset="-120"/>
              </a:rPr>
              <a:t>特教資源中心網頁</a:t>
            </a:r>
            <a:r>
              <a:rPr lang="zh-TW" altLang="en-US" dirty="0">
                <a:solidFill>
                  <a:prstClr val="black"/>
                </a:solidFill>
                <a:latin typeface="標楷體" panose="03000509000000000000" pitchFamily="65" charset="-120"/>
                <a:ea typeface="標楷體" panose="03000509000000000000" pitchFamily="65" charset="-120"/>
              </a:rPr>
              <a:t>下載</a:t>
            </a:r>
            <a:endParaRPr lang="zh-TW" altLang="zh-TW" dirty="0">
              <a:latin typeface="標楷體" panose="03000509000000000000" pitchFamily="65" charset="-120"/>
              <a:ea typeface="標楷體" panose="03000509000000000000" pitchFamily="65" charset="-120"/>
            </a:endParaRPr>
          </a:p>
        </p:txBody>
      </p:sp>
      <p:pic>
        <p:nvPicPr>
          <p:cNvPr id="9" name="圖片 8">
            <a:extLst>
              <a:ext uri="{FF2B5EF4-FFF2-40B4-BE49-F238E27FC236}">
                <a16:creationId xmlns:a16="http://schemas.microsoft.com/office/drawing/2014/main" id="{93548B94-074B-4C2D-8154-790B077A26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200" y="4991428"/>
            <a:ext cx="3825056" cy="1503640"/>
          </a:xfrm>
          <a:prstGeom prst="rect">
            <a:avLst/>
          </a:prstGeom>
        </p:spPr>
      </p:pic>
    </p:spTree>
    <p:extLst>
      <p:ext uri="{BB962C8B-B14F-4D97-AF65-F5344CB8AC3E}">
        <p14:creationId xmlns:p14="http://schemas.microsoft.com/office/powerpoint/2010/main" val="1213648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037AEFF-064D-4830-ACEF-FAA5F62CDF9A}"/>
              </a:ext>
            </a:extLst>
          </p:cNvPr>
          <p:cNvSpPr>
            <a:spLocks noGrp="1"/>
          </p:cNvSpPr>
          <p:nvPr>
            <p:ph type="title"/>
          </p:nvPr>
        </p:nvSpPr>
        <p:spPr>
          <a:xfrm>
            <a:off x="1484311" y="685800"/>
            <a:ext cx="10018713" cy="822489"/>
          </a:xfrm>
        </p:spPr>
        <p:txBody>
          <a:bodyPr/>
          <a:lstStyle/>
          <a:p>
            <a:r>
              <a:rPr lang="zh-TW" altLang="en-US" dirty="0">
                <a:latin typeface="標楷體" panose="03000509000000000000" pitchFamily="65" charset="-120"/>
                <a:ea typeface="標楷體" panose="03000509000000000000" pitchFamily="65" charset="-120"/>
              </a:rPr>
              <a:t>單項評估</a:t>
            </a:r>
          </a:p>
        </p:txBody>
      </p:sp>
      <p:sp>
        <p:nvSpPr>
          <p:cNvPr id="4" name="文字方塊 3">
            <a:extLst>
              <a:ext uri="{FF2B5EF4-FFF2-40B4-BE49-F238E27FC236}">
                <a16:creationId xmlns:a16="http://schemas.microsoft.com/office/drawing/2014/main" id="{17945F37-61C0-4796-8231-3EBD0BCC4E26}"/>
              </a:ext>
            </a:extLst>
          </p:cNvPr>
          <p:cNvSpPr txBox="1"/>
          <p:nvPr/>
        </p:nvSpPr>
        <p:spPr>
          <a:xfrm>
            <a:off x="1583374" y="1819373"/>
            <a:ext cx="9860437" cy="5447645"/>
          </a:xfrm>
          <a:prstGeom prst="rect">
            <a:avLst/>
          </a:prstGeom>
          <a:noFill/>
        </p:spPr>
        <p:txBody>
          <a:bodyPr wrap="square" rtlCol="0">
            <a:spAutoFit/>
          </a:bodyPr>
          <a:lstStyle/>
          <a:p>
            <a:pPr lvl="0" defTabSz="914400" fontAlgn="base">
              <a:spcBef>
                <a:spcPct val="0"/>
              </a:spcBef>
              <a:spcAft>
                <a:spcPct val="0"/>
              </a:spcAft>
            </a:pP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一</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、評估對象</a:t>
            </a:r>
            <a:r>
              <a:rPr lang="en-US" altLang="zh-TW" sz="2400" dirty="0">
                <a:latin typeface="標楷體" panose="03000509000000000000" pitchFamily="65" charset="-120"/>
                <a:ea typeface="標楷體" panose="03000509000000000000" pitchFamily="65" charset="-120"/>
              </a:rPr>
              <a:t>:</a:t>
            </a:r>
          </a:p>
          <a:p>
            <a:pPr lvl="0" defTabSz="914400" fontAlgn="base">
              <a:spcBef>
                <a:spcPct val="0"/>
              </a:spcBef>
              <a:spcAft>
                <a:spcPct val="0"/>
              </a:spcAft>
            </a:pPr>
            <a:r>
              <a:rPr lang="en-US" altLang="zh-TW" sz="2400" dirty="0">
                <a:latin typeface="標楷體" panose="03000509000000000000" pitchFamily="65" charset="-120"/>
                <a:ea typeface="標楷體" panose="03000509000000000000" pitchFamily="65" charset="-120"/>
              </a:rPr>
              <a:t>1</a:t>
            </a:r>
            <a:r>
              <a:rPr lang="zh-TW" altLang="en-US"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依年度計畫間各場次</a:t>
            </a:r>
            <a:r>
              <a:rPr lang="zh-TW" altLang="zh-TW" sz="2400" dirty="0">
                <a:solidFill>
                  <a:srgbClr val="0070C0"/>
                </a:solidFill>
                <a:latin typeface="標楷體" panose="03000509000000000000" pitchFamily="65" charset="-120"/>
                <a:ea typeface="標楷體" panose="03000509000000000000" pitchFamily="65" charset="-120"/>
              </a:rPr>
              <a:t>鑑定安置委員會決議</a:t>
            </a:r>
            <a:r>
              <a:rPr lang="zh-TW" altLang="zh-TW" sz="2400" dirty="0">
                <a:latin typeface="標楷體" panose="03000509000000000000" pitchFamily="65" charset="-120"/>
                <a:ea typeface="標楷體" panose="03000509000000000000" pitchFamily="65" charset="-120"/>
              </a:rPr>
              <a:t>須接受單項評估者。</a:t>
            </a:r>
            <a:endParaRPr lang="en-US" altLang="zh-TW" sz="2400" dirty="0">
              <a:latin typeface="標楷體" panose="03000509000000000000" pitchFamily="65" charset="-120"/>
              <a:ea typeface="標楷體" panose="03000509000000000000" pitchFamily="65" charset="-120"/>
            </a:endParaRPr>
          </a:p>
          <a:p>
            <a:pPr lvl="0" defTabSz="914400" fontAlgn="base">
              <a:spcBef>
                <a:spcPct val="0"/>
              </a:spcBef>
              <a:spcAft>
                <a:spcPct val="0"/>
              </a:spcAft>
            </a:pPr>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、以及提報鑑定而需釐清學生</a:t>
            </a:r>
            <a:r>
              <a:rPr lang="zh-TW" altLang="en-US" sz="2400" b="1" dirty="0">
                <a:solidFill>
                  <a:srgbClr val="FF0000"/>
                </a:solidFill>
                <a:latin typeface="標楷體" panose="03000509000000000000" pitchFamily="65" charset="-120"/>
                <a:ea typeface="標楷體" panose="03000509000000000000" pitchFamily="65" charset="-120"/>
              </a:rPr>
              <a:t>知動</a:t>
            </a:r>
            <a:r>
              <a:rPr lang="zh-TW" altLang="en-US" sz="2400" dirty="0">
                <a:latin typeface="標楷體" panose="03000509000000000000" pitchFamily="65" charset="-120"/>
                <a:ea typeface="標楷體" panose="03000509000000000000" pitchFamily="65" charset="-120"/>
              </a:rPr>
              <a:t>能力者。</a:t>
            </a:r>
            <a:endParaRPr lang="en-US" altLang="zh-TW" sz="2400" dirty="0">
              <a:latin typeface="標楷體" panose="03000509000000000000" pitchFamily="65" charset="-120"/>
              <a:ea typeface="標楷體" panose="03000509000000000000" pitchFamily="65" charset="-120"/>
            </a:endParaRPr>
          </a:p>
          <a:p>
            <a:pPr lvl="0" defTabSz="914400" fontAlgn="base">
              <a:spcBef>
                <a:spcPct val="0"/>
              </a:spcBef>
              <a:spcAft>
                <a:spcPct val="0"/>
              </a:spcAft>
            </a:pPr>
            <a:endParaRPr lang="en-US" altLang="zh-TW" sz="2000" dirty="0">
              <a:latin typeface="新細明體" panose="02020500000000000000" pitchFamily="18" charset="-120"/>
              <a:ea typeface="新細明體" panose="02020500000000000000" pitchFamily="18" charset="-120"/>
            </a:endParaRPr>
          </a:p>
          <a:p>
            <a:pPr lvl="0" defTabSz="914400" fontAlgn="base">
              <a:spcBef>
                <a:spcPct val="0"/>
              </a:spcBef>
              <a:spcAft>
                <a:spcPct val="0"/>
              </a:spcAft>
            </a:pPr>
            <a:endParaRPr lang="en-US" altLang="zh-TW" sz="2000" dirty="0">
              <a:latin typeface="新細明體" panose="02020500000000000000" pitchFamily="18" charset="-120"/>
              <a:ea typeface="新細明體" panose="02020500000000000000" pitchFamily="18" charset="-120"/>
            </a:endParaRPr>
          </a:p>
          <a:p>
            <a:pPr lvl="0" defTabSz="914400" fontAlgn="base">
              <a:spcBef>
                <a:spcPct val="0"/>
              </a:spcBef>
              <a:spcAft>
                <a:spcPct val="0"/>
              </a:spcAft>
            </a:pP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二</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、單項評估期程</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約</a:t>
            </a:r>
            <a:r>
              <a:rPr lang="en-US" altLang="zh-TW" sz="2400" dirty="0">
                <a:latin typeface="標楷體" panose="03000509000000000000" pitchFamily="65" charset="-120"/>
                <a:ea typeface="標楷體" panose="03000509000000000000" pitchFamily="65" charset="-120"/>
              </a:rPr>
              <a:t>6</a:t>
            </a:r>
            <a:r>
              <a:rPr lang="zh-TW" altLang="en-US" sz="2400" dirty="0">
                <a:latin typeface="標楷體" panose="03000509000000000000" pitchFamily="65" charset="-120"/>
                <a:ea typeface="標楷體" panose="03000509000000000000" pitchFamily="65" charset="-120"/>
              </a:rPr>
              <a:t>月、</a:t>
            </a:r>
            <a:r>
              <a:rPr lang="en-US" altLang="zh-TW" sz="2400" dirty="0">
                <a:latin typeface="標楷體" panose="03000509000000000000" pitchFamily="65" charset="-120"/>
                <a:ea typeface="標楷體" panose="03000509000000000000" pitchFamily="65" charset="-120"/>
              </a:rPr>
              <a:t>12</a:t>
            </a:r>
            <a:r>
              <a:rPr lang="zh-TW" altLang="en-US" sz="2400" dirty="0">
                <a:latin typeface="標楷體" panose="03000509000000000000" pitchFamily="65" charset="-120"/>
                <a:ea typeface="標楷體" panose="03000509000000000000" pitchFamily="65" charset="-120"/>
              </a:rPr>
              <a:t>月初。</a:t>
            </a:r>
            <a:endParaRPr lang="en-US" altLang="zh-TW" sz="2400" dirty="0">
              <a:latin typeface="標楷體" panose="03000509000000000000" pitchFamily="65" charset="-120"/>
              <a:ea typeface="標楷體" panose="03000509000000000000" pitchFamily="65" charset="-120"/>
            </a:endParaRPr>
          </a:p>
          <a:p>
            <a:pPr lvl="0" defTabSz="914400" fontAlgn="base">
              <a:spcBef>
                <a:spcPct val="0"/>
              </a:spcBef>
              <a:spcAft>
                <a:spcPct val="0"/>
              </a:spcAft>
            </a:pPr>
            <a:r>
              <a:rPr lang="zh-TW" altLang="en-US" sz="2400" dirty="0">
                <a:latin typeface="標楷體" panose="03000509000000000000" pitchFamily="65" charset="-120"/>
                <a:ea typeface="標楷體" panose="03000509000000000000" pitchFamily="65" charset="-120"/>
              </a:rPr>
              <a:t>（需釐清學生知動能力者直接洽詢陳旻函治療師）</a:t>
            </a:r>
            <a:endParaRPr lang="en-US" altLang="zh-TW" sz="2400" dirty="0">
              <a:latin typeface="標楷體" panose="03000509000000000000" pitchFamily="65" charset="-120"/>
              <a:ea typeface="標楷體" panose="03000509000000000000" pitchFamily="65" charset="-120"/>
            </a:endParaRPr>
          </a:p>
          <a:p>
            <a:pPr lvl="0" defTabSz="914400" fontAlgn="base">
              <a:spcBef>
                <a:spcPct val="0"/>
              </a:spcBef>
              <a:spcAft>
                <a:spcPct val="0"/>
              </a:spcAft>
            </a:pPr>
            <a:endParaRPr lang="en-US" altLang="zh-TW" sz="2000" dirty="0">
              <a:latin typeface="新細明體" panose="02020500000000000000" pitchFamily="18" charset="-120"/>
              <a:ea typeface="新細明體" panose="02020500000000000000" pitchFamily="18" charset="-120"/>
            </a:endParaRPr>
          </a:p>
          <a:p>
            <a:pPr lvl="0" defTabSz="914400" fontAlgn="base">
              <a:spcBef>
                <a:spcPct val="0"/>
              </a:spcBef>
              <a:spcAft>
                <a:spcPct val="0"/>
              </a:spcAft>
            </a:pPr>
            <a:endParaRPr lang="en-US" altLang="zh-TW" sz="2000" dirty="0">
              <a:latin typeface="新細明體" panose="02020500000000000000" pitchFamily="18" charset="-120"/>
              <a:ea typeface="新細明體" panose="02020500000000000000" pitchFamily="18" charset="-120"/>
            </a:endParaRPr>
          </a:p>
          <a:p>
            <a:pPr lvl="0" defTabSz="914400" fontAlgn="base">
              <a:spcBef>
                <a:spcPct val="0"/>
              </a:spcBef>
              <a:spcAft>
                <a:spcPct val="0"/>
              </a:spcAft>
            </a:pP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三</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a:t>
            </a:r>
            <a:r>
              <a:rPr lang="zh-TW" altLang="en-US" sz="2400" dirty="0">
                <a:solidFill>
                  <a:prstClr val="black"/>
                </a:solidFill>
                <a:latin typeface="標楷體" panose="03000509000000000000" pitchFamily="65" charset="-120"/>
                <a:ea typeface="標楷體" panose="03000509000000000000" pitchFamily="65" charset="-120"/>
              </a:rPr>
              <a:t>申請相關表件可至</a:t>
            </a:r>
            <a:r>
              <a:rPr lang="zh-TW" altLang="en-US" sz="2400" dirty="0">
                <a:solidFill>
                  <a:srgbClr val="FF0000"/>
                </a:solidFill>
                <a:latin typeface="標楷體" panose="03000509000000000000" pitchFamily="65" charset="-120"/>
                <a:ea typeface="標楷體" panose="03000509000000000000" pitchFamily="65" charset="-120"/>
              </a:rPr>
              <a:t>特教資源中心網頁</a:t>
            </a:r>
            <a:r>
              <a:rPr lang="zh-TW" altLang="en-US" sz="2400" dirty="0">
                <a:solidFill>
                  <a:prstClr val="black"/>
                </a:solidFill>
                <a:latin typeface="標楷體" panose="03000509000000000000" pitchFamily="65" charset="-120"/>
                <a:ea typeface="標楷體" panose="03000509000000000000" pitchFamily="65" charset="-120"/>
              </a:rPr>
              <a:t>下載 </a:t>
            </a:r>
            <a:endParaRPr lang="en-US" altLang="zh-TW" sz="2400" dirty="0">
              <a:solidFill>
                <a:prstClr val="black"/>
              </a:solidFill>
              <a:latin typeface="標楷體" panose="03000509000000000000" pitchFamily="65" charset="-120"/>
              <a:ea typeface="標楷體" panose="03000509000000000000" pitchFamily="65" charset="-120"/>
            </a:endParaRPr>
          </a:p>
          <a:p>
            <a:pPr lvl="0" defTabSz="914400" fontAlgn="base">
              <a:spcBef>
                <a:spcPct val="0"/>
              </a:spcBef>
              <a:spcAft>
                <a:spcPct val="0"/>
              </a:spcAft>
            </a:pPr>
            <a:r>
              <a:rPr lang="en-US" altLang="zh-TW" sz="2400" dirty="0">
                <a:solidFill>
                  <a:prstClr val="black"/>
                </a:solidFill>
                <a:latin typeface="標楷體" panose="03000509000000000000" pitchFamily="65" charset="-120"/>
                <a:ea typeface="標楷體" panose="03000509000000000000" pitchFamily="65" charset="-120"/>
              </a:rPr>
              <a:t> </a:t>
            </a:r>
            <a:endParaRPr lang="en-US" altLang="zh-TW" sz="2400" dirty="0">
              <a:latin typeface="標楷體" panose="03000509000000000000" pitchFamily="65" charset="-120"/>
              <a:ea typeface="標楷體" panose="03000509000000000000" pitchFamily="65" charset="-120"/>
            </a:endParaRPr>
          </a:p>
          <a:p>
            <a:pPr lvl="0" defTabSz="914400" fontAlgn="base">
              <a:spcBef>
                <a:spcPct val="0"/>
              </a:spcBef>
              <a:spcAft>
                <a:spcPct val="0"/>
              </a:spcAft>
            </a:pPr>
            <a:endParaRPr lang="en-US" altLang="zh-TW" sz="2000" dirty="0">
              <a:latin typeface="新細明體" panose="02020500000000000000" pitchFamily="18" charset="-120"/>
              <a:ea typeface="新細明體" panose="02020500000000000000" pitchFamily="18" charset="-120"/>
            </a:endParaRPr>
          </a:p>
          <a:p>
            <a:pPr lvl="0" defTabSz="914400" fontAlgn="base">
              <a:spcBef>
                <a:spcPct val="0"/>
              </a:spcBef>
              <a:spcAft>
                <a:spcPct val="0"/>
              </a:spcAft>
            </a:pPr>
            <a:endParaRPr lang="en-US" altLang="zh-TW" sz="2000" dirty="0">
              <a:latin typeface="新細明體" panose="02020500000000000000" pitchFamily="18" charset="-120"/>
              <a:ea typeface="新細明體" panose="02020500000000000000" pitchFamily="18" charset="-120"/>
            </a:endParaRPr>
          </a:p>
          <a:p>
            <a:pPr lvl="0" defTabSz="914400" fontAlgn="base">
              <a:spcBef>
                <a:spcPct val="0"/>
              </a:spcBef>
              <a:spcAft>
                <a:spcPct val="0"/>
              </a:spcAft>
            </a:pPr>
            <a:endParaRPr lang="en-US" altLang="zh-TW" sz="2000" dirty="0">
              <a:latin typeface="新細明體" panose="02020500000000000000" pitchFamily="18" charset="-120"/>
              <a:ea typeface="新細明體" panose="02020500000000000000" pitchFamily="18" charset="-120"/>
            </a:endParaRPr>
          </a:p>
          <a:p>
            <a:pPr lvl="0" defTabSz="914400" fontAlgn="base">
              <a:spcBef>
                <a:spcPct val="0"/>
              </a:spcBef>
              <a:spcAft>
                <a:spcPct val="0"/>
              </a:spcAft>
            </a:pPr>
            <a:endParaRPr lang="en-US" altLang="zh-TW" sz="2000" dirty="0">
              <a:latin typeface="新細明體" panose="02020500000000000000" pitchFamily="18" charset="-120"/>
              <a:ea typeface="新細明體" panose="02020500000000000000" pitchFamily="18" charset="-120"/>
            </a:endParaRPr>
          </a:p>
          <a:p>
            <a:pPr lvl="0" defTabSz="914400" fontAlgn="base">
              <a:spcBef>
                <a:spcPct val="0"/>
              </a:spcBef>
              <a:spcAft>
                <a:spcPct val="0"/>
              </a:spcAft>
            </a:pPr>
            <a:endParaRPr lang="zh-TW" altLang="zh-TW" sz="2000" dirty="0">
              <a:solidFill>
                <a:srgbClr val="0070C0"/>
              </a:solidFill>
              <a:latin typeface="新細明體" panose="02020500000000000000" pitchFamily="18" charset="-120"/>
              <a:ea typeface="新細明體" panose="02020500000000000000" pitchFamily="18" charset="-120"/>
            </a:endParaRPr>
          </a:p>
        </p:txBody>
      </p:sp>
      <p:pic>
        <p:nvPicPr>
          <p:cNvPr id="10" name="圖片 9">
            <a:extLst>
              <a:ext uri="{FF2B5EF4-FFF2-40B4-BE49-F238E27FC236}">
                <a16:creationId xmlns:a16="http://schemas.microsoft.com/office/drawing/2014/main" id="{4862ED47-0013-4AAF-9F60-CC0892D715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1056" y="3457542"/>
            <a:ext cx="3261968" cy="2403835"/>
          </a:xfrm>
          <a:prstGeom prst="rect">
            <a:avLst/>
          </a:prstGeom>
        </p:spPr>
      </p:pic>
      <p:sp>
        <p:nvSpPr>
          <p:cNvPr id="11" name="箭號: 向左 10">
            <a:extLst>
              <a:ext uri="{FF2B5EF4-FFF2-40B4-BE49-F238E27FC236}">
                <a16:creationId xmlns:a16="http://schemas.microsoft.com/office/drawing/2014/main" id="{2F9A425F-4BC5-43DB-AD84-B7D91294611E}"/>
              </a:ext>
            </a:extLst>
          </p:cNvPr>
          <p:cNvSpPr/>
          <p:nvPr/>
        </p:nvSpPr>
        <p:spPr>
          <a:xfrm>
            <a:off x="11207258" y="5083567"/>
            <a:ext cx="867266" cy="50181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Tree>
    <p:extLst>
      <p:ext uri="{BB962C8B-B14F-4D97-AF65-F5344CB8AC3E}">
        <p14:creationId xmlns:p14="http://schemas.microsoft.com/office/powerpoint/2010/main" val="5899698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視差">
  <a:themeElements>
    <a:clrScheme name="視差">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視差">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視差">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TM03457496[[fn=視差]]</Template>
  <TotalTime>1471</TotalTime>
  <Words>3480</Words>
  <Application>Microsoft Office PowerPoint</Application>
  <PresentationFormat>寬螢幕</PresentationFormat>
  <Paragraphs>280</Paragraphs>
  <Slides>36</Slides>
  <Notes>0</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36</vt:i4>
      </vt:variant>
    </vt:vector>
  </HeadingPairs>
  <TitlesOfParts>
    <vt:vector size="48" baseType="lpstr">
      <vt:lpstr>Microsoft YaHei</vt:lpstr>
      <vt:lpstr>細明體</vt:lpstr>
      <vt:lpstr>華康楷書體W7</vt:lpstr>
      <vt:lpstr>微軟正黑體</vt:lpstr>
      <vt:lpstr>微軟正黑體</vt:lpstr>
      <vt:lpstr>新細明體</vt:lpstr>
      <vt:lpstr>標楷體</vt:lpstr>
      <vt:lpstr>Arial</vt:lpstr>
      <vt:lpstr>Corbel</vt:lpstr>
      <vt:lpstr>Times New Roman</vt:lpstr>
      <vt:lpstr>Wingdings</vt:lpstr>
      <vt:lpstr>視差</vt:lpstr>
      <vt:lpstr>111學年度第一學期 特殊教育行政工作聯繫會議</vt:lpstr>
      <vt:lpstr>PowerPoint 簡報</vt:lpstr>
      <vt:lpstr>PowerPoint 簡報</vt:lpstr>
      <vt:lpstr>PowerPoint 簡報</vt:lpstr>
      <vt:lpstr>PowerPoint 簡報</vt:lpstr>
      <vt:lpstr>專業團隊派案</vt:lpstr>
      <vt:lpstr>PowerPoint 簡報</vt:lpstr>
      <vt:lpstr>聯合評估</vt:lpstr>
      <vt:lpstr>單項評估</vt:lpstr>
      <vt:lpstr>教師助理員及特教學生助理人員</vt:lpstr>
      <vt:lpstr>教師助理員及特教學生助理人員</vt:lpstr>
      <vt:lpstr>教師助理員及特教學生助理人員</vt:lpstr>
      <vt:lpstr>教師助理員及特教學生助理人員</vt:lpstr>
      <vt:lpstr>教特學生助理人員</vt:lpstr>
      <vt:lpstr>特教學生助理員相關表件</vt:lpstr>
      <vt:lpstr>特教學生助理員審查</vt:lpstr>
      <vt:lpstr>      特教學生助理員申請---電子檔</vt:lpstr>
      <vt:lpstr> 特教學生助理員申請---電子檔(承上頁)</vt:lpstr>
      <vt:lpstr>特教學生助理員申請應注意事項(1)</vt:lpstr>
      <vt:lpstr>特教學生助理員申請應注意事項(2)</vt:lpstr>
      <vt:lpstr>輔具借用</vt:lpstr>
      <vt:lpstr>輔具審查</vt:lpstr>
      <vt:lpstr>聽障輔具</vt:lpstr>
      <vt:lpstr>輔具維修流程</vt:lpstr>
      <vt:lpstr>輔具維修步驟</vt:lpstr>
      <vt:lpstr> 輔具歸還</vt:lpstr>
      <vt:lpstr>特教通報網</vt:lpstr>
      <vt:lpstr>其他注意事項</vt:lpstr>
      <vt:lpstr>巡迴輔導申請</vt:lpstr>
      <vt:lpstr>PowerPoint 簡報</vt:lpstr>
      <vt:lpstr>行為功能介入方案建議參考格式</vt:lpstr>
      <vt:lpstr>PowerPoint 簡報</vt:lpstr>
      <vt:lpstr>PowerPoint 簡報</vt:lpstr>
      <vt:lpstr>巡迴輔導教師</vt:lpstr>
      <vt:lpstr>特教跨校專業社群暨工作坊</vt:lpstr>
      <vt:lpstr>謝謝各位</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109學年度第一學期 特殊教育行政工作聯繫會議</dc:title>
  <dc:creator>Director</dc:creator>
  <cp:lastModifiedBy>KSE</cp:lastModifiedBy>
  <cp:revision>208</cp:revision>
  <cp:lastPrinted>2022-08-23T05:53:03Z</cp:lastPrinted>
  <dcterms:created xsi:type="dcterms:W3CDTF">2020-08-31T05:51:25Z</dcterms:created>
  <dcterms:modified xsi:type="dcterms:W3CDTF">2022-08-26T06:33:28Z</dcterms:modified>
</cp:coreProperties>
</file>