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5" r:id="rId9"/>
    <p:sldId id="266" r:id="rId10"/>
    <p:sldId id="264" r:id="rId11"/>
    <p:sldId id="268" r:id="rId12"/>
    <p:sldId id="269" r:id="rId13"/>
    <p:sldId id="258" r:id="rId14"/>
    <p:sldId id="267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BDFF"/>
    <a:srgbClr val="41B7FF"/>
    <a:srgbClr val="CCECFF"/>
    <a:srgbClr val="DDF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5" autoAdjust="0"/>
    <p:restoredTop sz="94660"/>
  </p:normalViewPr>
  <p:slideViewPr>
    <p:cSldViewPr>
      <p:cViewPr varScale="1">
        <p:scale>
          <a:sx n="107" d="100"/>
          <a:sy n="107" d="100"/>
        </p:scale>
        <p:origin x="852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AB515-207C-4522-AB90-02813EF25BEA}" type="datetimeFigureOut">
              <a:rPr lang="zh-CN" altLang="en-US" smtClean="0"/>
              <a:pPr/>
              <a:t>2025/1/14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0E4E1-1917-4505-B217-F70ADD1961D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82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-5905584" y="4286260"/>
            <a:ext cx="2844800" cy="365125"/>
          </a:xfrm>
          <a:prstGeom prst="rect">
            <a:avLst/>
          </a:prstGeom>
        </p:spPr>
        <p:txBody>
          <a:bodyPr/>
          <a:lstStyle/>
          <a:p>
            <a:fld id="{38631DE2-B55A-47FD-9959-EFEE23E49366}" type="datetimeFigureOut">
              <a:rPr lang="zh-CN" altLang="en-US" smtClean="0"/>
              <a:pPr/>
              <a:t>2025/1/14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8ADD-3848-4CFA-A1BD-AB055CDF2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7213" y="28572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-5905584" y="4286260"/>
            <a:ext cx="2844800" cy="365125"/>
          </a:xfrm>
          <a:prstGeom prst="rect">
            <a:avLst/>
          </a:prstGeom>
        </p:spPr>
        <p:txBody>
          <a:bodyPr/>
          <a:lstStyle/>
          <a:p>
            <a:fld id="{38631DE2-B55A-47FD-9959-EFEE23E49366}" type="datetimeFigureOut">
              <a:rPr lang="zh-CN" altLang="en-US" smtClean="0"/>
              <a:pPr/>
              <a:t>2025/1/14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8ADD-3848-4CFA-A1BD-AB055CDF2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-5905584" y="4286260"/>
            <a:ext cx="2844800" cy="365125"/>
          </a:xfrm>
          <a:prstGeom prst="rect">
            <a:avLst/>
          </a:prstGeom>
        </p:spPr>
        <p:txBody>
          <a:bodyPr/>
          <a:lstStyle/>
          <a:p>
            <a:fld id="{38631DE2-B55A-47FD-9959-EFEE23E49366}" type="datetimeFigureOut">
              <a:rPr lang="zh-CN" altLang="en-US" smtClean="0"/>
              <a:pPr/>
              <a:t>2025/1/14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8ADD-3848-4CFA-A1BD-AB055CDF2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7213" y="28572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-5905584" y="4286260"/>
            <a:ext cx="2844800" cy="365125"/>
          </a:xfrm>
          <a:prstGeom prst="rect">
            <a:avLst/>
          </a:prstGeom>
        </p:spPr>
        <p:txBody>
          <a:bodyPr/>
          <a:lstStyle/>
          <a:p>
            <a:fld id="{38631DE2-B55A-47FD-9959-EFEE23E49366}" type="datetimeFigureOut">
              <a:rPr lang="zh-CN" altLang="en-US" smtClean="0"/>
              <a:pPr/>
              <a:t>2025/1/14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8ADD-3848-4CFA-A1BD-AB055CDF2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-5905584" y="4286260"/>
            <a:ext cx="2844800" cy="365125"/>
          </a:xfrm>
          <a:prstGeom prst="rect">
            <a:avLst/>
          </a:prstGeom>
        </p:spPr>
        <p:txBody>
          <a:bodyPr/>
          <a:lstStyle/>
          <a:p>
            <a:fld id="{38631DE2-B55A-47FD-9959-EFEE23E49366}" type="datetimeFigureOut">
              <a:rPr lang="zh-CN" altLang="en-US" smtClean="0"/>
              <a:pPr/>
              <a:t>2025/1/14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8ADD-3848-4CFA-A1BD-AB055CDF2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7213" y="28572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-5905584" y="4286260"/>
            <a:ext cx="2844800" cy="365125"/>
          </a:xfrm>
          <a:prstGeom prst="rect">
            <a:avLst/>
          </a:prstGeom>
        </p:spPr>
        <p:txBody>
          <a:bodyPr/>
          <a:lstStyle/>
          <a:p>
            <a:fld id="{38631DE2-B55A-47FD-9959-EFEE23E49366}" type="datetimeFigureOut">
              <a:rPr lang="zh-CN" altLang="en-US" smtClean="0"/>
              <a:pPr/>
              <a:t>2025/1/14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8ADD-3848-4CFA-A1BD-AB055CDF2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7213" y="28572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-5905584" y="4286260"/>
            <a:ext cx="2844800" cy="365125"/>
          </a:xfrm>
          <a:prstGeom prst="rect">
            <a:avLst/>
          </a:prstGeom>
        </p:spPr>
        <p:txBody>
          <a:bodyPr/>
          <a:lstStyle/>
          <a:p>
            <a:fld id="{38631DE2-B55A-47FD-9959-EFEE23E49366}" type="datetimeFigureOut">
              <a:rPr lang="zh-CN" altLang="en-US" smtClean="0"/>
              <a:pPr/>
              <a:t>2025/1/14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8ADD-3848-4CFA-A1BD-AB055CDF2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7213" y="28572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-5905584" y="4286260"/>
            <a:ext cx="2844800" cy="365125"/>
          </a:xfrm>
          <a:prstGeom prst="rect">
            <a:avLst/>
          </a:prstGeom>
        </p:spPr>
        <p:txBody>
          <a:bodyPr/>
          <a:lstStyle/>
          <a:p>
            <a:fld id="{38631DE2-B55A-47FD-9959-EFEE23E49366}" type="datetimeFigureOut">
              <a:rPr lang="zh-CN" altLang="en-US" smtClean="0"/>
              <a:pPr/>
              <a:t>2025/1/14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8ADD-3848-4CFA-A1BD-AB055CDF2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-5905584" y="4286260"/>
            <a:ext cx="2844800" cy="365125"/>
          </a:xfrm>
          <a:prstGeom prst="rect">
            <a:avLst/>
          </a:prstGeom>
        </p:spPr>
        <p:txBody>
          <a:bodyPr/>
          <a:lstStyle/>
          <a:p>
            <a:fld id="{38631DE2-B55A-47FD-9959-EFEE23E49366}" type="datetimeFigureOut">
              <a:rPr lang="zh-CN" altLang="en-US" smtClean="0"/>
              <a:pPr/>
              <a:t>2025/1/14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8ADD-3848-4CFA-A1BD-AB055CDF2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6" y="273053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-5905584" y="4286260"/>
            <a:ext cx="2844800" cy="365125"/>
          </a:xfrm>
          <a:prstGeom prst="rect">
            <a:avLst/>
          </a:prstGeom>
        </p:spPr>
        <p:txBody>
          <a:bodyPr/>
          <a:lstStyle/>
          <a:p>
            <a:fld id="{38631DE2-B55A-47FD-9959-EFEE23E49366}" type="datetimeFigureOut">
              <a:rPr lang="zh-CN" altLang="en-US" smtClean="0"/>
              <a:pPr/>
              <a:t>2025/1/14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8ADD-3848-4CFA-A1BD-AB055CDF2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-5905584" y="4286260"/>
            <a:ext cx="2844800" cy="365125"/>
          </a:xfrm>
          <a:prstGeom prst="rect">
            <a:avLst/>
          </a:prstGeom>
        </p:spPr>
        <p:txBody>
          <a:bodyPr/>
          <a:lstStyle/>
          <a:p>
            <a:fld id="{38631DE2-B55A-47FD-9959-EFEE23E49366}" type="datetimeFigureOut">
              <a:rPr lang="zh-CN" altLang="en-US" smtClean="0"/>
              <a:pPr/>
              <a:t>2025/1/14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C8ADD-3848-4CFA-A1BD-AB055CDF28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191251" y="742953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2192000" y="735809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C8ADD-3848-4CFA-A1BD-AB055CDF28B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3" name="矩形 82"/>
          <p:cNvSpPr/>
          <p:nvPr userDrawn="1"/>
        </p:nvSpPr>
        <p:spPr>
          <a:xfrm>
            <a:off x="0" y="3"/>
            <a:ext cx="12192000" cy="1357299"/>
          </a:xfrm>
          <a:prstGeom prst="rect">
            <a:avLst/>
          </a:prstGeom>
          <a:solidFill>
            <a:srgbClr val="DD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84" name="椭圆 83"/>
          <p:cNvSpPr/>
          <p:nvPr userDrawn="1"/>
        </p:nvSpPr>
        <p:spPr>
          <a:xfrm>
            <a:off x="762486" y="-425186"/>
            <a:ext cx="500066" cy="4286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5" name="椭圆 84"/>
          <p:cNvSpPr/>
          <p:nvPr userDrawn="1"/>
        </p:nvSpPr>
        <p:spPr>
          <a:xfrm>
            <a:off x="976800" y="-353748"/>
            <a:ext cx="500066" cy="5715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6" name="椭圆 85"/>
          <p:cNvSpPr/>
          <p:nvPr userDrawn="1"/>
        </p:nvSpPr>
        <p:spPr>
          <a:xfrm>
            <a:off x="1262551" y="-210872"/>
            <a:ext cx="704856" cy="5000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7" name="椭圆 86"/>
          <p:cNvSpPr/>
          <p:nvPr userDrawn="1"/>
        </p:nvSpPr>
        <p:spPr>
          <a:xfrm>
            <a:off x="1405428" y="-496622"/>
            <a:ext cx="928694" cy="7143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8" name="椭圆 87"/>
          <p:cNvSpPr/>
          <p:nvPr userDrawn="1"/>
        </p:nvSpPr>
        <p:spPr>
          <a:xfrm>
            <a:off x="2834188" y="-425187"/>
            <a:ext cx="714380" cy="5000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9" name="椭圆 88"/>
          <p:cNvSpPr/>
          <p:nvPr userDrawn="1"/>
        </p:nvSpPr>
        <p:spPr>
          <a:xfrm>
            <a:off x="3262816" y="-353746"/>
            <a:ext cx="928694" cy="7143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90" name="椭圆 89"/>
          <p:cNvSpPr/>
          <p:nvPr userDrawn="1"/>
        </p:nvSpPr>
        <p:spPr>
          <a:xfrm>
            <a:off x="3905758" y="-353748"/>
            <a:ext cx="714380" cy="6429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91" name="椭圆 90"/>
          <p:cNvSpPr/>
          <p:nvPr userDrawn="1"/>
        </p:nvSpPr>
        <p:spPr>
          <a:xfrm>
            <a:off x="8541487" y="3444"/>
            <a:ext cx="714380" cy="5000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92" name="椭圆 91"/>
          <p:cNvSpPr/>
          <p:nvPr userDrawn="1"/>
        </p:nvSpPr>
        <p:spPr>
          <a:xfrm rot="759723">
            <a:off x="7187472" y="-332086"/>
            <a:ext cx="928694" cy="7143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93" name="椭圆 92"/>
          <p:cNvSpPr/>
          <p:nvPr userDrawn="1"/>
        </p:nvSpPr>
        <p:spPr>
          <a:xfrm rot="20050139">
            <a:off x="6301011" y="-258550"/>
            <a:ext cx="928694" cy="7143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94" name="椭圆 93"/>
          <p:cNvSpPr/>
          <p:nvPr userDrawn="1"/>
        </p:nvSpPr>
        <p:spPr>
          <a:xfrm rot="2087486">
            <a:off x="6691840" y="-789284"/>
            <a:ext cx="714380" cy="6429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95" name="椭圆 94"/>
          <p:cNvSpPr/>
          <p:nvPr userDrawn="1"/>
        </p:nvSpPr>
        <p:spPr>
          <a:xfrm>
            <a:off x="9327304" y="74883"/>
            <a:ext cx="714380" cy="5000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96" name="椭圆 95"/>
          <p:cNvSpPr/>
          <p:nvPr userDrawn="1"/>
        </p:nvSpPr>
        <p:spPr>
          <a:xfrm>
            <a:off x="5691707" y="-139435"/>
            <a:ext cx="714380" cy="5000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97" name="标题占位符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99" name="矩形 98"/>
          <p:cNvSpPr/>
          <p:nvPr userDrawn="1"/>
        </p:nvSpPr>
        <p:spPr>
          <a:xfrm>
            <a:off x="0" y="1285861"/>
            <a:ext cx="12192000" cy="15140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grpSp>
        <p:nvGrpSpPr>
          <p:cNvPr id="100" name="组合 99"/>
          <p:cNvGrpSpPr/>
          <p:nvPr userDrawn="1"/>
        </p:nvGrpSpPr>
        <p:grpSpPr>
          <a:xfrm rot="20840572">
            <a:off x="8836426" y="618938"/>
            <a:ext cx="262892" cy="236199"/>
            <a:chOff x="1571604" y="4015744"/>
            <a:chExt cx="262892" cy="2361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1" name="同心圆 100"/>
            <p:cNvSpPr/>
            <p:nvPr/>
          </p:nvSpPr>
          <p:spPr>
            <a:xfrm>
              <a:off x="1571604" y="4071942"/>
              <a:ext cx="180000" cy="180000"/>
            </a:xfrm>
            <a:prstGeom prst="donut">
              <a:avLst>
                <a:gd name="adj" fmla="val 22023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102" name="直接箭头连接符 101"/>
            <p:cNvCxnSpPr/>
            <p:nvPr/>
          </p:nvCxnSpPr>
          <p:spPr>
            <a:xfrm flipV="1">
              <a:off x="1691620" y="4015744"/>
              <a:ext cx="142876" cy="107157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03" name="直接连接符 102"/>
          <p:cNvCxnSpPr>
            <a:stCxn id="104" idx="4"/>
          </p:cNvCxnSpPr>
          <p:nvPr userDrawn="1"/>
        </p:nvCxnSpPr>
        <p:spPr>
          <a:xfrm rot="5400000">
            <a:off x="9084613" y="1035277"/>
            <a:ext cx="642919" cy="112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同心圆 103"/>
          <p:cNvSpPr/>
          <p:nvPr userDrawn="1"/>
        </p:nvSpPr>
        <p:spPr>
          <a:xfrm>
            <a:off x="9262630" y="426380"/>
            <a:ext cx="288000" cy="288000"/>
          </a:xfrm>
          <a:prstGeom prst="donut">
            <a:avLst>
              <a:gd name="adj" fmla="val 128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$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5" name="椭圆 104"/>
          <p:cNvSpPr/>
          <p:nvPr userDrawn="1"/>
        </p:nvSpPr>
        <p:spPr>
          <a:xfrm rot="759723">
            <a:off x="5973025" y="-353746"/>
            <a:ext cx="928694" cy="7143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6" name="太阳形 105"/>
          <p:cNvSpPr/>
          <p:nvPr userDrawn="1"/>
        </p:nvSpPr>
        <p:spPr>
          <a:xfrm>
            <a:off x="-241641" y="-252198"/>
            <a:ext cx="750059" cy="750059"/>
          </a:xfrm>
          <a:prstGeom prst="su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7" name="心形 106"/>
          <p:cNvSpPr/>
          <p:nvPr userDrawn="1"/>
        </p:nvSpPr>
        <p:spPr>
          <a:xfrm>
            <a:off x="9693507" y="596904"/>
            <a:ext cx="285752" cy="285752"/>
          </a:xfrm>
          <a:prstGeom prst="hear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cxnSp>
        <p:nvCxnSpPr>
          <p:cNvPr id="108" name="直接连接符 107"/>
          <p:cNvCxnSpPr>
            <a:stCxn id="107" idx="0"/>
          </p:cNvCxnSpPr>
          <p:nvPr userDrawn="1"/>
        </p:nvCxnSpPr>
        <p:spPr>
          <a:xfrm rot="16200000" flipH="1" flipV="1">
            <a:off x="9490548" y="1011463"/>
            <a:ext cx="688956" cy="271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加号 108"/>
          <p:cNvSpPr/>
          <p:nvPr userDrawn="1"/>
        </p:nvSpPr>
        <p:spPr>
          <a:xfrm>
            <a:off x="10193573" y="642946"/>
            <a:ext cx="357190" cy="357191"/>
          </a:xfrm>
          <a:prstGeom prst="mathPlus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chemeClr val="tx1"/>
              </a:solidFill>
            </a:endParaRPr>
          </a:p>
        </p:txBody>
      </p:sp>
      <p:cxnSp>
        <p:nvCxnSpPr>
          <p:cNvPr id="110" name="直接连接符 109"/>
          <p:cNvCxnSpPr/>
          <p:nvPr userDrawn="1"/>
        </p:nvCxnSpPr>
        <p:spPr>
          <a:xfrm rot="5400000">
            <a:off x="8726968" y="1079227"/>
            <a:ext cx="460099" cy="79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1" name="组合 110"/>
          <p:cNvGrpSpPr/>
          <p:nvPr userDrawn="1"/>
        </p:nvGrpSpPr>
        <p:grpSpPr>
          <a:xfrm>
            <a:off x="10622200" y="571504"/>
            <a:ext cx="288000" cy="180000"/>
            <a:chOff x="-1928858" y="1643050"/>
            <a:chExt cx="500066" cy="357190"/>
          </a:xfrm>
        </p:grpSpPr>
        <p:sp>
          <p:nvSpPr>
            <p:cNvPr id="112" name="矩形 111"/>
            <p:cNvSpPr/>
            <p:nvPr/>
          </p:nvSpPr>
          <p:spPr>
            <a:xfrm>
              <a:off x="-1928858" y="1643050"/>
              <a:ext cx="500066" cy="35719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13" name="等腰三角形 112"/>
            <p:cNvSpPr/>
            <p:nvPr/>
          </p:nvSpPr>
          <p:spPr>
            <a:xfrm>
              <a:off x="-1928858" y="1714488"/>
              <a:ext cx="500066" cy="285752"/>
            </a:xfrm>
            <a:prstGeom prst="triangl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14" name="等腰三角形 113"/>
            <p:cNvSpPr/>
            <p:nvPr/>
          </p:nvSpPr>
          <p:spPr>
            <a:xfrm rot="10800000">
              <a:off x="-1928858" y="1643050"/>
              <a:ext cx="500066" cy="285752"/>
            </a:xfrm>
            <a:prstGeom prst="triangle">
              <a:avLst/>
            </a:prstGeom>
            <a:solidFill>
              <a:srgbClr val="CCEC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</p:grpSp>
      <p:cxnSp>
        <p:nvCxnSpPr>
          <p:cNvPr id="115" name="直接连接符 114"/>
          <p:cNvCxnSpPr/>
          <p:nvPr userDrawn="1"/>
        </p:nvCxnSpPr>
        <p:spPr>
          <a:xfrm rot="5400000">
            <a:off x="10462743" y="1053841"/>
            <a:ext cx="605795" cy="112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 userDrawn="1"/>
        </p:nvCxnSpPr>
        <p:spPr>
          <a:xfrm rot="5400000">
            <a:off x="10657921" y="964390"/>
            <a:ext cx="785819" cy="158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7" name="组合 116"/>
          <p:cNvGrpSpPr/>
          <p:nvPr userDrawn="1"/>
        </p:nvGrpSpPr>
        <p:grpSpPr>
          <a:xfrm>
            <a:off x="10979395" y="373545"/>
            <a:ext cx="157165" cy="269377"/>
            <a:chOff x="1300141" y="3818402"/>
            <a:chExt cx="181268" cy="31068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 rot="20840572">
              <a:off x="1301409" y="3818402"/>
              <a:ext cx="180000" cy="180000"/>
            </a:xfrm>
            <a:prstGeom prst="donut">
              <a:avLst>
                <a:gd name="adj" fmla="val 22023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19" name="加号 118"/>
            <p:cNvSpPr/>
            <p:nvPr/>
          </p:nvSpPr>
          <p:spPr>
            <a:xfrm>
              <a:off x="1300141" y="3949091"/>
              <a:ext cx="180000" cy="180000"/>
            </a:xfrm>
            <a:prstGeom prst="mathPlus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schemeClr val="tx1"/>
                </a:solidFill>
              </a:endParaRPr>
            </a:p>
          </p:txBody>
        </p:sp>
      </p:grpSp>
      <p:cxnSp>
        <p:nvCxnSpPr>
          <p:cNvPr id="120" name="直接连接符 119"/>
          <p:cNvCxnSpPr/>
          <p:nvPr userDrawn="1"/>
        </p:nvCxnSpPr>
        <p:spPr>
          <a:xfrm rot="5400000">
            <a:off x="10144897" y="1126855"/>
            <a:ext cx="460099" cy="79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spcBef>
          <a:spcPct val="0"/>
        </a:spcBef>
        <a:buNone/>
        <a:defRPr sz="2800" b="1" kern="1200">
          <a:solidFill>
            <a:schemeClr val="bg1">
              <a:lumMod val="50000"/>
            </a:schemeClr>
          </a:solidFill>
          <a:latin typeface="微软雅黑" pitchFamily="34" charset="-122"/>
          <a:ea typeface="微软雅黑" pitchFamily="34" charset="-122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D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4290" y="6376176"/>
            <a:ext cx="12182390" cy="14916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 rot="5400000">
            <a:off x="2283148" y="5983267"/>
            <a:ext cx="785819" cy="158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 rot="20840572">
            <a:off x="2590325" y="5391290"/>
            <a:ext cx="262892" cy="236199"/>
            <a:chOff x="1571604" y="4015744"/>
            <a:chExt cx="262892" cy="2361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1571604" y="4071942"/>
              <a:ext cx="180000" cy="180000"/>
            </a:xfrm>
            <a:prstGeom prst="donut">
              <a:avLst>
                <a:gd name="adj" fmla="val 22023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4" name="直接箭头连接符 13"/>
            <p:cNvCxnSpPr/>
            <p:nvPr/>
          </p:nvCxnSpPr>
          <p:spPr>
            <a:xfrm flipV="1">
              <a:off x="1691620" y="4015744"/>
              <a:ext cx="142876" cy="107157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6" name="直接连接符 15"/>
          <p:cNvCxnSpPr/>
          <p:nvPr/>
        </p:nvCxnSpPr>
        <p:spPr>
          <a:xfrm rot="5400000">
            <a:off x="2605769" y="5803523"/>
            <a:ext cx="1143008" cy="231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同心圆 18"/>
          <p:cNvSpPr/>
          <p:nvPr/>
        </p:nvSpPr>
        <p:spPr>
          <a:xfrm>
            <a:off x="3033242" y="4947416"/>
            <a:ext cx="288000" cy="288000"/>
          </a:xfrm>
          <a:prstGeom prst="donut">
            <a:avLst>
              <a:gd name="adj" fmla="val 128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$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620536" y="404095"/>
            <a:ext cx="500067" cy="4286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834850" y="475532"/>
            <a:ext cx="500067" cy="5715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120599" y="618411"/>
            <a:ext cx="704856" cy="5000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263478" y="332657"/>
            <a:ext cx="928695" cy="7143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692235" y="404096"/>
            <a:ext cx="714380" cy="5000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 rot="759723">
            <a:off x="6188001" y="282879"/>
            <a:ext cx="928695" cy="7143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5120866" y="475533"/>
            <a:ext cx="928695" cy="7143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5763806" y="475536"/>
            <a:ext cx="714380" cy="6429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7906946" y="832724"/>
            <a:ext cx="714380" cy="5000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 rot="759723">
            <a:off x="9045522" y="497193"/>
            <a:ext cx="928695" cy="7143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 rot="20050139">
            <a:off x="8159061" y="570731"/>
            <a:ext cx="928695" cy="7143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1" name="椭圆 30"/>
          <p:cNvSpPr/>
          <p:nvPr/>
        </p:nvSpPr>
        <p:spPr>
          <a:xfrm rot="2087486">
            <a:off x="8835639" y="404097"/>
            <a:ext cx="714380" cy="6429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8692763" y="904165"/>
            <a:ext cx="714380" cy="5000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7549755" y="689848"/>
            <a:ext cx="714380" cy="5000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1" name="心形 40"/>
          <p:cNvSpPr/>
          <p:nvPr/>
        </p:nvSpPr>
        <p:spPr>
          <a:xfrm>
            <a:off x="3604746" y="5304607"/>
            <a:ext cx="285752" cy="285752"/>
          </a:xfrm>
          <a:prstGeom prst="hear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42" name="直接连接符 41"/>
          <p:cNvCxnSpPr/>
          <p:nvPr/>
        </p:nvCxnSpPr>
        <p:spPr>
          <a:xfrm rot="5400000">
            <a:off x="3355512" y="5982474"/>
            <a:ext cx="785819" cy="158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加号 42"/>
          <p:cNvSpPr/>
          <p:nvPr/>
        </p:nvSpPr>
        <p:spPr>
          <a:xfrm>
            <a:off x="4033380" y="5661802"/>
            <a:ext cx="357191" cy="357191"/>
          </a:xfrm>
          <a:prstGeom prst="mathPlus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44" name="直接连接符 43"/>
          <p:cNvCxnSpPr>
            <a:stCxn id="43" idx="1"/>
          </p:cNvCxnSpPr>
          <p:nvPr/>
        </p:nvCxnSpPr>
        <p:spPr>
          <a:xfrm rot="5400000">
            <a:off x="3981528" y="6201298"/>
            <a:ext cx="460099" cy="79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9" name="组合 48"/>
          <p:cNvGrpSpPr/>
          <p:nvPr/>
        </p:nvGrpSpPr>
        <p:grpSpPr>
          <a:xfrm>
            <a:off x="4653633" y="5518920"/>
            <a:ext cx="288000" cy="180000"/>
            <a:chOff x="-1928858" y="1643050"/>
            <a:chExt cx="500066" cy="357190"/>
          </a:xfrm>
        </p:grpSpPr>
        <p:sp>
          <p:nvSpPr>
            <p:cNvPr id="46" name="矩形 45"/>
            <p:cNvSpPr/>
            <p:nvPr/>
          </p:nvSpPr>
          <p:spPr>
            <a:xfrm>
              <a:off x="-1928858" y="1643050"/>
              <a:ext cx="500066" cy="35719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等腰三角形 46"/>
            <p:cNvSpPr/>
            <p:nvPr/>
          </p:nvSpPr>
          <p:spPr>
            <a:xfrm>
              <a:off x="-1928858" y="1714488"/>
              <a:ext cx="500066" cy="285752"/>
            </a:xfrm>
            <a:prstGeom prst="triangl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等腰三角形 47"/>
            <p:cNvSpPr/>
            <p:nvPr/>
          </p:nvSpPr>
          <p:spPr>
            <a:xfrm rot="10800000">
              <a:off x="-1928858" y="1643050"/>
              <a:ext cx="500066" cy="285752"/>
            </a:xfrm>
            <a:prstGeom prst="triangle">
              <a:avLst/>
            </a:prstGeom>
            <a:solidFill>
              <a:srgbClr val="DDF2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50" name="直接连接符 49"/>
          <p:cNvCxnSpPr>
            <a:stCxn id="47" idx="3"/>
          </p:cNvCxnSpPr>
          <p:nvPr/>
        </p:nvCxnSpPr>
        <p:spPr>
          <a:xfrm rot="5400000">
            <a:off x="4422729" y="6072706"/>
            <a:ext cx="748695" cy="112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rot="5400000">
            <a:off x="4672195" y="5857549"/>
            <a:ext cx="1105884" cy="158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9" name="组合 58"/>
          <p:cNvGrpSpPr/>
          <p:nvPr/>
        </p:nvGrpSpPr>
        <p:grpSpPr>
          <a:xfrm>
            <a:off x="5153703" y="5066490"/>
            <a:ext cx="157165" cy="269377"/>
            <a:chOff x="1300141" y="3818402"/>
            <a:chExt cx="181268" cy="31068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 rot="20840572">
              <a:off x="1301409" y="3818402"/>
              <a:ext cx="180000" cy="180000"/>
            </a:xfrm>
            <a:prstGeom prst="donut">
              <a:avLst>
                <a:gd name="adj" fmla="val 22023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8" name="加号 57"/>
            <p:cNvSpPr/>
            <p:nvPr/>
          </p:nvSpPr>
          <p:spPr>
            <a:xfrm>
              <a:off x="1300141" y="3949091"/>
              <a:ext cx="180000" cy="180000"/>
            </a:xfrm>
            <a:prstGeom prst="mathPlus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EE680C26-4B29-45F6-BEF2-7E51AE60C459}"/>
              </a:ext>
            </a:extLst>
          </p:cNvPr>
          <p:cNvSpPr/>
          <p:nvPr/>
        </p:nvSpPr>
        <p:spPr>
          <a:xfrm>
            <a:off x="756400" y="1392837"/>
            <a:ext cx="107291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TW" sz="4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基隆市</a:t>
            </a:r>
            <a:r>
              <a:rPr lang="en-US" altLang="zh-TW" sz="4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114</a:t>
            </a:r>
            <a:r>
              <a:rPr lang="zh-TW" altLang="zh-TW" sz="4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學年度國民小學及學前階段</a:t>
            </a:r>
            <a:endParaRPr lang="en-US" altLang="zh-TW" sz="48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4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身心障礙生鑑定安置</a:t>
            </a:r>
            <a:r>
              <a:rPr lang="zh-TW" altLang="en-US" sz="4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鑑評工作會議</a:t>
            </a:r>
            <a:endParaRPr lang="zh-TW" altLang="en-US" sz="480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9274FDE-FAAD-4F25-A38D-BFDB6C1ED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239" y="3137941"/>
            <a:ext cx="4589466" cy="30596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C1B8A2FB-C805-440F-92D5-8AFE3B9782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7250" y="534085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複審會議期間：</a:t>
            </a:r>
            <a:r>
              <a:rPr lang="en-US" altLang="zh-TW" sz="36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03/19-03/21</a:t>
            </a:r>
            <a:r>
              <a:rPr lang="zh-TW" altLang="en-US" sz="36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95464B0-5334-44C4-9598-ADBDAA6774AF}"/>
              </a:ext>
            </a:extLst>
          </p:cNvPr>
          <p:cNvSpPr/>
          <p:nvPr/>
        </p:nvSpPr>
        <p:spPr>
          <a:xfrm>
            <a:off x="767408" y="2636912"/>
            <a:ext cx="107841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 會議決議：</a:t>
            </a:r>
            <a:r>
              <a:rPr lang="en-US" altLang="zh-TW" sz="32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03/21</a:t>
            </a: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下午五點後至心評人員帳號</a:t>
            </a:r>
            <a:r>
              <a:rPr lang="zh-TW" altLang="en-US" sz="3200" b="1" dirty="0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檢視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217DF50-9D61-4995-B8BB-572B668781D8}"/>
              </a:ext>
            </a:extLst>
          </p:cNvPr>
          <p:cNvSpPr/>
          <p:nvPr/>
        </p:nvSpPr>
        <p:spPr>
          <a:xfrm>
            <a:off x="767408" y="3365703"/>
            <a:ext cx="98716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２、委員建議：</a:t>
            </a:r>
            <a:r>
              <a:rPr lang="en-US" altLang="zh-TW" sz="32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03/21</a:t>
            </a: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下午五點後</a:t>
            </a:r>
            <a:r>
              <a:rPr lang="en-US" altLang="zh-TW" sz="32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MAIL</a:t>
            </a: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發至各校雲端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8EAD81D-88E9-4CE2-8380-17D6201E47B2}"/>
              </a:ext>
            </a:extLst>
          </p:cNvPr>
          <p:cNvSpPr/>
          <p:nvPr/>
        </p:nvSpPr>
        <p:spPr>
          <a:xfrm>
            <a:off x="695400" y="4085783"/>
            <a:ext cx="105913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３、面審申請：請於</a:t>
            </a:r>
            <a:r>
              <a:rPr lang="en-US" altLang="zh-TW" sz="32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03/24</a:t>
            </a: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中午</a:t>
            </a:r>
            <a:r>
              <a:rPr lang="en-US" altLang="zh-TW" sz="32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12:00</a:t>
            </a: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前</a:t>
            </a:r>
            <a:r>
              <a:rPr lang="en-US" altLang="zh-TW" sz="32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MAIL</a:t>
            </a: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至中心申請</a:t>
            </a:r>
          </a:p>
        </p:txBody>
      </p:sp>
    </p:spTree>
    <p:extLst>
      <p:ext uri="{BB962C8B-B14F-4D97-AF65-F5344CB8AC3E}">
        <p14:creationId xmlns:p14="http://schemas.microsoft.com/office/powerpoint/2010/main" val="2736352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A4A4BDD-31EE-4356-BD08-3B1ECD25DF02}"/>
              </a:ext>
            </a:extLst>
          </p:cNvPr>
          <p:cNvSpPr/>
          <p:nvPr/>
        </p:nvSpPr>
        <p:spPr>
          <a:xfrm>
            <a:off x="844742" y="1628800"/>
            <a:ext cx="1167936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zh-TW" altLang="en-US" sz="40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請提早二十分鐘抵達。</a:t>
            </a:r>
            <a:endParaRPr lang="en-US" altLang="zh-TW" sz="4000" b="1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altLang="zh-TW" sz="4000" b="1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TW" altLang="en-US" sz="40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請至家長休息室等候。</a:t>
            </a:r>
            <a:endParaRPr lang="en-US" altLang="zh-TW" sz="4000" b="1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altLang="zh-TW" sz="4000" b="1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TW" altLang="en-US" sz="40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若會後有需要將身障證明或評估報告取回</a:t>
            </a:r>
            <a:endParaRPr lang="en-US" altLang="zh-TW" sz="4000" b="1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40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請告知工作人員當日領回。</a:t>
            </a:r>
            <a:endParaRPr lang="en-US" altLang="zh-TW" sz="4000" b="1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TW" sz="4000" b="1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zh-TW" altLang="en-US" sz="40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會議完成後請簽完鑑評領據後再行離開。</a:t>
            </a:r>
          </a:p>
          <a:p>
            <a:endParaRPr lang="zh-TW" altLang="en-US" sz="4000" b="1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zh-TW" altLang="en-US" sz="4000" b="1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zh-TW" altLang="en-US" sz="4000" b="1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標題 8">
            <a:extLst>
              <a:ext uri="{FF2B5EF4-FFF2-40B4-BE49-F238E27FC236}">
                <a16:creationId xmlns:a16="http://schemas.microsoft.com/office/drawing/2014/main" id="{C1B80685-D5D3-455B-A2B5-7E6A68A42D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7250" y="564863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鑑定安置會議時間：</a:t>
            </a:r>
            <a:r>
              <a:rPr lang="en-US" altLang="zh-TW" sz="3200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r>
              <a:rPr lang="en-US" altLang="zh-TW" sz="32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/31</a:t>
            </a:r>
            <a:r>
              <a:rPr lang="zh-TW" altLang="en-US" sz="32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en-US" altLang="zh-TW" sz="32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4/1</a:t>
            </a:r>
            <a:r>
              <a:rPr lang="zh-TW" altLang="en-US" sz="32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en-US" altLang="zh-TW" sz="3200" b="1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4/2</a:t>
            </a:r>
            <a:endParaRPr lang="zh-TW" altLang="en-US" sz="3200" b="1" dirty="0">
              <a:solidFill>
                <a:srgbClr val="C0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25940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>
            <a:extLst>
              <a:ext uri="{FF2B5EF4-FFF2-40B4-BE49-F238E27FC236}">
                <a16:creationId xmlns:a16="http://schemas.microsoft.com/office/drawing/2014/main" id="{C1B80685-D5D3-455B-A2B5-7E6A68A42D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7250" y="534085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rgbClr val="C00000"/>
                </a:solidFill>
              </a:rPr>
              <a:t>新生暨幼小轉銜要事提醒 </a:t>
            </a:r>
            <a:endParaRPr lang="zh-TW" altLang="en-US" sz="3600" b="1" dirty="0">
              <a:solidFill>
                <a:srgbClr val="C0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2952EEF-F916-466B-BFCE-3FF68309298B}"/>
              </a:ext>
            </a:extLst>
          </p:cNvPr>
          <p:cNvSpPr/>
          <p:nvPr/>
        </p:nvSpPr>
        <p:spPr>
          <a:xfrm>
            <a:off x="95672" y="1556792"/>
            <a:ext cx="12000656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9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sz="29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 緩讀學生統一於面審會議討論緩讀事宜。</a:t>
            </a:r>
            <a:endParaRPr lang="en-US" altLang="zh-TW" sz="2900" b="1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29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TW" altLang="en-US" sz="29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 入私立小學個案本年度由中心支援派案協助鑑評。 </a:t>
            </a:r>
            <a:endParaRPr lang="en-US" altLang="zh-TW" sz="2900" b="1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29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TW" altLang="en-US" sz="29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 緩讀生鑑評說明：依據該生戶籍學區派案，由該校安排鑑評人員協助。</a:t>
            </a:r>
            <a:endParaRPr lang="en-US" altLang="zh-TW" sz="2900" b="1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29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r>
              <a:rPr lang="zh-TW" altLang="en-US" sz="29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 巡迴老師聯繫電話</a:t>
            </a:r>
            <a:r>
              <a:rPr lang="en-US" altLang="zh-TW" sz="29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2422-3064 </a:t>
            </a:r>
            <a:r>
              <a:rPr lang="zh-TW" altLang="en-US" sz="29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分機</a:t>
            </a:r>
            <a:r>
              <a:rPr lang="en-US" altLang="zh-TW" sz="29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51-54</a:t>
            </a:r>
            <a:r>
              <a:rPr lang="zh-TW" altLang="en-US" sz="29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 </a:t>
            </a:r>
            <a:endParaRPr lang="en-US" altLang="zh-TW" sz="2900" b="1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29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lang="zh-TW" altLang="en-US" sz="29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 </a:t>
            </a:r>
            <a:r>
              <a:rPr lang="zh-TW" altLang="en-US" sz="29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拿到個案資料請重覆確認戶籍後沒問題再行離開。</a:t>
            </a:r>
            <a:r>
              <a:rPr lang="zh-TW" altLang="en-US" sz="29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en-US" altLang="zh-TW" sz="2900" b="1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29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  <a:r>
              <a:rPr lang="zh-TW" altLang="en-US" sz="29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 請各校完成分案後和家長聯繫說明鑑評時間。 </a:t>
            </a:r>
            <a:endParaRPr lang="en-US" altLang="zh-TW" sz="2900" b="1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TW" sz="29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</a:t>
            </a:r>
            <a:r>
              <a:rPr lang="zh-TW" altLang="en-US" sz="29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 申請</a:t>
            </a:r>
            <a:r>
              <a:rPr lang="zh-TW" altLang="en-US" sz="29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教師助理員</a:t>
            </a:r>
            <a:r>
              <a:rPr lang="zh-TW" altLang="en-US" sz="29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，應呈現</a:t>
            </a:r>
            <a:r>
              <a:rPr lang="zh-TW" altLang="en-US" sz="29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個案問題行為之程度，次數及頻率</a:t>
            </a:r>
            <a:r>
              <a:rPr lang="en-US" altLang="zh-TW" sz="29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｡</a:t>
            </a:r>
            <a:endParaRPr lang="en-US" altLang="zh-TW" sz="2900" b="1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9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申請</a:t>
            </a:r>
            <a:r>
              <a:rPr lang="zh-TW" altLang="en-US" sz="29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專業團隊服務，</a:t>
            </a:r>
            <a:r>
              <a:rPr lang="zh-TW" altLang="en-US" sz="29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應附上</a:t>
            </a:r>
            <a:r>
              <a:rPr lang="zh-TW" altLang="en-US" sz="29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相關項目評估報告，</a:t>
            </a:r>
            <a:r>
              <a:rPr lang="zh-TW" altLang="en-US" sz="29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俾利委員審查核予</a:t>
            </a:r>
            <a:endParaRPr lang="en-US" altLang="zh-TW" sz="2900" b="1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514350" indent="-514350">
              <a:buAutoNum type="arabicPlain" startAt="8"/>
            </a:pPr>
            <a:r>
              <a:rPr lang="zh-TW" altLang="en-US" sz="29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收到資料後一週內</a:t>
            </a:r>
            <a:r>
              <a:rPr lang="en-US" altLang="zh-TW" sz="29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(1/21)</a:t>
            </a:r>
            <a:r>
              <a:rPr lang="zh-TW" altLang="en-US" sz="29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若還有學生從外縣市轉入或市內戶籍遷動，</a:t>
            </a:r>
            <a:endParaRPr lang="en-US" altLang="zh-TW" sz="2900" b="1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29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則由戶籍學校負責鑑評工作，若超過一週，則致電專服中心討論</a:t>
            </a:r>
            <a:r>
              <a:rPr lang="en-US" altLang="zh-TW" sz="29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｡</a:t>
            </a:r>
          </a:p>
          <a:p>
            <a:r>
              <a:rPr lang="en-US" altLang="zh-TW" sz="29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</a:t>
            </a:r>
            <a:r>
              <a:rPr lang="zh-TW" altLang="en-US" sz="29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 通過書審個案施測費清冊可於</a:t>
            </a:r>
            <a:r>
              <a:rPr lang="en-US" altLang="zh-TW" sz="29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03/24</a:t>
            </a:r>
            <a:r>
              <a:rPr lang="zh-TW" altLang="en-US" sz="29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後至中心找陳柏華小姐簽名</a:t>
            </a:r>
            <a:r>
              <a:rPr lang="en-US" altLang="zh-TW" sz="29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｡</a:t>
            </a:r>
            <a:endParaRPr lang="en-US" altLang="zh-TW" sz="2900" b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6349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6708781"/>
            <a:ext cx="12192000" cy="14287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 rot="5400000">
            <a:off x="1491027" y="6315873"/>
            <a:ext cx="785819" cy="158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组合 14"/>
          <p:cNvGrpSpPr/>
          <p:nvPr/>
        </p:nvGrpSpPr>
        <p:grpSpPr>
          <a:xfrm rot="20840572">
            <a:off x="1798204" y="5723896"/>
            <a:ext cx="262892" cy="236199"/>
            <a:chOff x="1571604" y="4015744"/>
            <a:chExt cx="262892" cy="2361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同心圆 10"/>
            <p:cNvSpPr/>
            <p:nvPr/>
          </p:nvSpPr>
          <p:spPr>
            <a:xfrm>
              <a:off x="1571604" y="4071942"/>
              <a:ext cx="180000" cy="180000"/>
            </a:xfrm>
            <a:prstGeom prst="donut">
              <a:avLst>
                <a:gd name="adj" fmla="val 22023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cxnSp>
          <p:nvCxnSpPr>
            <p:cNvPr id="14" name="直接箭头连接符 13"/>
            <p:cNvCxnSpPr/>
            <p:nvPr/>
          </p:nvCxnSpPr>
          <p:spPr>
            <a:xfrm flipV="1">
              <a:off x="1691620" y="4015744"/>
              <a:ext cx="142876" cy="107157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6" name="直接连接符 15"/>
          <p:cNvCxnSpPr/>
          <p:nvPr/>
        </p:nvCxnSpPr>
        <p:spPr>
          <a:xfrm rot="5400000">
            <a:off x="1813648" y="6136129"/>
            <a:ext cx="1143008" cy="231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同心圆 18"/>
          <p:cNvSpPr/>
          <p:nvPr/>
        </p:nvSpPr>
        <p:spPr>
          <a:xfrm>
            <a:off x="2241121" y="5280022"/>
            <a:ext cx="288000" cy="288000"/>
          </a:xfrm>
          <a:prstGeom prst="donut">
            <a:avLst>
              <a:gd name="adj" fmla="val 12800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$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太阳形 33"/>
          <p:cNvSpPr/>
          <p:nvPr/>
        </p:nvSpPr>
        <p:spPr>
          <a:xfrm rot="1411899">
            <a:off x="153741" y="4782409"/>
            <a:ext cx="673291" cy="673291"/>
          </a:xfrm>
          <a:prstGeom prst="su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39" name="直接连接符 38"/>
          <p:cNvCxnSpPr/>
          <p:nvPr/>
        </p:nvCxnSpPr>
        <p:spPr>
          <a:xfrm rot="5400000">
            <a:off x="-237564" y="5992958"/>
            <a:ext cx="1428760" cy="288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心形 40"/>
          <p:cNvSpPr/>
          <p:nvPr/>
        </p:nvSpPr>
        <p:spPr>
          <a:xfrm>
            <a:off x="2812625" y="5637213"/>
            <a:ext cx="285752" cy="285752"/>
          </a:xfrm>
          <a:prstGeom prst="hear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42" name="直接连接符 41"/>
          <p:cNvCxnSpPr/>
          <p:nvPr/>
        </p:nvCxnSpPr>
        <p:spPr>
          <a:xfrm rot="5400000">
            <a:off x="2563391" y="6315080"/>
            <a:ext cx="785819" cy="158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加号 42"/>
          <p:cNvSpPr/>
          <p:nvPr/>
        </p:nvSpPr>
        <p:spPr>
          <a:xfrm>
            <a:off x="3241259" y="5994408"/>
            <a:ext cx="357191" cy="357191"/>
          </a:xfrm>
          <a:prstGeom prst="mathPlus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44" name="直接连接符 43"/>
          <p:cNvCxnSpPr>
            <a:stCxn id="43" idx="1"/>
          </p:cNvCxnSpPr>
          <p:nvPr/>
        </p:nvCxnSpPr>
        <p:spPr>
          <a:xfrm rot="5400000">
            <a:off x="3189407" y="6533904"/>
            <a:ext cx="460099" cy="79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组合 48"/>
          <p:cNvGrpSpPr/>
          <p:nvPr/>
        </p:nvGrpSpPr>
        <p:grpSpPr>
          <a:xfrm>
            <a:off x="3861512" y="5851526"/>
            <a:ext cx="288000" cy="180000"/>
            <a:chOff x="-1928858" y="1643050"/>
            <a:chExt cx="500066" cy="357190"/>
          </a:xfrm>
        </p:grpSpPr>
        <p:sp>
          <p:nvSpPr>
            <p:cNvPr id="46" name="矩形 45"/>
            <p:cNvSpPr/>
            <p:nvPr/>
          </p:nvSpPr>
          <p:spPr>
            <a:xfrm>
              <a:off x="-1928858" y="1643050"/>
              <a:ext cx="500066" cy="35719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等腰三角形 46"/>
            <p:cNvSpPr/>
            <p:nvPr/>
          </p:nvSpPr>
          <p:spPr>
            <a:xfrm>
              <a:off x="-1928858" y="1714488"/>
              <a:ext cx="500066" cy="285752"/>
            </a:xfrm>
            <a:prstGeom prst="triangl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等腰三角形 47"/>
            <p:cNvSpPr/>
            <p:nvPr/>
          </p:nvSpPr>
          <p:spPr>
            <a:xfrm rot="10800000">
              <a:off x="-1928858" y="1643050"/>
              <a:ext cx="500066" cy="285752"/>
            </a:xfrm>
            <a:prstGeom prst="triangle">
              <a:avLst/>
            </a:prstGeom>
            <a:solidFill>
              <a:srgbClr val="DDF2FF"/>
            </a:solidFill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50" name="直接连接符 49"/>
          <p:cNvCxnSpPr>
            <a:stCxn id="47" idx="3"/>
          </p:cNvCxnSpPr>
          <p:nvPr/>
        </p:nvCxnSpPr>
        <p:spPr>
          <a:xfrm rot="5400000">
            <a:off x="3630608" y="6405312"/>
            <a:ext cx="748695" cy="112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rot="5400000">
            <a:off x="3880074" y="6190155"/>
            <a:ext cx="1105884" cy="158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" name="组合 58"/>
          <p:cNvGrpSpPr/>
          <p:nvPr/>
        </p:nvGrpSpPr>
        <p:grpSpPr>
          <a:xfrm>
            <a:off x="4361582" y="5399096"/>
            <a:ext cx="157165" cy="269377"/>
            <a:chOff x="1300141" y="3818402"/>
            <a:chExt cx="181268" cy="31068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 rot="20840572">
              <a:off x="1301409" y="3818402"/>
              <a:ext cx="180000" cy="180000"/>
            </a:xfrm>
            <a:prstGeom prst="donut">
              <a:avLst>
                <a:gd name="adj" fmla="val 22023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8" name="加号 57"/>
            <p:cNvSpPr/>
            <p:nvPr/>
          </p:nvSpPr>
          <p:spPr>
            <a:xfrm>
              <a:off x="1300141" y="3949091"/>
              <a:ext cx="180000" cy="180000"/>
            </a:xfrm>
            <a:prstGeom prst="mathPlus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A1B80BFE-B241-4A67-8879-760824BA6798}"/>
              </a:ext>
            </a:extLst>
          </p:cNvPr>
          <p:cNvSpPr/>
          <p:nvPr/>
        </p:nvSpPr>
        <p:spPr>
          <a:xfrm>
            <a:off x="541757" y="2200568"/>
            <a:ext cx="3775393" cy="906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各項業務承辦人</a:t>
            </a:r>
            <a:endParaRPr lang="en-US" altLang="zh-TW" sz="4000" b="1" dirty="0">
              <a:solidFill>
                <a:srgbClr val="00B05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5296BE5-7FB5-48D8-974B-9CF45B3629AF}"/>
              </a:ext>
            </a:extLst>
          </p:cNvPr>
          <p:cNvSpPr/>
          <p:nvPr/>
        </p:nvSpPr>
        <p:spPr>
          <a:xfrm>
            <a:off x="342343" y="383487"/>
            <a:ext cx="5100247" cy="743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特教專服中心 </a:t>
            </a:r>
            <a:r>
              <a:rPr lang="en-US" altLang="zh-TW" sz="32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2424-3752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ECB5E861-4C1E-4423-9C3E-58A905E98FE5}"/>
              </a:ext>
            </a:extLst>
          </p:cNvPr>
          <p:cNvSpPr/>
          <p:nvPr/>
        </p:nvSpPr>
        <p:spPr>
          <a:xfrm>
            <a:off x="4930838" y="1810626"/>
            <a:ext cx="7244861" cy="4437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鑑定安置：林欣宜副召</a:t>
            </a: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、</a:t>
            </a: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陳翠綾組長</a:t>
            </a:r>
            <a:endParaRPr lang="en-US" altLang="zh-TW" sz="3200" b="1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專業團隊及助理人員 ：陳紫芯副召 </a:t>
            </a:r>
            <a:endParaRPr lang="en-US" altLang="zh-TW" sz="3200" b="1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助理人員 ：鄭雪清組長</a:t>
            </a:r>
            <a:endParaRPr lang="en-US" altLang="zh-TW" sz="3200" b="1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專業團隊 ：張妙慈組長</a:t>
            </a:r>
            <a:endParaRPr lang="en-US" altLang="zh-TW" sz="3200" b="1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測驗工具 ：賴虹汶小姐</a:t>
            </a:r>
            <a:endParaRPr lang="en-US" altLang="zh-TW" sz="3200" b="1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特教通報網 ：陳柏華小姐</a:t>
            </a:r>
            <a:endParaRPr lang="en-US" altLang="zh-TW" sz="3200" b="1" dirty="0">
              <a:solidFill>
                <a:schemeClr val="accent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>
            <a:extLst>
              <a:ext uri="{FF2B5EF4-FFF2-40B4-BE49-F238E27FC236}">
                <a16:creationId xmlns:a16="http://schemas.microsoft.com/office/drawing/2014/main" id="{0AE7CE76-426E-4432-B2C7-2A43B00B1D3A}"/>
              </a:ext>
            </a:extLst>
          </p:cNvPr>
          <p:cNvSpPr txBox="1"/>
          <p:nvPr/>
        </p:nvSpPr>
        <p:spPr>
          <a:xfrm>
            <a:off x="4275800" y="2886035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來分案吧</a:t>
            </a:r>
            <a:r>
              <a:rPr lang="en-US" altLang="zh-TW" sz="48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~</a:t>
            </a:r>
            <a:endParaRPr lang="zh-TW" altLang="en-US" sz="48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9" name="图片 21">
            <a:extLst>
              <a:ext uri="{FF2B5EF4-FFF2-40B4-BE49-F238E27FC236}">
                <a16:creationId xmlns:a16="http://schemas.microsoft.com/office/drawing/2014/main" id="{CE542691-8ED7-4EB6-A0EF-9941D030CD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03512" y="1536111"/>
            <a:ext cx="6875447" cy="4361842"/>
          </a:xfrm>
          <a:prstGeom prst="rect">
            <a:avLst/>
          </a:prstGeom>
        </p:spPr>
      </p:pic>
      <p:sp>
        <p:nvSpPr>
          <p:cNvPr id="10" name="文本框 20">
            <a:extLst>
              <a:ext uri="{FF2B5EF4-FFF2-40B4-BE49-F238E27FC236}">
                <a16:creationId xmlns:a16="http://schemas.microsoft.com/office/drawing/2014/main" id="{8ADE675F-37D5-4417-91EE-5F54EE7401B7}"/>
              </a:ext>
            </a:extLst>
          </p:cNvPr>
          <p:cNvSpPr txBox="1"/>
          <p:nvPr/>
        </p:nvSpPr>
        <p:spPr>
          <a:xfrm>
            <a:off x="2136191" y="3163034"/>
            <a:ext cx="56375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600" b="1" dirty="0">
                <a:solidFill>
                  <a:srgbClr val="28AFB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一起來分案吧</a:t>
            </a:r>
            <a:endParaRPr lang="zh-CN" altLang="en-US" sz="6600" b="1" dirty="0">
              <a:solidFill>
                <a:srgbClr val="28AFB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標題 10">
            <a:extLst>
              <a:ext uri="{FF2B5EF4-FFF2-40B4-BE49-F238E27FC236}">
                <a16:creationId xmlns:a16="http://schemas.microsoft.com/office/drawing/2014/main" id="{EB4E4707-4B87-427D-9E7E-7EA1D8010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6" name="Picture 4" descr="This may contain: a drawing of a teddy bear with its eyes closed and the words written in chinese">
            <a:extLst>
              <a:ext uri="{FF2B5EF4-FFF2-40B4-BE49-F238E27FC236}">
                <a16:creationId xmlns:a16="http://schemas.microsoft.com/office/drawing/2014/main" id="{D51BF499-6FDF-44E0-A87D-1AB11D6D60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284" y="3322812"/>
            <a:ext cx="3768791" cy="328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89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70856" y="28572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C00000"/>
                </a:solidFill>
              </a:rPr>
              <a:t>學前派案說明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grpSp>
        <p:nvGrpSpPr>
          <p:cNvPr id="21" name="6048664a-32dc-45f0-8894-22a0bafdb272">
            <a:extLst>
              <a:ext uri="{FF2B5EF4-FFF2-40B4-BE49-F238E27FC236}">
                <a16:creationId xmlns:a16="http://schemas.microsoft.com/office/drawing/2014/main" id="{8509195E-DA36-4264-AB3F-2852E1B1F92C}"/>
              </a:ext>
            </a:extLst>
          </p:cNvPr>
          <p:cNvGrpSpPr>
            <a:grpSpLocks noChangeAspect="1"/>
          </p:cNvGrpSpPr>
          <p:nvPr/>
        </p:nvGrpSpPr>
        <p:grpSpPr>
          <a:xfrm>
            <a:off x="4273741" y="2042316"/>
            <a:ext cx="3096344" cy="3282027"/>
            <a:chOff x="4507373" y="1891819"/>
            <a:chExt cx="3177256" cy="3367792"/>
          </a:xfrm>
        </p:grpSpPr>
        <p:sp>
          <p:nvSpPr>
            <p:cNvPr id="24" name="Isosceles Triangle 7">
              <a:extLst>
                <a:ext uri="{FF2B5EF4-FFF2-40B4-BE49-F238E27FC236}">
                  <a16:creationId xmlns:a16="http://schemas.microsoft.com/office/drawing/2014/main" id="{B104B6DE-1629-41C9-B4AB-612E7945AE66}"/>
                </a:ext>
              </a:extLst>
            </p:cNvPr>
            <p:cNvSpPr/>
            <p:nvPr/>
          </p:nvSpPr>
          <p:spPr>
            <a:xfrm rot="14400000" flipH="1" flipV="1">
              <a:off x="5319689" y="1936839"/>
              <a:ext cx="652791" cy="56275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b="1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25" name="Group 2">
              <a:extLst>
                <a:ext uri="{FF2B5EF4-FFF2-40B4-BE49-F238E27FC236}">
                  <a16:creationId xmlns:a16="http://schemas.microsoft.com/office/drawing/2014/main" id="{E33AEE1D-5993-44F5-BDCB-3BEA650A9A4C}"/>
                </a:ext>
              </a:extLst>
            </p:cNvPr>
            <p:cNvGrpSpPr/>
            <p:nvPr/>
          </p:nvGrpSpPr>
          <p:grpSpPr>
            <a:xfrm>
              <a:off x="4507373" y="1988840"/>
              <a:ext cx="3177256" cy="3177256"/>
              <a:chOff x="4711001" y="1988840"/>
              <a:chExt cx="3177256" cy="3177256"/>
            </a:xfrm>
          </p:grpSpPr>
          <p:sp>
            <p:nvSpPr>
              <p:cNvPr id="27" name="Block Arc 6">
                <a:extLst>
                  <a:ext uri="{FF2B5EF4-FFF2-40B4-BE49-F238E27FC236}">
                    <a16:creationId xmlns:a16="http://schemas.microsoft.com/office/drawing/2014/main" id="{7A785F02-4175-472A-B76C-8E6F1EEAE623}"/>
                  </a:ext>
                </a:extLst>
              </p:cNvPr>
              <p:cNvSpPr/>
              <p:nvPr/>
            </p:nvSpPr>
            <p:spPr>
              <a:xfrm rot="17100000" flipH="1" flipV="1">
                <a:off x="4711001" y="1988840"/>
                <a:ext cx="3177256" cy="3177256"/>
              </a:xfrm>
              <a:prstGeom prst="blockArc">
                <a:avLst>
                  <a:gd name="adj1" fmla="val 21599999"/>
                  <a:gd name="adj2" fmla="val 8180671"/>
                  <a:gd name="adj3" fmla="val 1191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 b="1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28" name="Block Arc 8">
                <a:extLst>
                  <a:ext uri="{FF2B5EF4-FFF2-40B4-BE49-F238E27FC236}">
                    <a16:creationId xmlns:a16="http://schemas.microsoft.com/office/drawing/2014/main" id="{DBA80CD5-0289-43B6-B5A8-BA81739ADA4C}"/>
                  </a:ext>
                </a:extLst>
              </p:cNvPr>
              <p:cNvSpPr/>
              <p:nvPr/>
            </p:nvSpPr>
            <p:spPr>
              <a:xfrm rot="17100000">
                <a:off x="4711001" y="1988840"/>
                <a:ext cx="3177256" cy="3177256"/>
              </a:xfrm>
              <a:prstGeom prst="blockArc">
                <a:avLst>
                  <a:gd name="adj1" fmla="val 21599999"/>
                  <a:gd name="adj2" fmla="val 8180671"/>
                  <a:gd name="adj3" fmla="val 11913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 b="1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  <p:sp>
          <p:nvSpPr>
            <p:cNvPr id="26" name="Isosceles Triangle 9">
              <a:extLst>
                <a:ext uri="{FF2B5EF4-FFF2-40B4-BE49-F238E27FC236}">
                  <a16:creationId xmlns:a16="http://schemas.microsoft.com/office/drawing/2014/main" id="{C0E1D4A4-9ED9-409B-9116-0675B5981D3E}"/>
                </a:ext>
              </a:extLst>
            </p:cNvPr>
            <p:cNvSpPr/>
            <p:nvPr/>
          </p:nvSpPr>
          <p:spPr>
            <a:xfrm rot="3600000" flipV="1">
              <a:off x="6237385" y="4651840"/>
              <a:ext cx="652791" cy="5627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b="1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29" name="TextBox 32">
            <a:extLst>
              <a:ext uri="{FF2B5EF4-FFF2-40B4-BE49-F238E27FC236}">
                <a16:creationId xmlns:a16="http://schemas.microsoft.com/office/drawing/2014/main" id="{B7522F3B-3E5B-43A4-A22D-F1F9FF5FEFE9}"/>
              </a:ext>
            </a:extLst>
          </p:cNvPr>
          <p:cNvSpPr txBox="1"/>
          <p:nvPr/>
        </p:nvSpPr>
        <p:spPr>
          <a:xfrm>
            <a:off x="2182028" y="3855064"/>
            <a:ext cx="2201919" cy="291169"/>
          </a:xfrm>
          <a:prstGeom prst="rect">
            <a:avLst/>
          </a:prstGeom>
          <a:noFill/>
        </p:spPr>
        <p:txBody>
          <a:bodyPr wrap="none" lIns="0" tIns="0" rIns="360000" bIns="0" anchor="b" anchorCtr="0">
            <a:noAutofit/>
          </a:bodyPr>
          <a:lstStyle/>
          <a:p>
            <a:pPr algn="r"/>
            <a:r>
              <a:rPr lang="zh-TW" altLang="en-US" sz="28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公立幼兒園</a:t>
            </a:r>
            <a:endParaRPr lang="en-US" altLang="zh-TW" sz="2800" b="1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r"/>
            <a:r>
              <a:rPr lang="zh-TW" altLang="en-US" sz="28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非營利幼兒園</a:t>
            </a:r>
            <a:endParaRPr lang="en-US" altLang="zh-TW" sz="2800" b="1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r"/>
            <a:r>
              <a:rPr lang="zh-TW" altLang="en-US" sz="28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職場互助幼兒園</a:t>
            </a:r>
            <a:endParaRPr lang="zh-CN" altLang="en-US" sz="2800" b="1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0" name="TextBox 35">
            <a:extLst>
              <a:ext uri="{FF2B5EF4-FFF2-40B4-BE49-F238E27FC236}">
                <a16:creationId xmlns:a16="http://schemas.microsoft.com/office/drawing/2014/main" id="{650C527A-A885-4C02-AB74-BB33E9F33EFB}"/>
              </a:ext>
            </a:extLst>
          </p:cNvPr>
          <p:cNvSpPr txBox="1"/>
          <p:nvPr/>
        </p:nvSpPr>
        <p:spPr>
          <a:xfrm>
            <a:off x="7384533" y="3445412"/>
            <a:ext cx="2117690" cy="291170"/>
          </a:xfrm>
          <a:prstGeom prst="rect">
            <a:avLst/>
          </a:prstGeom>
          <a:noFill/>
        </p:spPr>
        <p:txBody>
          <a:bodyPr wrap="none" lIns="360000" tIns="0" rIns="0" bIns="0" anchor="b" anchorCtr="0">
            <a:noAutofit/>
          </a:bodyPr>
          <a:lstStyle/>
          <a:p>
            <a:r>
              <a:rPr lang="zh-TW" altLang="en-US" sz="28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學前特幼班</a:t>
            </a:r>
            <a:endParaRPr lang="en-US" altLang="zh-TW" sz="2800" b="1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r>
              <a:rPr lang="zh-TW" altLang="en-US" sz="2800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學前資源班</a:t>
            </a:r>
            <a:endParaRPr lang="en-US" altLang="zh-TW" sz="2800" b="1" dirty="0">
              <a:solidFill>
                <a:srgbClr val="00B05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1" name="TextBox 36">
            <a:extLst>
              <a:ext uri="{FF2B5EF4-FFF2-40B4-BE49-F238E27FC236}">
                <a16:creationId xmlns:a16="http://schemas.microsoft.com/office/drawing/2014/main" id="{E9CA24E6-8995-407B-BC12-810EE97713C8}"/>
              </a:ext>
            </a:extLst>
          </p:cNvPr>
          <p:cNvSpPr txBox="1">
            <a:spLocks/>
          </p:cNvSpPr>
          <p:nvPr/>
        </p:nvSpPr>
        <p:spPr>
          <a:xfrm>
            <a:off x="7201054" y="4669847"/>
            <a:ext cx="3267471" cy="464075"/>
          </a:xfrm>
          <a:prstGeom prst="rect">
            <a:avLst/>
          </a:prstGeom>
        </p:spPr>
        <p:txBody>
          <a:bodyPr vert="horz" wrap="square" lIns="360000" tIns="0" rIns="0" bIns="0" anchor="ctr" anchorCtr="0">
            <a:noAutofit/>
          </a:bodyPr>
          <a:lstStyle/>
          <a:p>
            <a:pPr>
              <a:defRPr/>
            </a:pPr>
            <a:r>
              <a:rPr lang="zh-TW" altLang="en-US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依選擇就讀學校</a:t>
            </a:r>
            <a:endParaRPr lang="en-US" altLang="zh-TW" sz="2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defRPr/>
            </a:pPr>
            <a:r>
              <a:rPr lang="zh-TW" altLang="en-US" sz="2400" b="1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派案給該校特教組進行分配。</a:t>
            </a:r>
            <a:endParaRPr lang="en-US" altLang="zh-TW" sz="2400" b="1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2" name="TextBox 33">
            <a:extLst>
              <a:ext uri="{FF2B5EF4-FFF2-40B4-BE49-F238E27FC236}">
                <a16:creationId xmlns:a16="http://schemas.microsoft.com/office/drawing/2014/main" id="{A44D7F77-8ED8-4F81-90BB-A6BA58FB2AB2}"/>
              </a:ext>
            </a:extLst>
          </p:cNvPr>
          <p:cNvSpPr txBox="1">
            <a:spLocks/>
          </p:cNvSpPr>
          <p:nvPr/>
        </p:nvSpPr>
        <p:spPr>
          <a:xfrm>
            <a:off x="1587788" y="4472395"/>
            <a:ext cx="3869497" cy="464075"/>
          </a:xfrm>
          <a:prstGeom prst="rect">
            <a:avLst/>
          </a:prstGeom>
        </p:spPr>
        <p:txBody>
          <a:bodyPr vert="horz" wrap="square" lIns="0" tIns="0" rIns="360000" bIns="0" anchor="ctr">
            <a:noAutofit/>
          </a:bodyPr>
          <a:lstStyle/>
          <a:p>
            <a:pPr>
              <a:lnSpc>
                <a:spcPct val="120000"/>
              </a:lnSpc>
            </a:pPr>
            <a:r>
              <a:rPr lang="zh-TW" altLang="en-US" sz="2400" b="1" dirty="0">
                <a:solidFill>
                  <a:schemeClr val="dk1">
                    <a:lumMod val="10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中正國小學前巡迴班</a:t>
            </a:r>
            <a:endParaRPr lang="en-US" altLang="zh-TW" sz="2400" b="1" dirty="0">
              <a:solidFill>
                <a:schemeClr val="dk1">
                  <a:lumMod val="10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TW" altLang="en-US" sz="2400" b="1" dirty="0">
                <a:solidFill>
                  <a:schemeClr val="dk1">
                    <a:lumMod val="10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教師協助心評</a:t>
            </a:r>
            <a:endParaRPr lang="zh-CN" altLang="en-US" sz="2400" b="1" dirty="0">
              <a:solidFill>
                <a:schemeClr val="dk1">
                  <a:lumMod val="100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3" name="TextBox 26">
            <a:extLst>
              <a:ext uri="{FF2B5EF4-FFF2-40B4-BE49-F238E27FC236}">
                <a16:creationId xmlns:a16="http://schemas.microsoft.com/office/drawing/2014/main" id="{EB02718F-7C4E-43A6-B549-87BD34D8977E}"/>
              </a:ext>
            </a:extLst>
          </p:cNvPr>
          <p:cNvSpPr txBox="1">
            <a:spLocks/>
          </p:cNvSpPr>
          <p:nvPr/>
        </p:nvSpPr>
        <p:spPr bwMode="auto">
          <a:xfrm>
            <a:off x="5346269" y="3353079"/>
            <a:ext cx="923329" cy="18466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Autofit/>
            <a:sp3d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TW" altLang="en-US" sz="3600" b="1" dirty="0">
                <a:solidFill>
                  <a:srgbClr val="0B5A8E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學前階段</a:t>
            </a:r>
            <a:endParaRPr lang="zh-CN" altLang="en-US" sz="3600" b="1" dirty="0">
              <a:solidFill>
                <a:srgbClr val="0B5A8E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37 -0.707384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  <p:from x="5078" y="11403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70856" y="285728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C00000"/>
                </a:solidFill>
              </a:rPr>
              <a:t>升小一派案說明</a:t>
            </a:r>
            <a:endParaRPr lang="zh-CN" altLang="en-US" sz="3600" dirty="0">
              <a:solidFill>
                <a:srgbClr val="C00000"/>
              </a:solidFill>
            </a:endParaRPr>
          </a:p>
        </p:txBody>
      </p:sp>
      <p:grpSp>
        <p:nvGrpSpPr>
          <p:cNvPr id="34" name="组合 16">
            <a:extLst>
              <a:ext uri="{FF2B5EF4-FFF2-40B4-BE49-F238E27FC236}">
                <a16:creationId xmlns:a16="http://schemas.microsoft.com/office/drawing/2014/main" id="{9889D099-2F94-41CA-A160-EF52BFE96F5B}"/>
              </a:ext>
            </a:extLst>
          </p:cNvPr>
          <p:cNvGrpSpPr/>
          <p:nvPr/>
        </p:nvGrpSpPr>
        <p:grpSpPr>
          <a:xfrm>
            <a:off x="888747" y="1844823"/>
            <a:ext cx="3279680" cy="3038217"/>
            <a:chOff x="1332523" y="3000697"/>
            <a:chExt cx="2643169" cy="1882346"/>
          </a:xfrm>
        </p:grpSpPr>
        <p:pic>
          <p:nvPicPr>
            <p:cNvPr id="35" name="图片 4">
              <a:extLst>
                <a:ext uri="{FF2B5EF4-FFF2-40B4-BE49-F238E27FC236}">
                  <a16:creationId xmlns:a16="http://schemas.microsoft.com/office/drawing/2014/main" id="{7A484BF7-AD25-4A8A-A976-1707B4A6E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182847">
              <a:off x="1340407" y="3000697"/>
              <a:ext cx="2635285" cy="1882346"/>
            </a:xfrm>
            <a:prstGeom prst="rect">
              <a:avLst/>
            </a:prstGeom>
          </p:spPr>
        </p:pic>
        <p:sp>
          <p:nvSpPr>
            <p:cNvPr id="36" name="文本框 6">
              <a:extLst>
                <a:ext uri="{FF2B5EF4-FFF2-40B4-BE49-F238E27FC236}">
                  <a16:creationId xmlns:a16="http://schemas.microsoft.com/office/drawing/2014/main" id="{F72AF639-DFF7-4479-91B4-425061D21E47}"/>
                </a:ext>
              </a:extLst>
            </p:cNvPr>
            <p:cNvSpPr txBox="1"/>
            <p:nvPr/>
          </p:nvSpPr>
          <p:spPr>
            <a:xfrm>
              <a:off x="1332523" y="3678798"/>
              <a:ext cx="2598527" cy="4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資源班</a:t>
              </a:r>
              <a:endParaRPr lang="zh-CN" altLang="en-US" sz="3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7" name="组合 17">
            <a:extLst>
              <a:ext uri="{FF2B5EF4-FFF2-40B4-BE49-F238E27FC236}">
                <a16:creationId xmlns:a16="http://schemas.microsoft.com/office/drawing/2014/main" id="{938A5502-F302-4550-B9FB-2309F1BCC3C4}"/>
              </a:ext>
            </a:extLst>
          </p:cNvPr>
          <p:cNvGrpSpPr/>
          <p:nvPr/>
        </p:nvGrpSpPr>
        <p:grpSpPr>
          <a:xfrm>
            <a:off x="4502367" y="1844824"/>
            <a:ext cx="3335072" cy="3038217"/>
            <a:chOff x="4579742" y="3000696"/>
            <a:chExt cx="2687811" cy="1882346"/>
          </a:xfrm>
        </p:grpSpPr>
        <p:pic>
          <p:nvPicPr>
            <p:cNvPr id="38" name="图片 7">
              <a:extLst>
                <a:ext uri="{FF2B5EF4-FFF2-40B4-BE49-F238E27FC236}">
                  <a16:creationId xmlns:a16="http://schemas.microsoft.com/office/drawing/2014/main" id="{1C6E0737-4975-4B7F-8AE8-76D912149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182847">
              <a:off x="4632268" y="3000696"/>
              <a:ext cx="2635285" cy="1882346"/>
            </a:xfrm>
            <a:prstGeom prst="rect">
              <a:avLst/>
            </a:prstGeom>
          </p:spPr>
        </p:pic>
        <p:sp>
          <p:nvSpPr>
            <p:cNvPr id="39" name="文本框 9">
              <a:extLst>
                <a:ext uri="{FF2B5EF4-FFF2-40B4-BE49-F238E27FC236}">
                  <a16:creationId xmlns:a16="http://schemas.microsoft.com/office/drawing/2014/main" id="{0EEFE1F1-6133-42C0-927A-D69E1AC310F1}"/>
                </a:ext>
              </a:extLst>
            </p:cNvPr>
            <p:cNvSpPr txBox="1"/>
            <p:nvPr/>
          </p:nvSpPr>
          <p:spPr>
            <a:xfrm>
              <a:off x="4579742" y="3646306"/>
              <a:ext cx="2598527" cy="552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6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集中式特教班</a:t>
              </a:r>
              <a:endParaRPr lang="en-US" altLang="zh-TW" sz="2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en-US" altLang="zh-TW" sz="26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6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含基特</a:t>
              </a:r>
              <a:r>
                <a:rPr lang="en-US" altLang="zh-TW" sz="26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CN" altLang="en-US" sz="2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0" name="组合 18">
            <a:extLst>
              <a:ext uri="{FF2B5EF4-FFF2-40B4-BE49-F238E27FC236}">
                <a16:creationId xmlns:a16="http://schemas.microsoft.com/office/drawing/2014/main" id="{00BF8E94-F7DC-4AF8-A06C-0DC6FB28687F}"/>
              </a:ext>
            </a:extLst>
          </p:cNvPr>
          <p:cNvGrpSpPr/>
          <p:nvPr/>
        </p:nvGrpSpPr>
        <p:grpSpPr>
          <a:xfrm>
            <a:off x="8315658" y="1844824"/>
            <a:ext cx="3324958" cy="3038217"/>
            <a:chOff x="7994054" y="3000695"/>
            <a:chExt cx="2679660" cy="1882346"/>
          </a:xfrm>
        </p:grpSpPr>
        <p:pic>
          <p:nvPicPr>
            <p:cNvPr id="41" name="图片 10">
              <a:extLst>
                <a:ext uri="{FF2B5EF4-FFF2-40B4-BE49-F238E27FC236}">
                  <a16:creationId xmlns:a16="http://schemas.microsoft.com/office/drawing/2014/main" id="{3A3CF361-5966-4991-9331-DFF8CFC87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182847">
              <a:off x="8038429" y="3000695"/>
              <a:ext cx="2635285" cy="1882346"/>
            </a:xfrm>
            <a:prstGeom prst="rect">
              <a:avLst/>
            </a:prstGeom>
          </p:spPr>
        </p:pic>
        <p:sp>
          <p:nvSpPr>
            <p:cNvPr id="42" name="文本框 12">
              <a:extLst>
                <a:ext uri="{FF2B5EF4-FFF2-40B4-BE49-F238E27FC236}">
                  <a16:creationId xmlns:a16="http://schemas.microsoft.com/office/drawing/2014/main" id="{2AE174DE-83C1-4D73-B7FD-F70B9D096831}"/>
                </a:ext>
              </a:extLst>
            </p:cNvPr>
            <p:cNvSpPr txBox="1"/>
            <p:nvPr/>
          </p:nvSpPr>
          <p:spPr>
            <a:xfrm>
              <a:off x="7994054" y="3678798"/>
              <a:ext cx="2598527" cy="362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200" b="1" dirty="0">
                  <a:solidFill>
                    <a:srgbClr val="00B05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駐點學校</a:t>
              </a:r>
              <a:endParaRPr lang="zh-CN" altLang="en-US" sz="32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3" name="Rectangle 13">
            <a:extLst>
              <a:ext uri="{FF2B5EF4-FFF2-40B4-BE49-F238E27FC236}">
                <a16:creationId xmlns:a16="http://schemas.microsoft.com/office/drawing/2014/main" id="{40076123-BEB1-4980-9AAA-1AD2D1BF582C}"/>
              </a:ext>
            </a:extLst>
          </p:cNvPr>
          <p:cNvSpPr/>
          <p:nvPr/>
        </p:nvSpPr>
        <p:spPr>
          <a:xfrm>
            <a:off x="726669" y="5124440"/>
            <a:ext cx="3410350" cy="899615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noAutofit/>
          </a:bodyPr>
          <a:lstStyle/>
          <a:p>
            <a:pPr>
              <a:lnSpc>
                <a:spcPct val="120000"/>
              </a:lnSpc>
            </a:pP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依戶籍學區分派</a:t>
            </a:r>
            <a:endParaRPr lang="en-US" altLang="zh-TW" sz="3200" b="1" dirty="0">
              <a:solidFill>
                <a:schemeClr val="accent1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0" algn="ctr">
              <a:lnSpc>
                <a:spcPct val="120000"/>
              </a:lnSpc>
            </a:pPr>
            <a:r>
              <a:rPr lang="zh-TW" altLang="en-US" sz="3200" b="1" dirty="0">
                <a:solidFill>
                  <a:srgbClr val="4F81BD">
                    <a:lumMod val="75000"/>
                  </a:srgb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學校教師鑑定評估</a:t>
            </a:r>
            <a:endParaRPr lang="en-US" altLang="zh-TW" sz="3200" b="1" dirty="0">
              <a:solidFill>
                <a:srgbClr val="4F81BD">
                  <a:lumMod val="75000"/>
                </a:srgb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>
              <a:lnSpc>
                <a:spcPct val="120000"/>
              </a:lnSpc>
            </a:pPr>
            <a:endParaRPr lang="en-US" altLang="zh-TW" sz="3200" b="1" dirty="0">
              <a:solidFill>
                <a:schemeClr val="accent1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4" name="Rectangle 13">
            <a:extLst>
              <a:ext uri="{FF2B5EF4-FFF2-40B4-BE49-F238E27FC236}">
                <a16:creationId xmlns:a16="http://schemas.microsoft.com/office/drawing/2014/main" id="{1EC07E9E-A1F3-4538-A81E-28DE6884CC26}"/>
              </a:ext>
            </a:extLst>
          </p:cNvPr>
          <p:cNvSpPr/>
          <p:nvPr/>
        </p:nvSpPr>
        <p:spPr>
          <a:xfrm>
            <a:off x="4113035" y="4975718"/>
            <a:ext cx="4287221" cy="598529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指派戶籍學區學校</a:t>
            </a:r>
            <a:endParaRPr lang="en-US" altLang="zh-TW" sz="3200" b="1" dirty="0">
              <a:solidFill>
                <a:schemeClr val="accent1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教師鑑定評估</a:t>
            </a:r>
            <a:endParaRPr lang="en-US" altLang="zh-TW" sz="3200" b="1" dirty="0">
              <a:solidFill>
                <a:schemeClr val="accent1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endParaRPr lang="zh-CN" altLang="en-US" sz="3200" b="1" dirty="0">
              <a:solidFill>
                <a:schemeClr val="accent1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C141BE4-F68C-4C93-9BB2-1B78425E8494}"/>
              </a:ext>
            </a:extLst>
          </p:cNvPr>
          <p:cNvSpPr/>
          <p:nvPr/>
        </p:nvSpPr>
        <p:spPr>
          <a:xfrm>
            <a:off x="7152456" y="4981125"/>
            <a:ext cx="6096000" cy="12250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由巡迴該校教師</a:t>
            </a:r>
            <a:endParaRPr lang="en-US" altLang="zh-TW" sz="3200" b="1" dirty="0">
              <a:solidFill>
                <a:schemeClr val="accent1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TW" altLang="en-US" sz="3200" b="1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進行鑑定評估</a:t>
            </a:r>
            <a:endParaRPr lang="zh-CN" altLang="en-US" sz="3200" b="1" dirty="0">
              <a:solidFill>
                <a:schemeClr val="accent1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093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B0B5025-CF4B-408B-82BE-55B712190B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5" t="28112" r="11413" b="6580"/>
          <a:stretch/>
        </p:blipFill>
        <p:spPr>
          <a:xfrm>
            <a:off x="839416" y="2586109"/>
            <a:ext cx="9722890" cy="4236900"/>
          </a:xfrm>
          <a:prstGeom prst="rect">
            <a:avLst/>
          </a:prstGeom>
        </p:spPr>
      </p:pic>
      <p:sp>
        <p:nvSpPr>
          <p:cNvPr id="6" name="語音泡泡: 橢圓形 5">
            <a:extLst>
              <a:ext uri="{FF2B5EF4-FFF2-40B4-BE49-F238E27FC236}">
                <a16:creationId xmlns:a16="http://schemas.microsoft.com/office/drawing/2014/main" id="{CAF6D6B2-EA09-4EEA-B5D5-60BA69AB5A6C}"/>
              </a:ext>
            </a:extLst>
          </p:cNvPr>
          <p:cNvSpPr/>
          <p:nvPr/>
        </p:nvSpPr>
        <p:spPr>
          <a:xfrm>
            <a:off x="3912339" y="1839749"/>
            <a:ext cx="3176062" cy="1810295"/>
          </a:xfrm>
          <a:prstGeom prst="wedgeEllipseCallou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學生姓名請填</a:t>
            </a:r>
            <a:endParaRPr lang="en-US" altLang="zh-TW" sz="2000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2000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全名，不要填加</a:t>
            </a:r>
            <a:r>
              <a:rPr lang="en-US" altLang="zh-TW" sz="2000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O</a:t>
            </a:r>
            <a:endParaRPr lang="zh-TW" altLang="en-US" sz="2000" b="1" dirty="0">
              <a:solidFill>
                <a:srgbClr val="FF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想法泡泡: 雲朵 6">
            <a:extLst>
              <a:ext uri="{FF2B5EF4-FFF2-40B4-BE49-F238E27FC236}">
                <a16:creationId xmlns:a16="http://schemas.microsoft.com/office/drawing/2014/main" id="{240BA008-F43C-4DBD-82DD-763812B7B987}"/>
              </a:ext>
            </a:extLst>
          </p:cNvPr>
          <p:cNvSpPr/>
          <p:nvPr/>
        </p:nvSpPr>
        <p:spPr>
          <a:xfrm>
            <a:off x="2328163" y="2417331"/>
            <a:ext cx="1584176" cy="992300"/>
          </a:xfrm>
          <a:prstGeom prst="cloudCallout">
            <a:avLst>
              <a:gd name="adj1" fmla="val -23646"/>
              <a:gd name="adj2" fmla="val 97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請填</a:t>
            </a:r>
            <a:endParaRPr lang="en-US" altLang="zh-TW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提報</a:t>
            </a:r>
            <a:endParaRPr lang="en-US" altLang="zh-TW" b="1" dirty="0">
              <a:solidFill>
                <a:srgbClr val="FF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學校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090E05CE-E6FF-4CD0-AEFC-0BAB5A688A69}"/>
              </a:ext>
            </a:extLst>
          </p:cNvPr>
          <p:cNvSpPr txBox="1"/>
          <p:nvPr/>
        </p:nvSpPr>
        <p:spPr>
          <a:xfrm>
            <a:off x="2551897" y="426924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中正附幼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0271D51-2BFD-47C1-B945-A2A5D30BFDC5}"/>
              </a:ext>
            </a:extLst>
          </p:cNvPr>
          <p:cNvSpPr txBox="1"/>
          <p:nvPr/>
        </p:nvSpPr>
        <p:spPr>
          <a:xfrm>
            <a:off x="4569871" y="424785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陳翠綾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1F8BE76-7CA8-4F6A-8E81-AD45EE322276}"/>
              </a:ext>
            </a:extLst>
          </p:cNvPr>
          <p:cNvSpPr txBox="1"/>
          <p:nvPr/>
        </p:nvSpPr>
        <p:spPr>
          <a:xfrm>
            <a:off x="6628349" y="4269244"/>
            <a:ext cx="1416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曾庭筠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3601CF05-E829-44A0-8C0E-4ED418D49F08}"/>
              </a:ext>
            </a:extLst>
          </p:cNvPr>
          <p:cNvSpPr txBox="1"/>
          <p:nvPr/>
        </p:nvSpPr>
        <p:spPr>
          <a:xfrm>
            <a:off x="8497396" y="4247857"/>
            <a:ext cx="1416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中正國小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CEA4CA2-ACCD-4739-B8BB-96F97582517C}"/>
              </a:ext>
            </a:extLst>
          </p:cNvPr>
          <p:cNvSpPr/>
          <p:nvPr/>
        </p:nvSpPr>
        <p:spPr>
          <a:xfrm>
            <a:off x="1751474" y="1622184"/>
            <a:ext cx="912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基隆市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學年度國民小學及學前階段身心障礙新生鑑定安置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鑑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評派案單</a:t>
            </a:r>
          </a:p>
        </p:txBody>
      </p:sp>
      <p:sp>
        <p:nvSpPr>
          <p:cNvPr id="14" name="標題 13">
            <a:extLst>
              <a:ext uri="{FF2B5EF4-FFF2-40B4-BE49-F238E27FC236}">
                <a16:creationId xmlns:a16="http://schemas.microsoft.com/office/drawing/2014/main" id="{6A4A16E5-7687-49A0-BAB8-0387E494D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97" y="540436"/>
            <a:ext cx="10972800" cy="1143000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solidFill>
                  <a:srgbClr val="D5393C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鑑評派案單 請於</a:t>
            </a:r>
            <a:r>
              <a:rPr lang="en-US" altLang="zh-TW" sz="2400" dirty="0">
                <a:solidFill>
                  <a:srgbClr val="D5393C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2/7</a:t>
            </a:r>
            <a:r>
              <a:rPr lang="zh-TW" altLang="en-US" sz="2400" dirty="0">
                <a:solidFill>
                  <a:srgbClr val="D5393C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前回傳至中心信箱</a:t>
            </a:r>
            <a:r>
              <a:rPr lang="en-US" altLang="zh-TW" sz="2400" dirty="0">
                <a:solidFill>
                  <a:srgbClr val="D5393C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set202x@gmail.com</a:t>
            </a:r>
            <a:br>
              <a:rPr lang="zh-TW" altLang="en-US" sz="2400" dirty="0">
                <a:solidFill>
                  <a:srgbClr val="D5393C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04802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6098" y="511910"/>
            <a:ext cx="10200456" cy="1143000"/>
          </a:xfrm>
        </p:spPr>
        <p:txBody>
          <a:bodyPr>
            <a:noAutofit/>
          </a:bodyPr>
          <a:lstStyle/>
          <a:p>
            <a:r>
              <a:rPr lang="zh-TW" altLang="en-US" sz="2400" dirty="0">
                <a:solidFill>
                  <a:srgbClr val="D5393C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時間調整需求表 請於</a:t>
            </a:r>
            <a:r>
              <a:rPr lang="en-US" altLang="zh-TW" sz="2400" dirty="0">
                <a:solidFill>
                  <a:srgbClr val="D5393C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2/7</a:t>
            </a:r>
            <a:r>
              <a:rPr lang="zh-TW" altLang="en-US" sz="2400" dirty="0">
                <a:solidFill>
                  <a:srgbClr val="D5393C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前回傳中心信箱</a:t>
            </a:r>
            <a:r>
              <a:rPr lang="en-US" altLang="zh-TW" sz="2400" dirty="0">
                <a:solidFill>
                  <a:srgbClr val="D5393C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set202x@gmail.com</a:t>
            </a:r>
            <a:br>
              <a:rPr lang="zh-TW" altLang="en-US" sz="2400" dirty="0">
                <a:solidFill>
                  <a:srgbClr val="D5393C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zh-CN" alt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55A22A3-DBCA-401E-8A9C-8D7B8C444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40" y="1427992"/>
            <a:ext cx="5915851" cy="543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58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3AD4EEC9-3233-4037-8C5D-C144F0661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672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zh-TW" altLang="en-US" sz="2400" dirty="0">
                <a:solidFill>
                  <a:srgbClr val="D5393C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心評支援施測申請表 請於</a:t>
            </a:r>
            <a:r>
              <a:rPr lang="en-US" altLang="zh-TW" sz="2400" dirty="0">
                <a:solidFill>
                  <a:srgbClr val="D5393C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1/21</a:t>
            </a:r>
            <a:r>
              <a:rPr lang="zh-TW" altLang="en-US" sz="2400" dirty="0">
                <a:solidFill>
                  <a:srgbClr val="D5393C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前回傳中心信箱</a:t>
            </a:r>
            <a:r>
              <a:rPr lang="en-US" altLang="zh-TW" sz="2400" dirty="0">
                <a:solidFill>
                  <a:srgbClr val="D5393C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set202x@gmail.com</a:t>
            </a:r>
            <a:br>
              <a:rPr lang="en-US" altLang="zh-TW" sz="2400" dirty="0">
                <a:solidFill>
                  <a:srgbClr val="D5393C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sz="2400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                 1/24</a:t>
            </a:r>
            <a:r>
              <a:rPr lang="zh-TW" altLang="en-US" sz="2400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前正本核章送至教育處特教科陳怡君老師</a:t>
            </a:r>
            <a:br>
              <a:rPr lang="zh-TW" altLang="en-US" sz="2400" dirty="0">
                <a:solidFill>
                  <a:srgbClr val="D5393C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zh-TW" altLang="en-US" sz="2400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AB0EC81-6254-4D3F-9F2C-0FC7AC2136A5}"/>
              </a:ext>
            </a:extLst>
          </p:cNvPr>
          <p:cNvSpPr txBox="1"/>
          <p:nvPr/>
        </p:nvSpPr>
        <p:spPr>
          <a:xfrm>
            <a:off x="3863752" y="1465029"/>
            <a:ext cx="6480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678EA341-8C21-47A0-B7D5-8503C451A37F}"/>
              </a:ext>
            </a:extLst>
          </p:cNvPr>
          <p:cNvSpPr txBox="1"/>
          <p:nvPr/>
        </p:nvSpPr>
        <p:spPr>
          <a:xfrm>
            <a:off x="2162127" y="1604220"/>
            <a:ext cx="495672" cy="2859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866D0D4B-BE83-45D8-B99F-5E3682F8D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1435975"/>
            <a:ext cx="7991854" cy="5404875"/>
          </a:xfrm>
          <a:prstGeom prst="rect">
            <a:avLst/>
          </a:prstGeom>
        </p:spPr>
      </p:pic>
      <p:sp>
        <p:nvSpPr>
          <p:cNvPr id="7" name="語音泡泡: 橢圓形 6">
            <a:extLst>
              <a:ext uri="{FF2B5EF4-FFF2-40B4-BE49-F238E27FC236}">
                <a16:creationId xmlns:a16="http://schemas.microsoft.com/office/drawing/2014/main" id="{15135A0F-BD5B-40C3-9244-1E4B4A1D2D46}"/>
              </a:ext>
            </a:extLst>
          </p:cNvPr>
          <p:cNvSpPr/>
          <p:nvPr/>
        </p:nvSpPr>
        <p:spPr>
          <a:xfrm>
            <a:off x="9454662" y="5085184"/>
            <a:ext cx="1944216" cy="1368152"/>
          </a:xfrm>
          <a:prstGeom prst="wedgeEllipseCallout">
            <a:avLst>
              <a:gd name="adj1" fmla="val -56532"/>
              <a:gd name="adj2" fmla="val 56863"/>
            </a:avLst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正本務必公文櫃至特教科</a:t>
            </a:r>
          </a:p>
        </p:txBody>
      </p:sp>
    </p:spTree>
    <p:extLst>
      <p:ext uri="{BB962C8B-B14F-4D97-AF65-F5344CB8AC3E}">
        <p14:creationId xmlns:p14="http://schemas.microsoft.com/office/powerpoint/2010/main" val="4099447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46C1951-C710-4412-85B2-450A53D28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92" y="1556793"/>
            <a:ext cx="6761050" cy="5184576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5C825C35-A8CA-4C33-AC32-010092C5BF8D}"/>
              </a:ext>
            </a:extLst>
          </p:cNvPr>
          <p:cNvSpPr txBox="1"/>
          <p:nvPr/>
        </p:nvSpPr>
        <p:spPr>
          <a:xfrm>
            <a:off x="695400" y="532060"/>
            <a:ext cx="8177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D5393C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中級心評審查意見表 審查時間：</a:t>
            </a:r>
            <a:r>
              <a:rPr lang="en-US" altLang="zh-TW" sz="2400" b="1" dirty="0">
                <a:solidFill>
                  <a:srgbClr val="D5393C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0303-0314</a:t>
            </a:r>
            <a:endParaRPr lang="zh-TW" altLang="en-US" sz="2400" b="1" dirty="0">
              <a:solidFill>
                <a:srgbClr val="D5393C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FFC72A96-A421-4A03-9BBE-C81DE3FDA040}"/>
              </a:ext>
            </a:extLst>
          </p:cNvPr>
          <p:cNvSpPr txBox="1"/>
          <p:nvPr/>
        </p:nvSpPr>
        <p:spPr>
          <a:xfrm>
            <a:off x="3575720" y="3175850"/>
            <a:ext cx="5184576" cy="57606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2" name="Bent Arrow 21">
            <a:extLst>
              <a:ext uri="{FF2B5EF4-FFF2-40B4-BE49-F238E27FC236}">
                <a16:creationId xmlns:a16="http://schemas.microsoft.com/office/drawing/2014/main" id="{8EDC87FB-BBA7-443C-9292-86EC14DB1C45}"/>
              </a:ext>
            </a:extLst>
          </p:cNvPr>
          <p:cNvSpPr/>
          <p:nvPr/>
        </p:nvSpPr>
        <p:spPr>
          <a:xfrm rot="10800000">
            <a:off x="2567607" y="3751914"/>
            <a:ext cx="2065867" cy="1045238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rgbClr val="0070C0"/>
          </a:solidFill>
          <a:ln cmpd="dbl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200">
              <a:solidFill>
                <a:schemeClr val="tx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2679C6C2-05AB-4144-B3BA-F6610122B4F1}"/>
              </a:ext>
            </a:extLst>
          </p:cNvPr>
          <p:cNvSpPr txBox="1"/>
          <p:nvPr/>
        </p:nvSpPr>
        <p:spPr>
          <a:xfrm>
            <a:off x="263352" y="4136898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完全同意即進複審審查階段</a:t>
            </a:r>
          </a:p>
        </p:txBody>
      </p:sp>
    </p:spTree>
    <p:extLst>
      <p:ext uri="{BB962C8B-B14F-4D97-AF65-F5344CB8AC3E}">
        <p14:creationId xmlns:p14="http://schemas.microsoft.com/office/powerpoint/2010/main" val="348267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3AD4EEC9-3233-4037-8C5D-C144F0661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鑑定資料表繳交方式：紙本</a:t>
            </a:r>
            <a:r>
              <a:rPr lang="en-US" altLang="zh-TW" sz="3600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0317</a:t>
            </a:r>
            <a:endParaRPr lang="zh-TW" altLang="en-US" sz="3600" dirty="0">
              <a:solidFill>
                <a:srgbClr val="C00000"/>
              </a:solidFill>
            </a:endParaRPr>
          </a:p>
        </p:txBody>
      </p:sp>
      <p:sp>
        <p:nvSpPr>
          <p:cNvPr id="2" name="爆炸: 十四角 1">
            <a:extLst>
              <a:ext uri="{FF2B5EF4-FFF2-40B4-BE49-F238E27FC236}">
                <a16:creationId xmlns:a16="http://schemas.microsoft.com/office/drawing/2014/main" id="{29C452C2-6754-4F50-BFA2-DD0E1EE95CDA}"/>
              </a:ext>
            </a:extLst>
          </p:cNvPr>
          <p:cNvSpPr/>
          <p:nvPr/>
        </p:nvSpPr>
        <p:spPr>
          <a:xfrm rot="438791">
            <a:off x="4907460" y="4922513"/>
            <a:ext cx="5838670" cy="2130006"/>
          </a:xfrm>
          <a:prstGeom prst="irregularSeal2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B20FAA80-D8C3-45F6-BE36-72FEE7192E0F}"/>
              </a:ext>
            </a:extLst>
          </p:cNvPr>
          <p:cNvSpPr txBox="1"/>
          <p:nvPr/>
        </p:nvSpPr>
        <p:spPr>
          <a:xfrm>
            <a:off x="2063552" y="1988840"/>
            <a:ext cx="76328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4000" b="1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lang="zh-TW" altLang="en-US" sz="4000" b="1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TW" altLang="zh-TW" sz="4000" b="1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封面</a:t>
            </a:r>
            <a:r>
              <a:rPr lang="en-US" altLang="zh-TW" sz="4000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sz="4000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全部學生共用一張即可</a:t>
            </a:r>
            <a:r>
              <a:rPr lang="en-US" altLang="zh-TW" sz="4000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  <a:endParaRPr lang="zh-TW" altLang="zh-TW" sz="4000" b="1" dirty="0">
              <a:solidFill>
                <a:srgbClr val="FF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0"/>
            <a:r>
              <a:rPr lang="en-US" altLang="zh-TW" sz="4000" b="1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r>
              <a:rPr lang="zh-TW" altLang="en-US" sz="4000" b="1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TW" altLang="zh-TW" sz="4000" b="1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檢核表</a:t>
            </a:r>
          </a:p>
          <a:p>
            <a:pPr lvl="0"/>
            <a:r>
              <a:rPr lang="en-US" altLang="zh-TW" sz="4000" b="1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r>
              <a:rPr lang="zh-TW" altLang="en-US" sz="4000" b="1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TW" altLang="zh-TW" sz="4000" b="1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中級心評審查意見表</a:t>
            </a:r>
          </a:p>
          <a:p>
            <a:pPr lvl="0"/>
            <a:r>
              <a:rPr lang="en-US" altLang="zh-TW" sz="4000" b="1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r>
            <a:r>
              <a:rPr lang="zh-TW" altLang="en-US" sz="4000" b="1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TW" altLang="zh-TW" sz="4000" b="1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鑑定資料表</a:t>
            </a:r>
          </a:p>
          <a:p>
            <a:pPr lvl="0"/>
            <a:r>
              <a:rPr lang="en-US" altLang="zh-TW" sz="4000" b="1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</a:t>
            </a:r>
            <a:r>
              <a:rPr lang="zh-TW" altLang="en-US" sz="4000" b="1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zh-TW" altLang="zh-TW" sz="4000" b="1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相關審查資料</a:t>
            </a:r>
            <a:r>
              <a:rPr lang="en-US" altLang="zh-TW" sz="4000" b="1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zh-TW" sz="4000" b="1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魏氏、醫診等</a:t>
            </a:r>
            <a:r>
              <a:rPr lang="en-US" altLang="zh-TW" sz="4000" b="1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)</a:t>
            </a:r>
          </a:p>
          <a:p>
            <a:pPr lvl="0"/>
            <a:r>
              <a:rPr lang="en-US" altLang="zh-TW" sz="4000" b="1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</a:t>
            </a:r>
            <a:r>
              <a:rPr lang="zh-TW" altLang="en-US" sz="4000" b="1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、側標</a:t>
            </a:r>
            <a:endParaRPr lang="en-US" altLang="zh-TW" sz="4000" b="1" dirty="0">
              <a:solidFill>
                <a:schemeClr val="accent1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lvl="0"/>
            <a:r>
              <a:rPr lang="zh-TW" altLang="en-US" sz="4000" b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    </a:t>
            </a:r>
            <a:r>
              <a:rPr lang="zh-TW" altLang="en-US" sz="4000" b="1" dirty="0">
                <a:solidFill>
                  <a:srgbClr val="FFFF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繳件不用分障別</a:t>
            </a:r>
            <a:endParaRPr lang="zh-TW" altLang="zh-TW" sz="4000" b="1" dirty="0">
              <a:solidFill>
                <a:srgbClr val="FFFF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4306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3AD4EEC9-3233-4037-8C5D-C144F0661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鑑定資料表繳交方式：電子檔</a:t>
            </a:r>
            <a:r>
              <a:rPr lang="en-US" altLang="zh-TW" sz="3600" dirty="0">
                <a:solidFill>
                  <a:srgbClr val="C0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0317</a:t>
            </a:r>
            <a:endParaRPr lang="zh-TW" altLang="en-US" sz="3600" dirty="0">
              <a:solidFill>
                <a:srgbClr val="C00000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6FB92F1-376C-4A87-92A8-0725C4F6AC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40" r="37397" b="21452"/>
          <a:stretch/>
        </p:blipFill>
        <p:spPr>
          <a:xfrm>
            <a:off x="-61556" y="2521059"/>
            <a:ext cx="8389804" cy="433694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AB789F1-429C-41CC-8DC3-B1DD325B77AC}"/>
              </a:ext>
            </a:extLst>
          </p:cNvPr>
          <p:cNvSpPr/>
          <p:nvPr/>
        </p:nvSpPr>
        <p:spPr>
          <a:xfrm>
            <a:off x="479376" y="1744061"/>
            <a:ext cx="7380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檔名：新生</a:t>
            </a:r>
            <a:r>
              <a:rPr lang="en-US" altLang="zh-TW" sz="24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TW" altLang="en-US" sz="24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提報學校心評人員姓名</a:t>
            </a:r>
            <a:r>
              <a:rPr lang="en-US" altLang="zh-TW" sz="24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TW" altLang="en-US" sz="24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學生姓名</a:t>
            </a:r>
            <a:r>
              <a:rPr lang="en-US" altLang="zh-TW" sz="24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TW" altLang="en-US" sz="24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障別</a:t>
            </a:r>
            <a:r>
              <a:rPr lang="en-US" altLang="zh-TW" sz="24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9B8E1DC-A98A-43B9-BCEF-AAE0305EE772}"/>
              </a:ext>
            </a:extLst>
          </p:cNvPr>
          <p:cNvSpPr/>
          <p:nvPr/>
        </p:nvSpPr>
        <p:spPr>
          <a:xfrm>
            <a:off x="7859687" y="2852936"/>
            <a:ext cx="5807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zh-TW" altLang="en-US" sz="3600" b="1" kern="100" dirty="0">
                <a:solidFill>
                  <a:srgbClr val="00B05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ＰＤＦ</a:t>
            </a:r>
            <a:r>
              <a:rPr lang="zh-TW" altLang="zh-TW" sz="3600" b="1" kern="100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電子檔：</a:t>
            </a:r>
            <a:endParaRPr lang="en-US" altLang="zh-TW" sz="3600" b="1" kern="100" dirty="0">
              <a:solidFill>
                <a:schemeClr val="accent1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US" altLang="zh-TW" sz="3600" b="1" kern="100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TW" altLang="en-US" sz="3600" b="1" kern="100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TW" altLang="zh-TW" sz="3600" b="1" kern="100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中級</a:t>
            </a:r>
            <a:r>
              <a:rPr lang="zh-TW" altLang="en-US" sz="3600" b="1" kern="100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鑑</a:t>
            </a:r>
            <a:r>
              <a:rPr lang="zh-TW" altLang="zh-TW" sz="3600" b="1" kern="100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評意見</a:t>
            </a:r>
            <a:r>
              <a:rPr lang="zh-TW" altLang="en-US" sz="3600" b="1" kern="100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表</a:t>
            </a:r>
            <a:endParaRPr lang="zh-TW" altLang="zh-TW" sz="3600" b="1" kern="100" dirty="0">
              <a:solidFill>
                <a:schemeClr val="accent1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US" altLang="zh-TW" sz="3600" b="1" kern="100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TW" altLang="en-US" sz="3600" b="1" kern="100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zh-TW" altLang="zh-TW" sz="3600" b="1" kern="100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鑑定資料表</a:t>
            </a:r>
            <a:endParaRPr lang="en-US" altLang="zh-TW" sz="3600" b="1" kern="100" dirty="0">
              <a:solidFill>
                <a:schemeClr val="accent1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US" altLang="zh-TW" sz="3600" b="1" kern="100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TW" altLang="en-US" sz="3600" b="1" kern="100" dirty="0">
                <a:solidFill>
                  <a:schemeClr val="accent1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Times New Roman" panose="02020603050405020304" pitchFamily="18" charset="0"/>
              </a:rPr>
              <a:t>、相關醫檢資料</a:t>
            </a:r>
            <a:endParaRPr lang="en-US" altLang="zh-TW" sz="3600" b="1" kern="100" dirty="0">
              <a:solidFill>
                <a:schemeClr val="accent1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185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</TotalTime>
  <Words>746</Words>
  <Application>Microsoft Office PowerPoint</Application>
  <PresentationFormat>寬螢幕</PresentationFormat>
  <Paragraphs>92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5" baseType="lpstr">
      <vt:lpstr>Microsoft YaHei</vt:lpstr>
      <vt:lpstr>Microsoft YaHei</vt:lpstr>
      <vt:lpstr>Microsoft YaHei UI</vt:lpstr>
      <vt:lpstr>宋体</vt:lpstr>
      <vt:lpstr>微軟正黑體</vt:lpstr>
      <vt:lpstr>新細明體</vt:lpstr>
      <vt:lpstr>Arial</vt:lpstr>
      <vt:lpstr>Calibri</vt:lpstr>
      <vt:lpstr>Times New Roman</vt:lpstr>
      <vt:lpstr>Wingdings</vt:lpstr>
      <vt:lpstr>Office 主题</vt:lpstr>
      <vt:lpstr>PowerPoint 簡報</vt:lpstr>
      <vt:lpstr>學前派案說明</vt:lpstr>
      <vt:lpstr>升小一派案說明</vt:lpstr>
      <vt:lpstr>鑑評派案單 請於2/7前回傳至中心信箱set202x@gmail.com </vt:lpstr>
      <vt:lpstr>時間調整需求表 請於2/7前回傳中心信箱set202x@gmail.com </vt:lpstr>
      <vt:lpstr>心評支援施測申請表 請於1/21前回傳中心信箱set202x@gmail.com                                       1/24前正本核章送至教育處特教科陳怡君老師 </vt:lpstr>
      <vt:lpstr>PowerPoint 簡報</vt:lpstr>
      <vt:lpstr>鑑定資料表繳交方式：紙本0317</vt:lpstr>
      <vt:lpstr>鑑定資料表繳交方式：電子檔0317</vt:lpstr>
      <vt:lpstr>複審會議期間：03/19-03/21   </vt:lpstr>
      <vt:lpstr>鑑定安置會議時間：3/31、4/1、4/2</vt:lpstr>
      <vt:lpstr>新生暨幼小轉銜要事提醒 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ypppt</dc:creator>
  <cp:lastModifiedBy>user</cp:lastModifiedBy>
  <cp:revision>69</cp:revision>
  <dcterms:created xsi:type="dcterms:W3CDTF">2010-03-30T14:25:15Z</dcterms:created>
  <dcterms:modified xsi:type="dcterms:W3CDTF">2025-01-14T01:23:09Z</dcterms:modified>
</cp:coreProperties>
</file>