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</p:sldMasterIdLst>
  <p:notesMasterIdLst>
    <p:notesMasterId r:id="rId3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embeddedFontLst>
    <p:embeddedFont>
      <p:font typeface="Microsoft YaHei" panose="020B0503020204020204" pitchFamily="34" charset="-122"/>
      <p:regular r:id="rId32"/>
      <p:bold r:id="rId33"/>
    </p:embeddedFont>
    <p:embeddedFont>
      <p:font typeface="Microsoft JhengHei" panose="020B0604030504040204" pitchFamily="34" charset="-120"/>
      <p:regular r:id="rId34"/>
      <p:bold r:id="rId35"/>
    </p:embeddedFont>
    <p:embeddedFont>
      <p:font typeface="Bebas Neue" panose="02020500000000000000" charset="0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DM Sans" panose="02020500000000000000" charset="0"/>
      <p:regular r:id="rId41"/>
      <p:bold r:id="rId42"/>
      <p:italic r:id="rId43"/>
      <p:boldItalic r:id="rId44"/>
    </p:embeddedFont>
    <p:embeddedFont>
      <p:font typeface="Nunito" panose="02020500000000000000" charset="0"/>
      <p:regular r:id="rId45"/>
      <p:bold r:id="rId46"/>
      <p:italic r:id="rId47"/>
      <p:boldItalic r:id="rId48"/>
    </p:embeddedFont>
    <p:embeddedFont>
      <p:font typeface="Nunito ExtraBold" panose="02020500000000000000" charset="0"/>
      <p:bold r:id="rId49"/>
      <p:boldItalic r:id="rId50"/>
    </p:embeddedFont>
    <p:embeddedFont>
      <p:font typeface="PT Sans" panose="02020500000000000000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C656E-4E5A-4DF6-9EAC-33AD5E2FCA74}">
  <a:tblStyle styleId="{3B4C656E-4E5A-4DF6-9EAC-33AD5E2FCA7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83E5857-3ED1-4FE0-9485-2943E399953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822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font" Target="fonts/font22.fntdata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2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8.xml"/><Relationship Id="rId41" Type="http://schemas.openxmlformats.org/officeDocument/2006/relationships/font" Target="fonts/font10.fntdata"/><Relationship Id="rId54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9a758d407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g3f9a758d407_2_80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3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f753ebe3b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g3f753ebe3be_0_0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43180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3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f9a758d407_2_135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</p:spPr>
        <p:txBody>
          <a:bodyPr spcFirstLastPara="1" wrap="square" lIns="86100" tIns="86100" rIns="86100" bIns="86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3f9a758d407_2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9a758d407_2_140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</p:spPr>
        <p:txBody>
          <a:bodyPr spcFirstLastPara="1" wrap="square" lIns="86100" tIns="86100" rIns="86100" bIns="86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3f9a758d407_2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f9a758d407_2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g3f9a758d407_2_145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3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f9a758d407_2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g3f9a758d407_2_151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1651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3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f73b98e2b8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g3f73b98e2b8_7_0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1651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3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f73b98e2b8_7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g3f73b98e2b8_7_5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1651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3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f9a758d407_2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1" name="Google Shape;231;g3f9a758d407_2_156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1651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3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f9a758d407_2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g3f9a758d407_2_161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3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f9a758d407_2_167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</p:spPr>
        <p:txBody>
          <a:bodyPr spcFirstLastPara="1" wrap="square" lIns="86100" tIns="86100" rIns="86100" bIns="86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g3f9a758d407_2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9a758d407_2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g3f9a758d407_2_85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3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f73b98e2b8_6_0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0"/>
          </a:xfrm>
          <a:prstGeom prst="rect">
            <a:avLst/>
          </a:prstGeom>
        </p:spPr>
        <p:txBody>
          <a:bodyPr spcFirstLastPara="1" wrap="square" lIns="86100" tIns="86100" rIns="86100" bIns="86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g3f73b98e2b8_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f9a758d407_2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g3f9a758d407_2_173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43180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zh-TW" sz="1300"/>
              <a:t>中</a:t>
            </a:r>
            <a:endParaRPr sz="13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f9a758d407_2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g3f9a758d407_2_179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3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f9a758d407_2_188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</p:spPr>
        <p:txBody>
          <a:bodyPr spcFirstLastPara="1" wrap="square" lIns="86100" tIns="86100" rIns="86100" bIns="86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g3f9a758d407_2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f9a758d40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f9a758d407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f9a758d407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f9a758d407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f9a758d407_2_193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</p:spPr>
        <p:txBody>
          <a:bodyPr spcFirstLastPara="1" wrap="square" lIns="86100" tIns="86100" rIns="86100" bIns="86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g3f9a758d407_2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f9a758d407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f9a758d407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f9a758d40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f9a758d407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f9a758d407_2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3f9a758d407_2_91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43180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3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f9a758d407_2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g3f9a758d407_2_96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43180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3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9a758d407_2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g3f9a758d407_2_101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43180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3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9a758d407_2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3f9a758d407_2_106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43180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3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f9a758d407_2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g3f9a758d407_2_111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43180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3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9a758d407_2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g3f9a758d407_2_117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43180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3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f9a758d407_2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3f9a758d407_2_123:notes"/>
          <p:cNvSpPr txBox="1">
            <a:spLocks noGrp="1"/>
          </p:cNvSpPr>
          <p:nvPr>
            <p:ph type="body" idx="1"/>
          </p:nvPr>
        </p:nvSpPr>
        <p:spPr>
          <a:xfrm>
            <a:off x="685800" y="4343405"/>
            <a:ext cx="5486400" cy="411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93275" rIns="93275" bIns="93275" anchor="t" anchorCtr="0">
            <a:noAutofit/>
          </a:bodyPr>
          <a:lstStyle/>
          <a:p>
            <a:pPr marL="43180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2135550" y="1323188"/>
            <a:ext cx="4872900" cy="14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9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subTitle" idx="1"/>
          </p:nvPr>
        </p:nvSpPr>
        <p:spPr>
          <a:xfrm>
            <a:off x="2135550" y="3019288"/>
            <a:ext cx="48729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/>
          <p:nvPr/>
        </p:nvSpPr>
        <p:spPr>
          <a:xfrm>
            <a:off x="0" y="60351"/>
            <a:ext cx="2866702" cy="2794222"/>
          </a:xfrm>
          <a:custGeom>
            <a:avLst/>
            <a:gdLst/>
            <a:ahLst/>
            <a:cxnLst/>
            <a:rect l="l" t="t" r="r" b="b"/>
            <a:pathLst>
              <a:path w="51636" h="33813" extrusionOk="0">
                <a:moveTo>
                  <a:pt x="1" y="1"/>
                </a:moveTo>
                <a:lnTo>
                  <a:pt x="1" y="32093"/>
                </a:lnTo>
                <a:cubicBezTo>
                  <a:pt x="1296" y="32093"/>
                  <a:pt x="2590" y="32185"/>
                  <a:pt x="3876" y="32370"/>
                </a:cubicBezTo>
                <a:cubicBezTo>
                  <a:pt x="7622" y="32860"/>
                  <a:pt x="11330" y="33813"/>
                  <a:pt x="15104" y="33674"/>
                </a:cubicBezTo>
                <a:cubicBezTo>
                  <a:pt x="20662" y="33480"/>
                  <a:pt x="26091" y="30807"/>
                  <a:pt x="29624" y="26525"/>
                </a:cubicBezTo>
                <a:cubicBezTo>
                  <a:pt x="32278" y="23307"/>
                  <a:pt x="33832" y="19358"/>
                  <a:pt x="35635" y="15594"/>
                </a:cubicBezTo>
                <a:cubicBezTo>
                  <a:pt x="37429" y="11829"/>
                  <a:pt x="39640" y="8065"/>
                  <a:pt x="43127" y="5762"/>
                </a:cubicBezTo>
                <a:cubicBezTo>
                  <a:pt x="46012" y="3857"/>
                  <a:pt x="49878" y="2812"/>
                  <a:pt x="516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4"/>
          <p:cNvSpPr/>
          <p:nvPr/>
        </p:nvSpPr>
        <p:spPr>
          <a:xfrm>
            <a:off x="0" y="0"/>
            <a:ext cx="3140555" cy="2187025"/>
          </a:xfrm>
          <a:custGeom>
            <a:avLst/>
            <a:gdLst/>
            <a:ahLst/>
            <a:cxnLst/>
            <a:rect l="l" t="t" r="r" b="b"/>
            <a:pathLst>
              <a:path w="76107" h="52865" extrusionOk="0">
                <a:moveTo>
                  <a:pt x="0" y="0"/>
                </a:moveTo>
                <a:lnTo>
                  <a:pt x="0" y="51422"/>
                </a:lnTo>
                <a:cubicBezTo>
                  <a:pt x="3052" y="52864"/>
                  <a:pt x="6964" y="52800"/>
                  <a:pt x="9508" y="50589"/>
                </a:cubicBezTo>
                <a:cubicBezTo>
                  <a:pt x="12023" y="48397"/>
                  <a:pt x="12615" y="44892"/>
                  <a:pt x="14391" y="42229"/>
                </a:cubicBezTo>
                <a:cubicBezTo>
                  <a:pt x="16139" y="39611"/>
                  <a:pt x="18821" y="38613"/>
                  <a:pt x="21919" y="38557"/>
                </a:cubicBezTo>
                <a:cubicBezTo>
                  <a:pt x="24907" y="38502"/>
                  <a:pt x="28005" y="39047"/>
                  <a:pt x="30798" y="37993"/>
                </a:cubicBezTo>
                <a:cubicBezTo>
                  <a:pt x="34127" y="36744"/>
                  <a:pt x="36245" y="33535"/>
                  <a:pt x="38021" y="30465"/>
                </a:cubicBezTo>
                <a:cubicBezTo>
                  <a:pt x="39806" y="27394"/>
                  <a:pt x="41646" y="24092"/>
                  <a:pt x="44763" y="22400"/>
                </a:cubicBezTo>
                <a:cubicBezTo>
                  <a:pt x="47399" y="20966"/>
                  <a:pt x="50562" y="20911"/>
                  <a:pt x="53549" y="21161"/>
                </a:cubicBezTo>
                <a:cubicBezTo>
                  <a:pt x="54298" y="21225"/>
                  <a:pt x="55047" y="21309"/>
                  <a:pt x="55796" y="21392"/>
                </a:cubicBezTo>
                <a:cubicBezTo>
                  <a:pt x="58044" y="21632"/>
                  <a:pt x="60291" y="21864"/>
                  <a:pt x="62520" y="21577"/>
                </a:cubicBezTo>
                <a:cubicBezTo>
                  <a:pt x="67218" y="20976"/>
                  <a:pt x="71537" y="17951"/>
                  <a:pt x="73711" y="13743"/>
                </a:cubicBezTo>
                <a:cubicBezTo>
                  <a:pt x="76106" y="9101"/>
                  <a:pt x="75690" y="4301"/>
                  <a:pt x="7369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4"/>
          <p:cNvSpPr/>
          <p:nvPr/>
        </p:nvSpPr>
        <p:spPr>
          <a:xfrm rot="10800000">
            <a:off x="6868078" y="31"/>
            <a:ext cx="2275923" cy="2267479"/>
          </a:xfrm>
          <a:custGeom>
            <a:avLst/>
            <a:gdLst/>
            <a:ahLst/>
            <a:cxnLst/>
            <a:rect l="l" t="t" r="r" b="b"/>
            <a:pathLst>
              <a:path w="30577" h="30438" extrusionOk="0">
                <a:moveTo>
                  <a:pt x="28856" y="30428"/>
                </a:moveTo>
                <a:cubicBezTo>
                  <a:pt x="28902" y="30317"/>
                  <a:pt x="28948" y="30197"/>
                  <a:pt x="28995" y="30086"/>
                </a:cubicBezTo>
                <a:cubicBezTo>
                  <a:pt x="30576" y="25878"/>
                  <a:pt x="28884" y="20477"/>
                  <a:pt x="24823" y="18535"/>
                </a:cubicBezTo>
                <a:cubicBezTo>
                  <a:pt x="22373" y="17369"/>
                  <a:pt x="19432" y="17499"/>
                  <a:pt x="17046" y="16195"/>
                </a:cubicBezTo>
                <a:cubicBezTo>
                  <a:pt x="14595" y="14863"/>
                  <a:pt x="13143" y="12264"/>
                  <a:pt x="11977" y="9721"/>
                </a:cubicBezTo>
                <a:cubicBezTo>
                  <a:pt x="10812" y="7187"/>
                  <a:pt x="9748" y="4495"/>
                  <a:pt x="7705" y="2599"/>
                </a:cubicBezTo>
                <a:cubicBezTo>
                  <a:pt x="5790" y="861"/>
                  <a:pt x="3238" y="1"/>
                  <a:pt x="657" y="223"/>
                </a:cubicBezTo>
                <a:cubicBezTo>
                  <a:pt x="435" y="241"/>
                  <a:pt x="213" y="278"/>
                  <a:pt x="1" y="306"/>
                </a:cubicBezTo>
                <a:lnTo>
                  <a:pt x="1" y="30437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4"/>
          <p:cNvSpPr/>
          <p:nvPr/>
        </p:nvSpPr>
        <p:spPr>
          <a:xfrm rot="5400000">
            <a:off x="7061291" y="245874"/>
            <a:ext cx="2328658" cy="1836761"/>
          </a:xfrm>
          <a:custGeom>
            <a:avLst/>
            <a:gdLst/>
            <a:ahLst/>
            <a:cxnLst/>
            <a:rect l="l" t="t" r="r" b="b"/>
            <a:pathLst>
              <a:path w="67210" h="45411" extrusionOk="0">
                <a:moveTo>
                  <a:pt x="1" y="10"/>
                </a:moveTo>
                <a:lnTo>
                  <a:pt x="1" y="45410"/>
                </a:lnTo>
                <a:cubicBezTo>
                  <a:pt x="2775" y="43117"/>
                  <a:pt x="4699" y="39907"/>
                  <a:pt x="6567" y="36791"/>
                </a:cubicBezTo>
                <a:cubicBezTo>
                  <a:pt x="8611" y="33360"/>
                  <a:pt x="10803" y="29836"/>
                  <a:pt x="14132" y="27635"/>
                </a:cubicBezTo>
                <a:cubicBezTo>
                  <a:pt x="21679" y="22641"/>
                  <a:pt x="32472" y="25952"/>
                  <a:pt x="40222" y="21281"/>
                </a:cubicBezTo>
                <a:cubicBezTo>
                  <a:pt x="46123" y="17730"/>
                  <a:pt x="48842" y="10359"/>
                  <a:pt x="54678" y="6696"/>
                </a:cubicBezTo>
                <a:cubicBezTo>
                  <a:pt x="57526" y="4911"/>
                  <a:pt x="60902" y="4153"/>
                  <a:pt x="63861" y="2571"/>
                </a:cubicBezTo>
                <a:cubicBezTo>
                  <a:pt x="65119" y="1915"/>
                  <a:pt x="66247" y="1045"/>
                  <a:pt x="672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4"/>
          <p:cNvSpPr/>
          <p:nvPr/>
        </p:nvSpPr>
        <p:spPr>
          <a:xfrm>
            <a:off x="7558450" y="3918275"/>
            <a:ext cx="2022000" cy="202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2038200" y="2488138"/>
            <a:ext cx="5067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title" idx="2"/>
          </p:nvPr>
        </p:nvSpPr>
        <p:spPr>
          <a:xfrm>
            <a:off x="4116900" y="1321777"/>
            <a:ext cx="1104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4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ubTitle" idx="1"/>
          </p:nvPr>
        </p:nvSpPr>
        <p:spPr>
          <a:xfrm>
            <a:off x="2038200" y="3384363"/>
            <a:ext cx="5067600" cy="3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ubTitle" idx="3"/>
          </p:nvPr>
        </p:nvSpPr>
        <p:spPr>
          <a:xfrm>
            <a:off x="3319200" y="4209500"/>
            <a:ext cx="25056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500">
                <a:solidFill>
                  <a:schemeClr val="accent2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400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400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400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400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400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400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400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400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6" name="Google Shape;66;p15"/>
          <p:cNvSpPr/>
          <p:nvPr/>
        </p:nvSpPr>
        <p:spPr>
          <a:xfrm>
            <a:off x="0" y="0"/>
            <a:ext cx="3523316" cy="2716145"/>
          </a:xfrm>
          <a:custGeom>
            <a:avLst/>
            <a:gdLst/>
            <a:ahLst/>
            <a:cxnLst/>
            <a:rect l="l" t="t" r="r" b="b"/>
            <a:pathLst>
              <a:path w="67210" h="45411" extrusionOk="0">
                <a:moveTo>
                  <a:pt x="1" y="10"/>
                </a:moveTo>
                <a:lnTo>
                  <a:pt x="1" y="45410"/>
                </a:lnTo>
                <a:cubicBezTo>
                  <a:pt x="2775" y="43117"/>
                  <a:pt x="4699" y="39907"/>
                  <a:pt x="6567" y="36791"/>
                </a:cubicBezTo>
                <a:cubicBezTo>
                  <a:pt x="8611" y="33360"/>
                  <a:pt x="10803" y="29836"/>
                  <a:pt x="14132" y="27635"/>
                </a:cubicBezTo>
                <a:cubicBezTo>
                  <a:pt x="21679" y="22641"/>
                  <a:pt x="32472" y="25952"/>
                  <a:pt x="40222" y="21281"/>
                </a:cubicBezTo>
                <a:cubicBezTo>
                  <a:pt x="46123" y="17730"/>
                  <a:pt x="48842" y="10359"/>
                  <a:pt x="54678" y="6696"/>
                </a:cubicBezTo>
                <a:cubicBezTo>
                  <a:pt x="57526" y="4911"/>
                  <a:pt x="60902" y="4153"/>
                  <a:pt x="63861" y="2571"/>
                </a:cubicBezTo>
                <a:cubicBezTo>
                  <a:pt x="65119" y="1915"/>
                  <a:pt x="66247" y="1045"/>
                  <a:pt x="672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5"/>
          <p:cNvSpPr/>
          <p:nvPr/>
        </p:nvSpPr>
        <p:spPr>
          <a:xfrm rot="10800000">
            <a:off x="-44" y="-37"/>
            <a:ext cx="3592868" cy="3018236"/>
          </a:xfrm>
          <a:custGeom>
            <a:avLst/>
            <a:gdLst/>
            <a:ahLst/>
            <a:cxnLst/>
            <a:rect l="l" t="t" r="r" b="b"/>
            <a:pathLst>
              <a:path w="59561" h="50035" extrusionOk="0">
                <a:moveTo>
                  <a:pt x="59561" y="0"/>
                </a:moveTo>
                <a:cubicBezTo>
                  <a:pt x="58257" y="1554"/>
                  <a:pt x="57119" y="3237"/>
                  <a:pt x="56176" y="5031"/>
                </a:cubicBezTo>
                <a:cubicBezTo>
                  <a:pt x="53309" y="10451"/>
                  <a:pt x="52032" y="16546"/>
                  <a:pt x="49877" y="22280"/>
                </a:cubicBezTo>
                <a:cubicBezTo>
                  <a:pt x="47713" y="28004"/>
                  <a:pt x="44319" y="33711"/>
                  <a:pt x="38807" y="36384"/>
                </a:cubicBezTo>
                <a:cubicBezTo>
                  <a:pt x="34849" y="38307"/>
                  <a:pt x="30280" y="38437"/>
                  <a:pt x="25887" y="38178"/>
                </a:cubicBezTo>
                <a:cubicBezTo>
                  <a:pt x="21494" y="37910"/>
                  <a:pt x="17082" y="37281"/>
                  <a:pt x="12717" y="37826"/>
                </a:cubicBezTo>
                <a:cubicBezTo>
                  <a:pt x="8361" y="38372"/>
                  <a:pt x="3913" y="40305"/>
                  <a:pt x="1563" y="44023"/>
                </a:cubicBezTo>
                <a:cubicBezTo>
                  <a:pt x="454" y="45780"/>
                  <a:pt x="0" y="47972"/>
                  <a:pt x="213" y="50034"/>
                </a:cubicBezTo>
                <a:lnTo>
                  <a:pt x="59561" y="5003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5"/>
          <p:cNvSpPr/>
          <p:nvPr/>
        </p:nvSpPr>
        <p:spPr>
          <a:xfrm>
            <a:off x="8153075" y="-1344150"/>
            <a:ext cx="2022000" cy="2022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1_1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/>
          <p:nvPr/>
        </p:nvSpPr>
        <p:spPr>
          <a:xfrm rot="10800000">
            <a:off x="7528846" y="123"/>
            <a:ext cx="1615154" cy="1609029"/>
          </a:xfrm>
          <a:custGeom>
            <a:avLst/>
            <a:gdLst/>
            <a:ahLst/>
            <a:cxnLst/>
            <a:rect l="l" t="t" r="r" b="b"/>
            <a:pathLst>
              <a:path w="30577" h="30438" extrusionOk="0">
                <a:moveTo>
                  <a:pt x="28856" y="30428"/>
                </a:moveTo>
                <a:cubicBezTo>
                  <a:pt x="28902" y="30317"/>
                  <a:pt x="28948" y="30197"/>
                  <a:pt x="28995" y="30086"/>
                </a:cubicBezTo>
                <a:cubicBezTo>
                  <a:pt x="30576" y="25878"/>
                  <a:pt x="28884" y="20477"/>
                  <a:pt x="24823" y="18535"/>
                </a:cubicBezTo>
                <a:cubicBezTo>
                  <a:pt x="22373" y="17369"/>
                  <a:pt x="19432" y="17499"/>
                  <a:pt x="17046" y="16195"/>
                </a:cubicBezTo>
                <a:cubicBezTo>
                  <a:pt x="14595" y="14863"/>
                  <a:pt x="13143" y="12264"/>
                  <a:pt x="11977" y="9721"/>
                </a:cubicBezTo>
                <a:cubicBezTo>
                  <a:pt x="10812" y="7187"/>
                  <a:pt x="9748" y="4495"/>
                  <a:pt x="7705" y="2599"/>
                </a:cubicBezTo>
                <a:cubicBezTo>
                  <a:pt x="5790" y="861"/>
                  <a:pt x="3238" y="1"/>
                  <a:pt x="657" y="223"/>
                </a:cubicBezTo>
                <a:cubicBezTo>
                  <a:pt x="435" y="241"/>
                  <a:pt x="213" y="278"/>
                  <a:pt x="1" y="306"/>
                </a:cubicBezTo>
                <a:lnTo>
                  <a:pt x="1" y="304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6"/>
          <p:cNvSpPr/>
          <p:nvPr/>
        </p:nvSpPr>
        <p:spPr>
          <a:xfrm rot="5400000">
            <a:off x="7666032" y="174558"/>
            <a:ext cx="1652526" cy="1303409"/>
          </a:xfrm>
          <a:custGeom>
            <a:avLst/>
            <a:gdLst/>
            <a:ahLst/>
            <a:cxnLst/>
            <a:rect l="l" t="t" r="r" b="b"/>
            <a:pathLst>
              <a:path w="67210" h="45411" extrusionOk="0">
                <a:moveTo>
                  <a:pt x="1" y="10"/>
                </a:moveTo>
                <a:lnTo>
                  <a:pt x="1" y="45410"/>
                </a:lnTo>
                <a:cubicBezTo>
                  <a:pt x="2775" y="43117"/>
                  <a:pt x="4699" y="39907"/>
                  <a:pt x="6567" y="36791"/>
                </a:cubicBezTo>
                <a:cubicBezTo>
                  <a:pt x="8611" y="33360"/>
                  <a:pt x="10803" y="29836"/>
                  <a:pt x="14132" y="27635"/>
                </a:cubicBezTo>
                <a:cubicBezTo>
                  <a:pt x="21679" y="22641"/>
                  <a:pt x="32472" y="25952"/>
                  <a:pt x="40222" y="21281"/>
                </a:cubicBezTo>
                <a:cubicBezTo>
                  <a:pt x="46123" y="17730"/>
                  <a:pt x="48842" y="10359"/>
                  <a:pt x="54678" y="6696"/>
                </a:cubicBezTo>
                <a:cubicBezTo>
                  <a:pt x="57526" y="4911"/>
                  <a:pt x="60902" y="4153"/>
                  <a:pt x="63861" y="2571"/>
                </a:cubicBezTo>
                <a:cubicBezTo>
                  <a:pt x="65119" y="1915"/>
                  <a:pt x="66247" y="1045"/>
                  <a:pt x="6720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6"/>
          <p:cNvSpPr/>
          <p:nvPr/>
        </p:nvSpPr>
        <p:spPr>
          <a:xfrm>
            <a:off x="-810825" y="-1263375"/>
            <a:ext cx="2022000" cy="202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0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2038200" y="2644988"/>
            <a:ext cx="5067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title" idx="2"/>
          </p:nvPr>
        </p:nvSpPr>
        <p:spPr>
          <a:xfrm>
            <a:off x="2234675" y="1478702"/>
            <a:ext cx="1104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4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ubTitle" idx="1"/>
          </p:nvPr>
        </p:nvSpPr>
        <p:spPr>
          <a:xfrm>
            <a:off x="2038200" y="3541213"/>
            <a:ext cx="5067600" cy="3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subTitle" idx="3"/>
          </p:nvPr>
        </p:nvSpPr>
        <p:spPr>
          <a:xfrm>
            <a:off x="2038200" y="4209500"/>
            <a:ext cx="25056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500">
                <a:solidFill>
                  <a:schemeClr val="accent2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400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400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400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400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400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400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400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unito"/>
              <a:buNone/>
              <a:defRPr sz="2400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9" name="Google Shape;79;p17"/>
          <p:cNvSpPr/>
          <p:nvPr/>
        </p:nvSpPr>
        <p:spPr>
          <a:xfrm>
            <a:off x="-805125" y="-577500"/>
            <a:ext cx="2022000" cy="2022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7"/>
          <p:cNvSpPr/>
          <p:nvPr/>
        </p:nvSpPr>
        <p:spPr>
          <a:xfrm rot="10800000">
            <a:off x="5554642" y="154"/>
            <a:ext cx="3589358" cy="3576008"/>
          </a:xfrm>
          <a:custGeom>
            <a:avLst/>
            <a:gdLst/>
            <a:ahLst/>
            <a:cxnLst/>
            <a:rect l="l" t="t" r="r" b="b"/>
            <a:pathLst>
              <a:path w="30577" h="30438" extrusionOk="0">
                <a:moveTo>
                  <a:pt x="28856" y="30428"/>
                </a:moveTo>
                <a:cubicBezTo>
                  <a:pt x="28902" y="30317"/>
                  <a:pt x="28948" y="30197"/>
                  <a:pt x="28995" y="30086"/>
                </a:cubicBezTo>
                <a:cubicBezTo>
                  <a:pt x="30576" y="25878"/>
                  <a:pt x="28884" y="20477"/>
                  <a:pt x="24823" y="18535"/>
                </a:cubicBezTo>
                <a:cubicBezTo>
                  <a:pt x="22373" y="17369"/>
                  <a:pt x="19432" y="17499"/>
                  <a:pt x="17046" y="16195"/>
                </a:cubicBezTo>
                <a:cubicBezTo>
                  <a:pt x="14595" y="14863"/>
                  <a:pt x="13143" y="12264"/>
                  <a:pt x="11977" y="9721"/>
                </a:cubicBezTo>
                <a:cubicBezTo>
                  <a:pt x="10812" y="7187"/>
                  <a:pt x="9748" y="4495"/>
                  <a:pt x="7705" y="2599"/>
                </a:cubicBezTo>
                <a:cubicBezTo>
                  <a:pt x="5790" y="861"/>
                  <a:pt x="3238" y="1"/>
                  <a:pt x="657" y="223"/>
                </a:cubicBezTo>
                <a:cubicBezTo>
                  <a:pt x="435" y="241"/>
                  <a:pt x="213" y="278"/>
                  <a:pt x="1" y="306"/>
                </a:cubicBezTo>
                <a:lnTo>
                  <a:pt x="1" y="30437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7"/>
          <p:cNvSpPr/>
          <p:nvPr/>
        </p:nvSpPr>
        <p:spPr>
          <a:xfrm rot="5400000">
            <a:off x="5859355" y="387877"/>
            <a:ext cx="3672522" cy="2896768"/>
          </a:xfrm>
          <a:custGeom>
            <a:avLst/>
            <a:gdLst/>
            <a:ahLst/>
            <a:cxnLst/>
            <a:rect l="l" t="t" r="r" b="b"/>
            <a:pathLst>
              <a:path w="67210" h="45411" extrusionOk="0">
                <a:moveTo>
                  <a:pt x="1" y="10"/>
                </a:moveTo>
                <a:lnTo>
                  <a:pt x="1" y="45410"/>
                </a:lnTo>
                <a:cubicBezTo>
                  <a:pt x="2775" y="43117"/>
                  <a:pt x="4699" y="39907"/>
                  <a:pt x="6567" y="36791"/>
                </a:cubicBezTo>
                <a:cubicBezTo>
                  <a:pt x="8611" y="33360"/>
                  <a:pt x="10803" y="29836"/>
                  <a:pt x="14132" y="27635"/>
                </a:cubicBezTo>
                <a:cubicBezTo>
                  <a:pt x="21679" y="22641"/>
                  <a:pt x="32472" y="25952"/>
                  <a:pt x="40222" y="21281"/>
                </a:cubicBezTo>
                <a:cubicBezTo>
                  <a:pt x="46123" y="17730"/>
                  <a:pt x="48842" y="10359"/>
                  <a:pt x="54678" y="6696"/>
                </a:cubicBezTo>
                <a:cubicBezTo>
                  <a:pt x="57526" y="4911"/>
                  <a:pt x="60902" y="4153"/>
                  <a:pt x="63861" y="2571"/>
                </a:cubicBezTo>
                <a:cubicBezTo>
                  <a:pt x="65119" y="1915"/>
                  <a:pt x="66247" y="1045"/>
                  <a:pt x="672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/>
          <p:nvPr/>
        </p:nvSpPr>
        <p:spPr>
          <a:xfrm>
            <a:off x="0" y="0"/>
            <a:ext cx="2119846" cy="1717369"/>
          </a:xfrm>
          <a:custGeom>
            <a:avLst/>
            <a:gdLst/>
            <a:ahLst/>
            <a:cxnLst/>
            <a:rect l="l" t="t" r="r" b="b"/>
            <a:pathLst>
              <a:path w="25231" h="20440" extrusionOk="0">
                <a:moveTo>
                  <a:pt x="24611" y="2229"/>
                </a:moveTo>
                <a:cubicBezTo>
                  <a:pt x="24352" y="1369"/>
                  <a:pt x="23871" y="601"/>
                  <a:pt x="23224" y="0"/>
                </a:cubicBezTo>
                <a:lnTo>
                  <a:pt x="1" y="0"/>
                </a:lnTo>
                <a:lnTo>
                  <a:pt x="1" y="20439"/>
                </a:lnTo>
                <a:cubicBezTo>
                  <a:pt x="1009" y="19995"/>
                  <a:pt x="1943" y="19403"/>
                  <a:pt x="2785" y="18691"/>
                </a:cubicBezTo>
                <a:cubicBezTo>
                  <a:pt x="5041" y="16749"/>
                  <a:pt x="6808" y="14196"/>
                  <a:pt x="9379" y="12707"/>
                </a:cubicBezTo>
                <a:cubicBezTo>
                  <a:pt x="11358" y="11561"/>
                  <a:pt x="13642" y="11135"/>
                  <a:pt x="15871" y="10654"/>
                </a:cubicBezTo>
                <a:cubicBezTo>
                  <a:pt x="18100" y="10164"/>
                  <a:pt x="20385" y="9581"/>
                  <a:pt x="22188" y="8194"/>
                </a:cubicBezTo>
                <a:cubicBezTo>
                  <a:pt x="24001" y="6807"/>
                  <a:pt x="25231" y="4421"/>
                  <a:pt x="24611" y="222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8"/>
          <p:cNvSpPr/>
          <p:nvPr/>
        </p:nvSpPr>
        <p:spPr>
          <a:xfrm>
            <a:off x="0" y="0"/>
            <a:ext cx="1883056" cy="1272303"/>
          </a:xfrm>
          <a:custGeom>
            <a:avLst/>
            <a:gdLst/>
            <a:ahLst/>
            <a:cxnLst/>
            <a:rect l="l" t="t" r="r" b="b"/>
            <a:pathLst>
              <a:path w="67210" h="45411" extrusionOk="0">
                <a:moveTo>
                  <a:pt x="1" y="10"/>
                </a:moveTo>
                <a:lnTo>
                  <a:pt x="1" y="45410"/>
                </a:lnTo>
                <a:cubicBezTo>
                  <a:pt x="2775" y="43117"/>
                  <a:pt x="4699" y="39907"/>
                  <a:pt x="6567" y="36791"/>
                </a:cubicBezTo>
                <a:cubicBezTo>
                  <a:pt x="8611" y="33360"/>
                  <a:pt x="10803" y="29836"/>
                  <a:pt x="14132" y="27635"/>
                </a:cubicBezTo>
                <a:cubicBezTo>
                  <a:pt x="21679" y="22641"/>
                  <a:pt x="32472" y="25952"/>
                  <a:pt x="40222" y="21281"/>
                </a:cubicBezTo>
                <a:cubicBezTo>
                  <a:pt x="46123" y="17730"/>
                  <a:pt x="48842" y="10359"/>
                  <a:pt x="54678" y="6696"/>
                </a:cubicBezTo>
                <a:cubicBezTo>
                  <a:pt x="57526" y="4911"/>
                  <a:pt x="60902" y="4153"/>
                  <a:pt x="63861" y="2571"/>
                </a:cubicBezTo>
                <a:cubicBezTo>
                  <a:pt x="65119" y="1915"/>
                  <a:pt x="66247" y="1045"/>
                  <a:pt x="6720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/>
          <p:nvPr/>
        </p:nvSpPr>
        <p:spPr>
          <a:xfrm>
            <a:off x="7803725" y="-1344150"/>
            <a:ext cx="2022000" cy="202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>
            <a:spLocks noGrp="1"/>
          </p:cNvSpPr>
          <p:nvPr>
            <p:ph type="title"/>
          </p:nvPr>
        </p:nvSpPr>
        <p:spPr>
          <a:xfrm>
            <a:off x="713225" y="670225"/>
            <a:ext cx="46968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ubTitle" idx="1"/>
          </p:nvPr>
        </p:nvSpPr>
        <p:spPr>
          <a:xfrm>
            <a:off x="713225" y="1362926"/>
            <a:ext cx="4696800" cy="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title" idx="2"/>
          </p:nvPr>
        </p:nvSpPr>
        <p:spPr>
          <a:xfrm>
            <a:off x="713225" y="2068361"/>
            <a:ext cx="46968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subTitle" idx="3"/>
          </p:nvPr>
        </p:nvSpPr>
        <p:spPr>
          <a:xfrm>
            <a:off x="713225" y="2761061"/>
            <a:ext cx="4696800" cy="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title" idx="4"/>
          </p:nvPr>
        </p:nvSpPr>
        <p:spPr>
          <a:xfrm>
            <a:off x="713225" y="3466463"/>
            <a:ext cx="46968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ubTitle" idx="5"/>
          </p:nvPr>
        </p:nvSpPr>
        <p:spPr>
          <a:xfrm>
            <a:off x="713225" y="4159172"/>
            <a:ext cx="4696800" cy="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4" name="Google Shape;94;p19"/>
          <p:cNvSpPr/>
          <p:nvPr/>
        </p:nvSpPr>
        <p:spPr>
          <a:xfrm rot="5400000" flipH="1">
            <a:off x="5763213" y="1082539"/>
            <a:ext cx="4463287" cy="2298185"/>
          </a:xfrm>
          <a:custGeom>
            <a:avLst/>
            <a:gdLst/>
            <a:ahLst/>
            <a:cxnLst/>
            <a:rect l="l" t="t" r="r" b="b"/>
            <a:pathLst>
              <a:path w="51636" h="33813" extrusionOk="0">
                <a:moveTo>
                  <a:pt x="1" y="1"/>
                </a:moveTo>
                <a:lnTo>
                  <a:pt x="1" y="32093"/>
                </a:lnTo>
                <a:cubicBezTo>
                  <a:pt x="1296" y="32093"/>
                  <a:pt x="2590" y="32185"/>
                  <a:pt x="3876" y="32370"/>
                </a:cubicBezTo>
                <a:cubicBezTo>
                  <a:pt x="7622" y="32860"/>
                  <a:pt x="11330" y="33813"/>
                  <a:pt x="15104" y="33674"/>
                </a:cubicBezTo>
                <a:cubicBezTo>
                  <a:pt x="20662" y="33480"/>
                  <a:pt x="26091" y="30807"/>
                  <a:pt x="29624" y="26525"/>
                </a:cubicBezTo>
                <a:cubicBezTo>
                  <a:pt x="32278" y="23307"/>
                  <a:pt x="33832" y="19358"/>
                  <a:pt x="35635" y="15594"/>
                </a:cubicBezTo>
                <a:cubicBezTo>
                  <a:pt x="37429" y="11829"/>
                  <a:pt x="39640" y="8065"/>
                  <a:pt x="43127" y="5762"/>
                </a:cubicBezTo>
                <a:cubicBezTo>
                  <a:pt x="46012" y="3857"/>
                  <a:pt x="49878" y="2812"/>
                  <a:pt x="516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9"/>
          <p:cNvSpPr/>
          <p:nvPr/>
        </p:nvSpPr>
        <p:spPr>
          <a:xfrm rot="-5400000">
            <a:off x="5433915" y="1433468"/>
            <a:ext cx="4659943" cy="2760121"/>
          </a:xfrm>
          <a:custGeom>
            <a:avLst/>
            <a:gdLst/>
            <a:ahLst/>
            <a:cxnLst/>
            <a:rect l="l" t="t" r="r" b="b"/>
            <a:pathLst>
              <a:path w="37041" h="26184" extrusionOk="0">
                <a:moveTo>
                  <a:pt x="29910" y="15094"/>
                </a:moveTo>
                <a:cubicBezTo>
                  <a:pt x="27210" y="14327"/>
                  <a:pt x="24222" y="14965"/>
                  <a:pt x="21568" y="14058"/>
                </a:cubicBezTo>
                <a:cubicBezTo>
                  <a:pt x="18840" y="13134"/>
                  <a:pt x="16907" y="10738"/>
                  <a:pt x="15288" y="8361"/>
                </a:cubicBezTo>
                <a:cubicBezTo>
                  <a:pt x="13661" y="5994"/>
                  <a:pt x="12116" y="3441"/>
                  <a:pt x="9693" y="1878"/>
                </a:cubicBezTo>
                <a:cubicBezTo>
                  <a:pt x="7436" y="435"/>
                  <a:pt x="4690" y="1"/>
                  <a:pt x="2100" y="676"/>
                </a:cubicBezTo>
                <a:cubicBezTo>
                  <a:pt x="1369" y="861"/>
                  <a:pt x="667" y="1129"/>
                  <a:pt x="1" y="1462"/>
                </a:cubicBezTo>
                <a:lnTo>
                  <a:pt x="1" y="26183"/>
                </a:lnTo>
                <a:lnTo>
                  <a:pt x="36134" y="26183"/>
                </a:lnTo>
                <a:cubicBezTo>
                  <a:pt x="36134" y="26155"/>
                  <a:pt x="36144" y="26128"/>
                  <a:pt x="36144" y="26100"/>
                </a:cubicBezTo>
                <a:cubicBezTo>
                  <a:pt x="37041" y="21559"/>
                  <a:pt x="34386" y="16361"/>
                  <a:pt x="29910" y="150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9"/>
          <p:cNvSpPr/>
          <p:nvPr/>
        </p:nvSpPr>
        <p:spPr>
          <a:xfrm>
            <a:off x="-439225" y="-1344150"/>
            <a:ext cx="2022000" cy="202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subTitle" idx="1"/>
          </p:nvPr>
        </p:nvSpPr>
        <p:spPr>
          <a:xfrm>
            <a:off x="2454382" y="3531250"/>
            <a:ext cx="5335200" cy="8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ubTitle" idx="2"/>
          </p:nvPr>
        </p:nvSpPr>
        <p:spPr>
          <a:xfrm>
            <a:off x="2454350" y="1927125"/>
            <a:ext cx="5335200" cy="8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subTitle" idx="3"/>
          </p:nvPr>
        </p:nvSpPr>
        <p:spPr>
          <a:xfrm>
            <a:off x="2454351" y="3223226"/>
            <a:ext cx="53352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02" name="Google Shape;102;p20"/>
          <p:cNvSpPr txBox="1">
            <a:spLocks noGrp="1"/>
          </p:cNvSpPr>
          <p:nvPr>
            <p:ph type="subTitle" idx="4"/>
          </p:nvPr>
        </p:nvSpPr>
        <p:spPr>
          <a:xfrm>
            <a:off x="2454350" y="1619100"/>
            <a:ext cx="53352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unito"/>
              <a:buNone/>
              <a:defRPr sz="2400" b="1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03" name="Google Shape;103;p20"/>
          <p:cNvSpPr/>
          <p:nvPr/>
        </p:nvSpPr>
        <p:spPr>
          <a:xfrm>
            <a:off x="7872550" y="4362975"/>
            <a:ext cx="2022000" cy="2022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0"/>
          <p:cNvSpPr/>
          <p:nvPr/>
        </p:nvSpPr>
        <p:spPr>
          <a:xfrm>
            <a:off x="497300" y="-1344150"/>
            <a:ext cx="2022000" cy="202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ubTitle" idx="1"/>
          </p:nvPr>
        </p:nvSpPr>
        <p:spPr>
          <a:xfrm>
            <a:off x="4963863" y="3045773"/>
            <a:ext cx="2796000" cy="10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subTitle" idx="2"/>
          </p:nvPr>
        </p:nvSpPr>
        <p:spPr>
          <a:xfrm>
            <a:off x="1384137" y="3045773"/>
            <a:ext cx="2796000" cy="10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subTitle" idx="3"/>
          </p:nvPr>
        </p:nvSpPr>
        <p:spPr>
          <a:xfrm>
            <a:off x="1384137" y="2558150"/>
            <a:ext cx="27960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subTitle" idx="4"/>
          </p:nvPr>
        </p:nvSpPr>
        <p:spPr>
          <a:xfrm>
            <a:off x="4963863" y="2558150"/>
            <a:ext cx="27960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/>
          <p:nvPr/>
        </p:nvSpPr>
        <p:spPr>
          <a:xfrm>
            <a:off x="8153075" y="-1344150"/>
            <a:ext cx="2022000" cy="202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2"/>
          <p:cNvSpPr/>
          <p:nvPr/>
        </p:nvSpPr>
        <p:spPr>
          <a:xfrm>
            <a:off x="0" y="0"/>
            <a:ext cx="1647521" cy="1334630"/>
          </a:xfrm>
          <a:custGeom>
            <a:avLst/>
            <a:gdLst/>
            <a:ahLst/>
            <a:cxnLst/>
            <a:rect l="l" t="t" r="r" b="b"/>
            <a:pathLst>
              <a:path w="25231" h="20440" extrusionOk="0">
                <a:moveTo>
                  <a:pt x="24611" y="2229"/>
                </a:moveTo>
                <a:cubicBezTo>
                  <a:pt x="24352" y="1369"/>
                  <a:pt x="23871" y="601"/>
                  <a:pt x="23224" y="0"/>
                </a:cubicBezTo>
                <a:lnTo>
                  <a:pt x="1" y="0"/>
                </a:lnTo>
                <a:lnTo>
                  <a:pt x="1" y="20439"/>
                </a:lnTo>
                <a:cubicBezTo>
                  <a:pt x="1009" y="19995"/>
                  <a:pt x="1943" y="19403"/>
                  <a:pt x="2785" y="18691"/>
                </a:cubicBezTo>
                <a:cubicBezTo>
                  <a:pt x="5041" y="16749"/>
                  <a:pt x="6808" y="14196"/>
                  <a:pt x="9379" y="12707"/>
                </a:cubicBezTo>
                <a:cubicBezTo>
                  <a:pt x="11358" y="11561"/>
                  <a:pt x="13642" y="11135"/>
                  <a:pt x="15871" y="10654"/>
                </a:cubicBezTo>
                <a:cubicBezTo>
                  <a:pt x="18100" y="10164"/>
                  <a:pt x="20385" y="9581"/>
                  <a:pt x="22188" y="8194"/>
                </a:cubicBezTo>
                <a:cubicBezTo>
                  <a:pt x="24001" y="6807"/>
                  <a:pt x="25231" y="4421"/>
                  <a:pt x="24611" y="222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2"/>
          <p:cNvSpPr/>
          <p:nvPr/>
        </p:nvSpPr>
        <p:spPr>
          <a:xfrm rot="10800000">
            <a:off x="79" y="53"/>
            <a:ext cx="1897221" cy="1399372"/>
          </a:xfrm>
          <a:custGeom>
            <a:avLst/>
            <a:gdLst/>
            <a:ahLst/>
            <a:cxnLst/>
            <a:rect l="l" t="t" r="r" b="b"/>
            <a:pathLst>
              <a:path w="64990" h="47936" extrusionOk="0">
                <a:moveTo>
                  <a:pt x="64990" y="0"/>
                </a:moveTo>
                <a:cubicBezTo>
                  <a:pt x="56195" y="1970"/>
                  <a:pt x="48232" y="7815"/>
                  <a:pt x="44042" y="15834"/>
                </a:cubicBezTo>
                <a:cubicBezTo>
                  <a:pt x="42424" y="18951"/>
                  <a:pt x="41342" y="22308"/>
                  <a:pt x="39797" y="25461"/>
                </a:cubicBezTo>
                <a:cubicBezTo>
                  <a:pt x="38253" y="28624"/>
                  <a:pt x="36144" y="31649"/>
                  <a:pt x="33074" y="33369"/>
                </a:cubicBezTo>
                <a:cubicBezTo>
                  <a:pt x="29476" y="35385"/>
                  <a:pt x="25101" y="35311"/>
                  <a:pt x="21004" y="34858"/>
                </a:cubicBezTo>
                <a:cubicBezTo>
                  <a:pt x="16898" y="34414"/>
                  <a:pt x="12736" y="33628"/>
                  <a:pt x="8685" y="34414"/>
                </a:cubicBezTo>
                <a:cubicBezTo>
                  <a:pt x="5439" y="35043"/>
                  <a:pt x="676" y="37503"/>
                  <a:pt x="241" y="41239"/>
                </a:cubicBezTo>
                <a:cubicBezTo>
                  <a:pt x="1" y="43256"/>
                  <a:pt x="796" y="45799"/>
                  <a:pt x="2008" y="47935"/>
                </a:cubicBezTo>
                <a:lnTo>
                  <a:pt x="64990" y="4793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/>
          <p:nvPr/>
        </p:nvSpPr>
        <p:spPr>
          <a:xfrm rot="10800000">
            <a:off x="1857925" y="2897023"/>
            <a:ext cx="6258849" cy="2239652"/>
          </a:xfrm>
          <a:custGeom>
            <a:avLst/>
            <a:gdLst/>
            <a:ahLst/>
            <a:cxnLst/>
            <a:rect l="l" t="t" r="r" b="b"/>
            <a:pathLst>
              <a:path w="144864" h="44105" extrusionOk="0">
                <a:moveTo>
                  <a:pt x="0" y="25247"/>
                </a:moveTo>
                <a:cubicBezTo>
                  <a:pt x="11244" y="31975"/>
                  <a:pt x="26945" y="29174"/>
                  <a:pt x="40292" y="24460"/>
                </a:cubicBezTo>
                <a:cubicBezTo>
                  <a:pt x="55612" y="19057"/>
                  <a:pt x="66988" y="20201"/>
                  <a:pt x="78878" y="25694"/>
                </a:cubicBezTo>
                <a:cubicBezTo>
                  <a:pt x="90768" y="31187"/>
                  <a:pt x="124589" y="44104"/>
                  <a:pt x="144864" y="20988"/>
                </a:cubicBezTo>
                <a:lnTo>
                  <a:pt x="14486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3"/>
          <p:cNvSpPr txBox="1">
            <a:spLocks noGrp="1"/>
          </p:cNvSpPr>
          <p:nvPr>
            <p:ph type="title"/>
          </p:nvPr>
        </p:nvSpPr>
        <p:spPr>
          <a:xfrm>
            <a:off x="3557400" y="2704413"/>
            <a:ext cx="43602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subTitle" idx="1"/>
          </p:nvPr>
        </p:nvSpPr>
        <p:spPr>
          <a:xfrm>
            <a:off x="1226400" y="683113"/>
            <a:ext cx="6691200" cy="14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0" name="Google Shape;120;p23"/>
          <p:cNvSpPr/>
          <p:nvPr/>
        </p:nvSpPr>
        <p:spPr>
          <a:xfrm>
            <a:off x="50" y="3322549"/>
            <a:ext cx="9144016" cy="1820948"/>
          </a:xfrm>
          <a:custGeom>
            <a:avLst/>
            <a:gdLst/>
            <a:ahLst/>
            <a:cxnLst/>
            <a:rect l="l" t="t" r="r" b="b"/>
            <a:pathLst>
              <a:path w="116288" h="34038" extrusionOk="0">
                <a:moveTo>
                  <a:pt x="116288" y="15262"/>
                </a:moveTo>
                <a:cubicBezTo>
                  <a:pt x="108798" y="6082"/>
                  <a:pt x="96775" y="0"/>
                  <a:pt x="74355" y="8916"/>
                </a:cubicBezTo>
                <a:cubicBezTo>
                  <a:pt x="51934" y="17831"/>
                  <a:pt x="40003" y="21476"/>
                  <a:pt x="30798" y="16414"/>
                </a:cubicBezTo>
                <a:cubicBezTo>
                  <a:pt x="25015" y="13232"/>
                  <a:pt x="23167" y="7159"/>
                  <a:pt x="14790" y="7971"/>
                </a:cubicBezTo>
                <a:cubicBezTo>
                  <a:pt x="4831" y="8932"/>
                  <a:pt x="1" y="17292"/>
                  <a:pt x="1" y="17292"/>
                </a:cubicBezTo>
                <a:lnTo>
                  <a:pt x="1" y="34037"/>
                </a:lnTo>
                <a:lnTo>
                  <a:pt x="116288" y="340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5"/>
          <p:cNvSpPr/>
          <p:nvPr/>
        </p:nvSpPr>
        <p:spPr>
          <a:xfrm flipH="1">
            <a:off x="5915604" y="392300"/>
            <a:ext cx="3228396" cy="4751067"/>
          </a:xfrm>
          <a:custGeom>
            <a:avLst/>
            <a:gdLst/>
            <a:ahLst/>
            <a:cxnLst/>
            <a:rect l="l" t="t" r="r" b="b"/>
            <a:pathLst>
              <a:path w="30577" h="30438" extrusionOk="0">
                <a:moveTo>
                  <a:pt x="28856" y="30428"/>
                </a:moveTo>
                <a:cubicBezTo>
                  <a:pt x="28902" y="30317"/>
                  <a:pt x="28948" y="30197"/>
                  <a:pt x="28995" y="30086"/>
                </a:cubicBezTo>
                <a:cubicBezTo>
                  <a:pt x="30576" y="25878"/>
                  <a:pt x="28884" y="20477"/>
                  <a:pt x="24823" y="18535"/>
                </a:cubicBezTo>
                <a:cubicBezTo>
                  <a:pt x="22373" y="17369"/>
                  <a:pt x="19432" y="17499"/>
                  <a:pt x="17046" y="16195"/>
                </a:cubicBezTo>
                <a:cubicBezTo>
                  <a:pt x="14595" y="14863"/>
                  <a:pt x="13143" y="12264"/>
                  <a:pt x="11977" y="9721"/>
                </a:cubicBezTo>
                <a:cubicBezTo>
                  <a:pt x="10812" y="7187"/>
                  <a:pt x="9748" y="4495"/>
                  <a:pt x="7705" y="2599"/>
                </a:cubicBezTo>
                <a:cubicBezTo>
                  <a:pt x="5790" y="861"/>
                  <a:pt x="3238" y="1"/>
                  <a:pt x="657" y="223"/>
                </a:cubicBezTo>
                <a:cubicBezTo>
                  <a:pt x="435" y="241"/>
                  <a:pt x="213" y="278"/>
                  <a:pt x="1" y="306"/>
                </a:cubicBezTo>
                <a:lnTo>
                  <a:pt x="1" y="304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5"/>
          <p:cNvSpPr/>
          <p:nvPr/>
        </p:nvSpPr>
        <p:spPr>
          <a:xfrm rot="5400000" flipH="1">
            <a:off x="5079206" y="1078705"/>
            <a:ext cx="5143581" cy="2986000"/>
          </a:xfrm>
          <a:custGeom>
            <a:avLst/>
            <a:gdLst/>
            <a:ahLst/>
            <a:cxnLst/>
            <a:rect l="l" t="t" r="r" b="b"/>
            <a:pathLst>
              <a:path w="67210" h="45411" extrusionOk="0">
                <a:moveTo>
                  <a:pt x="1" y="10"/>
                </a:moveTo>
                <a:lnTo>
                  <a:pt x="1" y="45410"/>
                </a:lnTo>
                <a:cubicBezTo>
                  <a:pt x="2775" y="43117"/>
                  <a:pt x="4699" y="39907"/>
                  <a:pt x="6567" y="36791"/>
                </a:cubicBezTo>
                <a:cubicBezTo>
                  <a:pt x="8611" y="33360"/>
                  <a:pt x="10803" y="29836"/>
                  <a:pt x="14132" y="27635"/>
                </a:cubicBezTo>
                <a:cubicBezTo>
                  <a:pt x="21679" y="22641"/>
                  <a:pt x="32472" y="25952"/>
                  <a:pt x="40222" y="21281"/>
                </a:cubicBezTo>
                <a:cubicBezTo>
                  <a:pt x="46123" y="17730"/>
                  <a:pt x="48842" y="10359"/>
                  <a:pt x="54678" y="6696"/>
                </a:cubicBezTo>
                <a:cubicBezTo>
                  <a:pt x="57526" y="4911"/>
                  <a:pt x="60902" y="4153"/>
                  <a:pt x="63861" y="2571"/>
                </a:cubicBezTo>
                <a:cubicBezTo>
                  <a:pt x="65119" y="1915"/>
                  <a:pt x="66247" y="1045"/>
                  <a:pt x="672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5"/>
          <p:cNvSpPr/>
          <p:nvPr/>
        </p:nvSpPr>
        <p:spPr>
          <a:xfrm>
            <a:off x="-937250" y="-1344150"/>
            <a:ext cx="2022000" cy="202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6"/>
          <p:cNvSpPr/>
          <p:nvPr/>
        </p:nvSpPr>
        <p:spPr>
          <a:xfrm>
            <a:off x="7451718" y="-6395"/>
            <a:ext cx="1692272" cy="1341967"/>
          </a:xfrm>
          <a:custGeom>
            <a:avLst/>
            <a:gdLst/>
            <a:ahLst/>
            <a:cxnLst/>
            <a:rect l="l" t="t" r="r" b="b"/>
            <a:pathLst>
              <a:path w="49323" h="39113" extrusionOk="0">
                <a:moveTo>
                  <a:pt x="49313" y="1"/>
                </a:moveTo>
                <a:lnTo>
                  <a:pt x="3931" y="1"/>
                </a:lnTo>
                <a:cubicBezTo>
                  <a:pt x="860" y="4625"/>
                  <a:pt x="0" y="10155"/>
                  <a:pt x="3062" y="16324"/>
                </a:cubicBezTo>
                <a:cubicBezTo>
                  <a:pt x="5753" y="21771"/>
                  <a:pt x="11348" y="25203"/>
                  <a:pt x="17045" y="27321"/>
                </a:cubicBezTo>
                <a:cubicBezTo>
                  <a:pt x="22742" y="29429"/>
                  <a:pt x="28791" y="30530"/>
                  <a:pt x="34386" y="32897"/>
                </a:cubicBezTo>
                <a:cubicBezTo>
                  <a:pt x="39362" y="35006"/>
                  <a:pt x="44079" y="38132"/>
                  <a:pt x="49322" y="391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6"/>
          <p:cNvSpPr/>
          <p:nvPr/>
        </p:nvSpPr>
        <p:spPr>
          <a:xfrm>
            <a:off x="-602500" y="-1353100"/>
            <a:ext cx="2022000" cy="202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6"/>
          <p:cNvSpPr/>
          <p:nvPr/>
        </p:nvSpPr>
        <p:spPr>
          <a:xfrm rot="10800000" flipH="1">
            <a:off x="6942000" y="-6285"/>
            <a:ext cx="2201904" cy="1631760"/>
          </a:xfrm>
          <a:custGeom>
            <a:avLst/>
            <a:gdLst/>
            <a:ahLst/>
            <a:cxnLst/>
            <a:rect l="l" t="t" r="r" b="b"/>
            <a:pathLst>
              <a:path w="57683" h="42747" extrusionOk="0">
                <a:moveTo>
                  <a:pt x="57683" y="0"/>
                </a:moveTo>
                <a:cubicBezTo>
                  <a:pt x="54492" y="167"/>
                  <a:pt x="51496" y="2349"/>
                  <a:pt x="49646" y="5050"/>
                </a:cubicBezTo>
                <a:cubicBezTo>
                  <a:pt x="47491" y="8176"/>
                  <a:pt x="46501" y="11931"/>
                  <a:pt x="45262" y="15519"/>
                </a:cubicBezTo>
                <a:cubicBezTo>
                  <a:pt x="44023" y="19117"/>
                  <a:pt x="42386" y="22770"/>
                  <a:pt x="39380" y="25082"/>
                </a:cubicBezTo>
                <a:cubicBezTo>
                  <a:pt x="36689" y="27154"/>
                  <a:pt x="33193" y="27912"/>
                  <a:pt x="29799" y="27940"/>
                </a:cubicBezTo>
                <a:cubicBezTo>
                  <a:pt x="26404" y="27967"/>
                  <a:pt x="23056" y="27339"/>
                  <a:pt x="19690" y="26895"/>
                </a:cubicBezTo>
                <a:cubicBezTo>
                  <a:pt x="16333" y="26460"/>
                  <a:pt x="12874" y="26229"/>
                  <a:pt x="9581" y="27033"/>
                </a:cubicBezTo>
                <a:cubicBezTo>
                  <a:pt x="6289" y="27847"/>
                  <a:pt x="3145" y="29845"/>
                  <a:pt x="1665" y="32897"/>
                </a:cubicBezTo>
                <a:cubicBezTo>
                  <a:pt x="0" y="36356"/>
                  <a:pt x="1064" y="39833"/>
                  <a:pt x="3329" y="42746"/>
                </a:cubicBezTo>
                <a:lnTo>
                  <a:pt x="57683" y="4274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 sz="18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7"/>
          <p:cNvSpPr txBox="1"/>
          <p:nvPr/>
        </p:nvSpPr>
        <p:spPr>
          <a:xfrm>
            <a:off x="685800" y="1282700"/>
            <a:ext cx="7772400" cy="38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8541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Nunito"/>
              <a:buNone/>
            </a:pPr>
            <a:r>
              <a:rPr lang="zh-TW" sz="4800" b="1" i="0" u="none" strike="noStrike" cap="none">
                <a:solidFill>
                  <a:srgbClr val="40404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特教資源中心</a:t>
            </a:r>
            <a:endParaRPr sz="4800" b="1" i="0" u="none" strike="noStrike" cap="none">
              <a:solidFill>
                <a:srgbClr val="40404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541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Nunito"/>
              <a:buNone/>
            </a:pPr>
            <a:br>
              <a:rPr lang="zh-TW" sz="2400" b="1" i="0" u="none" strike="noStrike" cap="none">
                <a:solidFill>
                  <a:srgbClr val="40404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4800" b="1" i="0" u="none" strike="noStrike" cap="none">
                <a:solidFill>
                  <a:srgbClr val="40404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8月份特教工作會議</a:t>
            </a:r>
            <a:endParaRPr sz="4800" b="1" i="0" u="none" strike="noStrike" cap="none">
              <a:solidFill>
                <a:srgbClr val="40404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708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Nunito"/>
              <a:buNone/>
            </a:pPr>
            <a:br>
              <a:rPr lang="zh-TW" sz="2400" b="1" i="0" u="none" strike="noStrike" cap="none">
                <a:solidFill>
                  <a:srgbClr val="40404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2400" b="1" i="0" u="none" strike="noStrike" cap="none">
                <a:solidFill>
                  <a:srgbClr val="40404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11</a:t>
            </a:r>
            <a:r>
              <a:rPr lang="zh-TW" sz="2400" b="1">
                <a:solidFill>
                  <a:srgbClr val="40404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5</a:t>
            </a:r>
            <a:r>
              <a:rPr lang="zh-TW" sz="2400" b="1" i="0" u="none" strike="noStrike" cap="none">
                <a:solidFill>
                  <a:srgbClr val="40404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.8</a:t>
            </a:r>
            <a:r>
              <a:rPr lang="zh-TW" sz="2400" b="1">
                <a:solidFill>
                  <a:srgbClr val="40404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.31</a:t>
            </a:r>
            <a:endParaRPr sz="2400" b="1" i="0" u="none" strike="noStrike" cap="none">
              <a:solidFill>
                <a:srgbClr val="40404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6"/>
          <p:cNvSpPr txBox="1">
            <a:spLocks noGrp="1"/>
          </p:cNvSpPr>
          <p:nvPr>
            <p:ph type="title"/>
          </p:nvPr>
        </p:nvSpPr>
        <p:spPr>
          <a:xfrm>
            <a:off x="720725" y="444500"/>
            <a:ext cx="7702500" cy="5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 sz="2800">
                <a:solidFill>
                  <a:srgbClr val="ABCB3B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巡迴輔導教師交通費申請規定</a:t>
            </a:r>
            <a:endParaRPr sz="2800">
              <a:solidFill>
                <a:srgbClr val="ABCB3B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91" name="Google Shape;19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575" y="2003550"/>
            <a:ext cx="7562850" cy="167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7"/>
          <p:cNvSpPr txBox="1">
            <a:spLocks noGrp="1"/>
          </p:cNvSpPr>
          <p:nvPr>
            <p:ph type="title"/>
          </p:nvPr>
        </p:nvSpPr>
        <p:spPr>
          <a:xfrm>
            <a:off x="720725" y="444500"/>
            <a:ext cx="7702550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solidFill>
                  <a:srgbClr val="ABCB3B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專業支持督導會議時間</a:t>
            </a:r>
            <a:endParaRPr>
              <a:solidFill>
                <a:srgbClr val="ABCB3B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97" name="Google Shape;197;p37"/>
          <p:cNvSpPr/>
          <p:nvPr/>
        </p:nvSpPr>
        <p:spPr>
          <a:xfrm>
            <a:off x="720725" y="1158156"/>
            <a:ext cx="7702550" cy="235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CB3B"/>
              </a:buClr>
              <a:buSzPts val="1800"/>
              <a:buFont typeface="Noto Sans Symbols"/>
              <a:buChar char="●"/>
            </a:pPr>
            <a:r>
              <a:rPr lang="zh-TW" sz="1800" b="1" i="0" u="none" strike="noStrike" cap="none">
                <a:solidFill>
                  <a:srgbClr val="40404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情支督導：9</a:t>
            </a:r>
            <a:r>
              <a:rPr lang="zh-TW" sz="1800" b="1">
                <a:solidFill>
                  <a:srgbClr val="40404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、10、11及1</a:t>
            </a:r>
            <a:r>
              <a:rPr lang="zh-TW" sz="1800" b="1" i="0" u="none" strike="noStrike" cap="none">
                <a:solidFill>
                  <a:srgbClr val="40404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月各1次（上午）。</a:t>
            </a:r>
            <a:endParaRPr sz="1800" b="1" i="0" u="none" strike="noStrike" cap="none">
              <a:solidFill>
                <a:srgbClr val="40404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2400"/>
              </a:spcBef>
              <a:spcAft>
                <a:spcPts val="0"/>
              </a:spcAft>
              <a:buClr>
                <a:srgbClr val="ABCB3B"/>
              </a:buClr>
              <a:buSzPts val="1800"/>
              <a:buFont typeface="Noto Sans Symbols"/>
              <a:buChar char="●"/>
            </a:pPr>
            <a:r>
              <a:rPr lang="zh-TW" sz="1800" b="1" i="0" u="none" strike="noStrike" cap="none">
                <a:solidFill>
                  <a:srgbClr val="40404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聽巡督導：</a:t>
            </a:r>
            <a:r>
              <a:rPr lang="zh-TW" sz="18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(待修正)</a:t>
            </a:r>
            <a:endParaRPr sz="1800" b="1" i="0" u="none" strike="noStrike" cap="none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solidFill>
                  <a:srgbClr val="ABCB3B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其他提醒</a:t>
            </a:r>
            <a:endParaRPr/>
          </a:p>
        </p:txBody>
      </p:sp>
      <p:sp>
        <p:nvSpPr>
          <p:cNvPr id="203" name="Google Shape;203;p38"/>
          <p:cNvSpPr/>
          <p:nvPr/>
        </p:nvSpPr>
        <p:spPr>
          <a:xfrm>
            <a:off x="879300" y="1891950"/>
            <a:ext cx="7544700" cy="6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CB3B"/>
              </a:buClr>
              <a:buSzPts val="1800"/>
              <a:buFont typeface="Microsoft JhengHei"/>
              <a:buChar char="●"/>
            </a:pPr>
            <a:r>
              <a:rPr lang="zh-TW" sz="1800" b="1" i="0" u="none" strike="noStrike" cap="none">
                <a:solidFill>
                  <a:srgbClr val="40404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若巡迴教師發現所巡輔學生有被校／園老師不當管教、體罰、性平狀況，請務必儘速告知中心行政人員，並另案記於輔導紀錄後呈核。</a:t>
            </a:r>
            <a:endParaRPr sz="1800" b="1" i="0" u="none" strike="noStrike" cap="none">
              <a:solidFill>
                <a:srgbClr val="40404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9"/>
          <p:cNvSpPr/>
          <p:nvPr/>
        </p:nvSpPr>
        <p:spPr>
          <a:xfrm>
            <a:off x="2137775" y="1250702"/>
            <a:ext cx="1297800" cy="1297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9"/>
          <p:cNvSpPr txBox="1">
            <a:spLocks noGrp="1"/>
          </p:cNvSpPr>
          <p:nvPr>
            <p:ph type="title"/>
          </p:nvPr>
        </p:nvSpPr>
        <p:spPr>
          <a:xfrm>
            <a:off x="2038200" y="2644988"/>
            <a:ext cx="5067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zh-TW">
                <a:solidFill>
                  <a:srgbClr val="FFC8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專業團隊</a:t>
            </a:r>
            <a:endParaRPr>
              <a:solidFill>
                <a:srgbClr val="FFC8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10" name="Google Shape;210;p39"/>
          <p:cNvSpPr txBox="1">
            <a:spLocks noGrp="1"/>
          </p:cNvSpPr>
          <p:nvPr>
            <p:ph type="title" idx="2"/>
          </p:nvPr>
        </p:nvSpPr>
        <p:spPr>
          <a:xfrm>
            <a:off x="2234675" y="1478702"/>
            <a:ext cx="1104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zh-TW">
                <a:solidFill>
                  <a:schemeClr val="lt1"/>
                </a:solidFill>
              </a:rPr>
              <a:t>02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0"/>
          <p:cNvSpPr txBox="1">
            <a:spLocks noGrp="1"/>
          </p:cNvSpPr>
          <p:nvPr>
            <p:ph type="title"/>
          </p:nvPr>
        </p:nvSpPr>
        <p:spPr>
          <a:xfrm>
            <a:off x="720724" y="464075"/>
            <a:ext cx="7704000" cy="4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solidFill>
                  <a:srgbClr val="FFC8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專業團隊-面審會議</a:t>
            </a:r>
            <a:endParaRPr/>
          </a:p>
        </p:txBody>
      </p:sp>
      <p:sp>
        <p:nvSpPr>
          <p:cNvPr id="216" name="Google Shape;216;p40"/>
          <p:cNvSpPr/>
          <p:nvPr/>
        </p:nvSpPr>
        <p:spPr>
          <a:xfrm>
            <a:off x="720725" y="1269476"/>
            <a:ext cx="7853400" cy="36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zh-TW" sz="2100" b="1"/>
              <a:t>115學年度第1學期專業團隊面審會議：</a:t>
            </a:r>
            <a:r>
              <a:rPr lang="zh-TW" sz="2100" b="1">
                <a:solidFill>
                  <a:srgbClr val="FF0000"/>
                </a:solidFill>
              </a:rPr>
              <a:t>115年9月4日</a:t>
            </a:r>
            <a:r>
              <a:rPr lang="zh-TW" sz="2100" b="1"/>
              <a:t>。</a:t>
            </a:r>
            <a:endParaRPr sz="2100" b="1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/>
              <a:t>一、填寫調查Google表單：請依公文辦理。</a:t>
            </a:r>
            <a:endParaRPr sz="21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/>
              <a:t>二、面審資料準備：</a:t>
            </a:r>
            <a:endParaRPr sz="2100" b="1"/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/>
              <a:t>1.</a:t>
            </a:r>
            <a:r>
              <a:rPr lang="zh-TW" sz="2100" b="1">
                <a:solidFill>
                  <a:srgbClr val="1155CC"/>
                </a:solidFill>
              </a:rPr>
              <a:t>115學年度IEP(必附)</a:t>
            </a:r>
            <a:endParaRPr sz="2100">
              <a:solidFill>
                <a:srgbClr val="1155CC"/>
              </a:solidFill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/>
              <a:t>2.其他校內(外)治療課建議(無則免附)</a:t>
            </a:r>
            <a:endParaRPr sz="2100"/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/>
              <a:t>3.其他相關資料</a:t>
            </a:r>
            <a:endParaRPr sz="2100"/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/>
              <a:t>4.檔案格式：PDF檔</a:t>
            </a:r>
            <a:endParaRPr sz="2100" b="1"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1"/>
          <p:cNvSpPr txBox="1">
            <a:spLocks noGrp="1"/>
          </p:cNvSpPr>
          <p:nvPr>
            <p:ph type="title"/>
          </p:nvPr>
        </p:nvSpPr>
        <p:spPr>
          <a:xfrm>
            <a:off x="720724" y="464075"/>
            <a:ext cx="7704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solidFill>
                  <a:srgbClr val="FFC8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專業團隊-合作、駐區評估</a:t>
            </a:r>
            <a:endParaRPr/>
          </a:p>
        </p:txBody>
      </p:sp>
      <p:sp>
        <p:nvSpPr>
          <p:cNvPr id="222" name="Google Shape;222;p41"/>
          <p:cNvSpPr/>
          <p:nvPr/>
        </p:nvSpPr>
        <p:spPr>
          <a:xfrm>
            <a:off x="720725" y="1269476"/>
            <a:ext cx="7853400" cy="36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</a:rPr>
              <a:t>一、合作評估場次：</a:t>
            </a:r>
            <a:r>
              <a:rPr lang="zh-TW" sz="1800">
                <a:solidFill>
                  <a:srgbClr val="FF0000"/>
                </a:solidFill>
              </a:rPr>
              <a:t>11</a:t>
            </a:r>
            <a:r>
              <a:rPr lang="zh-TW" sz="1800">
                <a:solidFill>
                  <a:schemeClr val="dk1"/>
                </a:solidFill>
              </a:rPr>
              <a:t>月</a:t>
            </a:r>
            <a:r>
              <a:rPr lang="zh-TW" sz="1800">
                <a:solidFill>
                  <a:srgbClr val="FF0000"/>
                </a:solidFill>
              </a:rPr>
              <a:t>25</a:t>
            </a:r>
            <a:r>
              <a:rPr lang="zh-TW" sz="1800">
                <a:solidFill>
                  <a:schemeClr val="dk1"/>
                </a:solidFill>
              </a:rPr>
              <a:t>日</a:t>
            </a:r>
            <a:r>
              <a:rPr lang="zh-TW" sz="1800">
                <a:solidFill>
                  <a:srgbClr val="262626"/>
                </a:solidFill>
              </a:rPr>
              <a:t>。</a:t>
            </a:r>
            <a:endParaRPr sz="1800">
              <a:solidFill>
                <a:srgbClr val="26262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</a:rPr>
              <a:t>二、駐區評估：</a:t>
            </a:r>
            <a:r>
              <a:rPr lang="zh-TW" sz="1800">
                <a:solidFill>
                  <a:srgbClr val="FF0000"/>
                </a:solidFill>
              </a:rPr>
              <a:t>10</a:t>
            </a:r>
            <a:r>
              <a:rPr lang="zh-TW" sz="1800">
                <a:solidFill>
                  <a:schemeClr val="dk1"/>
                </a:solidFill>
              </a:rPr>
              <a:t>月</a:t>
            </a:r>
            <a:r>
              <a:rPr lang="zh-TW" sz="1800">
                <a:solidFill>
                  <a:srgbClr val="FF0000"/>
                </a:solidFill>
              </a:rPr>
              <a:t>14</a:t>
            </a:r>
            <a:r>
              <a:rPr lang="zh-TW" sz="1800">
                <a:solidFill>
                  <a:schemeClr val="dk1"/>
                </a:solidFill>
              </a:rPr>
              <a:t>日、</a:t>
            </a:r>
            <a:r>
              <a:rPr lang="zh-TW" sz="1800">
                <a:solidFill>
                  <a:srgbClr val="FF3131"/>
                </a:solidFill>
              </a:rPr>
              <a:t>10</a:t>
            </a:r>
            <a:r>
              <a:rPr lang="zh-TW" sz="1800">
                <a:solidFill>
                  <a:schemeClr val="dk1"/>
                </a:solidFill>
              </a:rPr>
              <a:t>月</a:t>
            </a:r>
            <a:r>
              <a:rPr lang="zh-TW" sz="1800">
                <a:solidFill>
                  <a:srgbClr val="FF3131"/>
                </a:solidFill>
              </a:rPr>
              <a:t>21</a:t>
            </a:r>
            <a:r>
              <a:rPr lang="zh-TW" sz="1800">
                <a:solidFill>
                  <a:schemeClr val="dk1"/>
                </a:solidFill>
              </a:rPr>
              <a:t>日。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</a:rPr>
              <a:t>三、每一場次報名由專服中心通知。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</a:rPr>
              <a:t>四、報名者請於各場次之</a:t>
            </a:r>
            <a:r>
              <a:rPr lang="zh-TW" sz="1800">
                <a:solidFill>
                  <a:srgbClr val="1155CC"/>
                </a:solidFill>
              </a:rPr>
              <a:t>收件截止日前</a:t>
            </a:r>
            <a:r>
              <a:rPr lang="zh-TW" sz="1800">
                <a:solidFill>
                  <a:srgbClr val="262626"/>
                </a:solidFill>
              </a:rPr>
              <a:t>(</a:t>
            </a:r>
            <a:r>
              <a:rPr lang="zh-TW" sz="1800">
                <a:solidFill>
                  <a:srgbClr val="FF0000"/>
                </a:solidFill>
              </a:rPr>
              <a:t>評估日前一週</a:t>
            </a:r>
            <a:r>
              <a:rPr lang="zh-TW" sz="1800">
                <a:solidFill>
                  <a:srgbClr val="262626"/>
                </a:solidFill>
              </a:rPr>
              <a:t>)</a:t>
            </a:r>
            <a:r>
              <a:rPr lang="zh-TW" sz="1800">
                <a:solidFill>
                  <a:schemeClr val="dk1"/>
                </a:solidFill>
              </a:rPr>
              <a:t>，將</a:t>
            </a:r>
            <a:r>
              <a:rPr lang="zh-TW" sz="1800" b="1">
                <a:solidFill>
                  <a:schemeClr val="dk1"/>
                </a:solidFill>
              </a:rPr>
              <a:t>申請單</a:t>
            </a:r>
            <a:r>
              <a:rPr lang="zh-TW" sz="1800">
                <a:solidFill>
                  <a:schemeClr val="dk1"/>
                </a:solidFill>
              </a:rPr>
              <a:t>及</a:t>
            </a:r>
            <a:r>
              <a:rPr lang="zh-TW" sz="1800" b="1">
                <a:solidFill>
                  <a:schemeClr val="dk1"/>
                </a:solidFill>
              </a:rPr>
              <a:t>相關資料</a:t>
            </a:r>
            <a:r>
              <a:rPr lang="zh-TW" sz="1800">
                <a:solidFill>
                  <a:schemeClr val="dk1"/>
                </a:solidFill>
              </a:rPr>
              <a:t>(含觀察紀錄、相關評量)</a:t>
            </a:r>
            <a:r>
              <a:rPr lang="zh-TW" sz="1800">
                <a:solidFill>
                  <a:srgbClr val="FF3131"/>
                </a:solidFill>
              </a:rPr>
              <a:t>掃描</a:t>
            </a:r>
            <a:r>
              <a:rPr lang="zh-TW" sz="1800">
                <a:solidFill>
                  <a:schemeClr val="dk1"/>
                </a:solidFill>
              </a:rPr>
              <a:t>後，email至特教專服中心信箱，以收到email為準(</a:t>
            </a:r>
            <a:r>
              <a:rPr lang="zh-TW" sz="1800">
                <a:solidFill>
                  <a:srgbClr val="1155CC"/>
                </a:solidFill>
              </a:rPr>
              <a:t>檔案格式：PDF</a:t>
            </a:r>
            <a:r>
              <a:rPr lang="zh-TW" sz="1800">
                <a:solidFill>
                  <a:schemeClr val="dk1"/>
                </a:solidFill>
              </a:rPr>
              <a:t>)。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</a:rPr>
              <a:t>五、信箱：set202x@gmail.com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</a:rPr>
              <a:t>六、申請相關表件可至中心網頁下載。</a:t>
            </a:r>
            <a:endParaRPr sz="11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2"/>
          <p:cNvSpPr txBox="1">
            <a:spLocks noGrp="1"/>
          </p:cNvSpPr>
          <p:nvPr>
            <p:ph type="title"/>
          </p:nvPr>
        </p:nvSpPr>
        <p:spPr>
          <a:xfrm>
            <a:off x="720724" y="464075"/>
            <a:ext cx="7704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solidFill>
                  <a:srgbClr val="FFC8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專業團隊-單項評估</a:t>
            </a:r>
            <a:endParaRPr/>
          </a:p>
        </p:txBody>
      </p:sp>
      <p:sp>
        <p:nvSpPr>
          <p:cNvPr id="228" name="Google Shape;228;p42"/>
          <p:cNvSpPr/>
          <p:nvPr/>
        </p:nvSpPr>
        <p:spPr>
          <a:xfrm>
            <a:off x="456575" y="1446900"/>
            <a:ext cx="8605800" cy="36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800"/>
              <a:t>一、評估對象:</a:t>
            </a:r>
            <a:endParaRPr sz="1800"/>
          </a:p>
          <a:p>
            <a:pPr marL="9144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zh-TW" sz="1800"/>
              <a:t>單項評估：依年度計畫間各場次</a:t>
            </a:r>
            <a:r>
              <a:rPr lang="zh-TW" sz="1800">
                <a:solidFill>
                  <a:srgbClr val="1155CC"/>
                </a:solidFill>
              </a:rPr>
              <a:t>鑑定安置委員會決議</a:t>
            </a:r>
            <a:r>
              <a:rPr lang="zh-TW" sz="1800"/>
              <a:t>須接受單項評估者。</a:t>
            </a:r>
            <a:endParaRPr sz="1800"/>
          </a:p>
          <a:p>
            <a:pPr marL="9144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zh-TW" sz="1800"/>
              <a:t>知動評估：提報鑑定而需釐清學生</a:t>
            </a:r>
            <a:r>
              <a:rPr lang="zh-TW" sz="1800" b="1">
                <a:solidFill>
                  <a:srgbClr val="FF0000"/>
                </a:solidFill>
              </a:rPr>
              <a:t>知動</a:t>
            </a:r>
            <a:r>
              <a:rPr lang="zh-TW" sz="1800"/>
              <a:t>能力者。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800"/>
              <a:t>二、單項評估期程：約6月、12月初。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800"/>
              <a:t>三、知動評估：需釐清學生知動能力者直接洽詢陳旻函治療師。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800"/>
              <a:t>四、申請相關表件可至</a:t>
            </a:r>
            <a:r>
              <a:rPr lang="zh-TW" sz="1800">
                <a:solidFill>
                  <a:srgbClr val="FF0000"/>
                </a:solidFill>
              </a:rPr>
              <a:t>中心網頁</a:t>
            </a:r>
            <a:r>
              <a:rPr lang="zh-TW" sz="1800"/>
              <a:t>下載。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800"/>
              <a:t>五、提醒：114-2尚未完成單項評估之學校，請儘速安排。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3"/>
          <p:cNvSpPr txBox="1">
            <a:spLocks noGrp="1"/>
          </p:cNvSpPr>
          <p:nvPr>
            <p:ph type="title"/>
          </p:nvPr>
        </p:nvSpPr>
        <p:spPr>
          <a:xfrm>
            <a:off x="720724" y="464075"/>
            <a:ext cx="7704000" cy="4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solidFill>
                  <a:srgbClr val="FFC8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專業團隊</a:t>
            </a:r>
            <a:endParaRPr/>
          </a:p>
        </p:txBody>
      </p:sp>
      <p:sp>
        <p:nvSpPr>
          <p:cNvPr id="234" name="Google Shape;234;p43"/>
          <p:cNvSpPr/>
          <p:nvPr/>
        </p:nvSpPr>
        <p:spPr>
          <a:xfrm>
            <a:off x="720725" y="1525525"/>
            <a:ext cx="7853400" cy="31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rgbClr val="40404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Char char="●"/>
            </a:pPr>
            <a:r>
              <a:rPr lang="zh-TW" sz="1800" b="1" i="0" u="none" strike="noStrike" cap="none">
                <a:solidFill>
                  <a:srgbClr val="0070C0"/>
                </a:solidFill>
              </a:rPr>
              <a:t>特教通報網申請步驟</a:t>
            </a:r>
            <a:r>
              <a:rPr lang="zh-TW" sz="1800" b="1">
                <a:solidFill>
                  <a:srgbClr val="0070C0"/>
                </a:solidFill>
              </a:rPr>
              <a:t>：</a:t>
            </a:r>
            <a:endParaRPr sz="18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800" b="1" i="0" u="none" strike="noStrike" cap="none">
                <a:solidFill>
                  <a:srgbClr val="000000"/>
                </a:solidFill>
              </a:rPr>
              <a:t>     (1).先至通報網學務帳號進入→專業團隊服務→申請專團服務→</a:t>
            </a:r>
            <a:r>
              <a:rPr lang="zh-TW" sz="1800" b="1" i="0" u="none" strike="noStrike" cap="none">
                <a:solidFill>
                  <a:srgbClr val="FF0000"/>
                </a:solidFill>
              </a:rPr>
              <a:t>新增</a:t>
            </a:r>
            <a:r>
              <a:rPr lang="zh-TW" sz="1800" b="1" i="0" u="none" strike="noStrike" cap="none">
                <a:solidFill>
                  <a:srgbClr val="000000"/>
                </a:solidFill>
              </a:rPr>
              <a:t>→出現學生名單 (依派案單勾選學生及申請服務類別)。</a:t>
            </a:r>
            <a:endParaRPr sz="18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8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800" b="1" i="0" u="none" strike="noStrike" cap="none">
                <a:solidFill>
                  <a:srgbClr val="000000"/>
                </a:solidFill>
              </a:rPr>
              <a:t>     (2)如申請不小心勾選學生</a:t>
            </a:r>
            <a:r>
              <a:rPr lang="zh-TW" sz="1800" b="1" i="0" u="none" strike="noStrike" cap="none">
                <a:solidFill>
                  <a:srgbClr val="FF0000"/>
                </a:solidFill>
              </a:rPr>
              <a:t>錯誤</a:t>
            </a:r>
            <a:r>
              <a:rPr lang="zh-TW" sz="1800" b="1" i="0" u="none" strike="noStrike" cap="none">
                <a:solidFill>
                  <a:srgbClr val="000000"/>
                </a:solidFill>
              </a:rPr>
              <a:t>時:先至通報網學務帳號進入→專業團隊服務→ 申請專團服務  →</a:t>
            </a:r>
            <a:r>
              <a:rPr lang="zh-TW" sz="1800" b="1" i="0" u="none" strike="noStrike" cap="none">
                <a:solidFill>
                  <a:srgbClr val="FF0000"/>
                </a:solidFill>
              </a:rPr>
              <a:t> 查詢</a:t>
            </a:r>
            <a:r>
              <a:rPr lang="zh-TW" sz="1800" b="1" i="0" u="none" strike="noStrike" cap="none">
                <a:solidFill>
                  <a:srgbClr val="000000"/>
                </a:solidFill>
              </a:rPr>
              <a:t> →</a:t>
            </a:r>
            <a:r>
              <a:rPr lang="zh-TW" sz="1800" b="1"/>
              <a:t>於需刪除學生名字後面點選填寫→</a:t>
            </a:r>
            <a:r>
              <a:rPr lang="zh-TW" sz="1800" b="1" i="0" u="none" strike="noStrike" cap="none">
                <a:solidFill>
                  <a:srgbClr val="000000"/>
                </a:solidFill>
              </a:rPr>
              <a:t>刪除。</a:t>
            </a:r>
            <a:endParaRPr sz="18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rgbClr val="40404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rgbClr val="40404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40404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4"/>
          <p:cNvSpPr/>
          <p:nvPr/>
        </p:nvSpPr>
        <p:spPr>
          <a:xfrm>
            <a:off x="2137775" y="1250702"/>
            <a:ext cx="1297800" cy="1297800"/>
          </a:xfrm>
          <a:prstGeom prst="ellipse">
            <a:avLst/>
          </a:prstGeom>
          <a:solidFill>
            <a:srgbClr val="67A1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44"/>
          <p:cNvSpPr txBox="1">
            <a:spLocks noGrp="1"/>
          </p:cNvSpPr>
          <p:nvPr>
            <p:ph type="title"/>
          </p:nvPr>
        </p:nvSpPr>
        <p:spPr>
          <a:xfrm>
            <a:off x="2038200" y="2644988"/>
            <a:ext cx="5067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zh-TW" sz="5000">
                <a:solidFill>
                  <a:srgbClr val="67A1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助理員</a:t>
            </a:r>
            <a:endParaRPr sz="5000">
              <a:solidFill>
                <a:srgbClr val="67A1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41" name="Google Shape;241;p44"/>
          <p:cNvSpPr txBox="1"/>
          <p:nvPr/>
        </p:nvSpPr>
        <p:spPr>
          <a:xfrm>
            <a:off x="2234675" y="1478702"/>
            <a:ext cx="1104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</a:pPr>
            <a:r>
              <a:rPr lang="zh-TW" sz="4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03</a:t>
            </a:r>
            <a:endParaRPr sz="4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5"/>
          <p:cNvSpPr txBox="1">
            <a:spLocks noGrp="1"/>
          </p:cNvSpPr>
          <p:nvPr>
            <p:ph type="title"/>
          </p:nvPr>
        </p:nvSpPr>
        <p:spPr>
          <a:xfrm>
            <a:off x="720000" y="163773"/>
            <a:ext cx="7704000" cy="559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solidFill>
                  <a:srgbClr val="67A1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助理員</a:t>
            </a:r>
            <a:endParaRPr/>
          </a:p>
        </p:txBody>
      </p:sp>
      <p:sp>
        <p:nvSpPr>
          <p:cNvPr id="247" name="Google Shape;247;p45"/>
          <p:cNvSpPr/>
          <p:nvPr/>
        </p:nvSpPr>
        <p:spPr>
          <a:xfrm>
            <a:off x="524100" y="1456225"/>
            <a:ext cx="8095800" cy="27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i="0" u="none" strike="noStrike" cap="none">
                <a:solidFill>
                  <a:schemeClr val="dk1"/>
                </a:solidFill>
              </a:rPr>
              <a:t>1.</a:t>
            </a:r>
            <a:r>
              <a:rPr lang="zh-TW" sz="2400" b="1">
                <a:solidFill>
                  <a:srgbClr val="4A86E8"/>
                </a:solidFill>
              </a:rPr>
              <a:t>國教階段—時薪制特教學生助理人員</a:t>
            </a:r>
            <a:r>
              <a:rPr lang="zh-TW" sz="2400">
                <a:solidFill>
                  <a:schemeClr val="dk1"/>
                </a:solidFill>
              </a:rPr>
              <a:t>：115學年度服務起迄為</a:t>
            </a:r>
            <a:r>
              <a:rPr lang="zh-TW" sz="2400" b="1">
                <a:solidFill>
                  <a:srgbClr val="FF0000"/>
                </a:solidFill>
              </a:rPr>
              <a:t>115/8/31〜116/6/30(不含寒暑假)</a:t>
            </a:r>
            <a:r>
              <a:rPr lang="zh-TW" sz="2400">
                <a:solidFill>
                  <a:srgbClr val="262626"/>
                </a:solidFill>
              </a:rPr>
              <a:t>，</a:t>
            </a:r>
            <a:r>
              <a:rPr lang="zh-TW" sz="2400">
                <a:solidFill>
                  <a:schemeClr val="dk1"/>
                </a:solidFill>
              </a:rPr>
              <a:t>核定之每週工作時數得依學生需要進行彈性調整。</a:t>
            </a:r>
            <a:endParaRPr sz="2400" b="1" i="0" u="none" strike="noStrike" cap="none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i="0" u="none" strike="noStrike" cap="none">
                <a:solidFill>
                  <a:srgbClr val="404040"/>
                </a:solidFill>
              </a:rPr>
              <a:t> </a:t>
            </a:r>
            <a:endParaRPr sz="2400" b="1" i="0" u="none" strike="noStrike" cap="none">
              <a:solidFill>
                <a:srgbClr val="40404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i="0" u="none" strike="noStrike" cap="none">
                <a:solidFill>
                  <a:schemeClr val="dk1"/>
                </a:solidFill>
              </a:rPr>
              <a:t>2.</a:t>
            </a:r>
            <a:r>
              <a:rPr lang="zh-TW" sz="2400" b="1" i="0" u="none" strike="noStrike" cap="none">
                <a:solidFill>
                  <a:srgbClr val="FF3131"/>
                </a:solidFill>
              </a:rPr>
              <a:t>11</a:t>
            </a:r>
            <a:r>
              <a:rPr lang="zh-TW" sz="2400" b="1">
                <a:solidFill>
                  <a:srgbClr val="FF3131"/>
                </a:solidFill>
              </a:rPr>
              <a:t>5</a:t>
            </a:r>
            <a:r>
              <a:rPr lang="zh-TW" sz="2400" b="1" i="0" u="none" strike="noStrike" cap="none">
                <a:solidFill>
                  <a:srgbClr val="FF3131"/>
                </a:solidFill>
              </a:rPr>
              <a:t>學年度第1學期</a:t>
            </a:r>
            <a:r>
              <a:rPr lang="zh-TW" sz="2400" b="1" i="0" u="none" strike="noStrike" cap="none">
                <a:solidFill>
                  <a:srgbClr val="000000"/>
                </a:solidFill>
              </a:rPr>
              <a:t>教師助理員及特教學生助理人員服務申請</a:t>
            </a:r>
            <a:r>
              <a:rPr lang="zh-TW" sz="2400" b="1"/>
              <a:t>，</a:t>
            </a:r>
            <a:r>
              <a:rPr lang="zh-TW" sz="2400" b="1" i="0" u="none" strike="noStrike" cap="none">
                <a:solidFill>
                  <a:srgbClr val="4A86E8"/>
                </a:solidFill>
              </a:rPr>
              <a:t>特教通報網開放申請區間</a:t>
            </a:r>
            <a:r>
              <a:rPr lang="zh-TW" sz="2400" b="1"/>
              <a:t>：</a:t>
            </a:r>
            <a:r>
              <a:rPr lang="zh-TW" sz="2400" b="1" i="0" u="none" strike="noStrike" cap="none">
                <a:solidFill>
                  <a:srgbClr val="FF0000"/>
                </a:solidFill>
              </a:rPr>
              <a:t>8/1~1</a:t>
            </a:r>
            <a:r>
              <a:rPr lang="zh-TW" sz="2400" b="1">
                <a:solidFill>
                  <a:srgbClr val="FF0000"/>
                </a:solidFill>
              </a:rPr>
              <a:t>0</a:t>
            </a:r>
            <a:r>
              <a:rPr lang="zh-TW" sz="2400" b="1" i="0" u="none" strike="noStrike" cap="none">
                <a:solidFill>
                  <a:srgbClr val="FF0000"/>
                </a:solidFill>
              </a:rPr>
              <a:t>/3</a:t>
            </a:r>
            <a:r>
              <a:rPr lang="zh-TW" sz="2400" b="1">
                <a:solidFill>
                  <a:srgbClr val="FF0000"/>
                </a:solidFill>
              </a:rPr>
              <a:t>1</a:t>
            </a:r>
            <a:r>
              <a:rPr lang="zh-TW" sz="2400" b="1" i="0" u="none" strike="noStrike" cap="none">
                <a:solidFill>
                  <a:srgbClr val="FF0000"/>
                </a:solidFill>
              </a:rPr>
              <a:t> 。</a:t>
            </a:r>
            <a:endParaRPr sz="2400" b="1" i="0" u="none" strike="noStrike" cap="none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8"/>
          <p:cNvSpPr/>
          <p:nvPr/>
        </p:nvSpPr>
        <p:spPr>
          <a:xfrm>
            <a:off x="4020000" y="1093777"/>
            <a:ext cx="1297800" cy="1297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ABC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8"/>
          <p:cNvSpPr txBox="1">
            <a:spLocks noGrp="1"/>
          </p:cNvSpPr>
          <p:nvPr>
            <p:ph type="title"/>
          </p:nvPr>
        </p:nvSpPr>
        <p:spPr>
          <a:xfrm>
            <a:off x="2135100" y="2391577"/>
            <a:ext cx="5067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zh-TW">
                <a:latin typeface="Microsoft YaHei"/>
                <a:ea typeface="Microsoft YaHei"/>
                <a:cs typeface="Microsoft YaHei"/>
                <a:sym typeface="Microsoft YaHei"/>
              </a:rPr>
              <a:t>巡迴輔導</a:t>
            </a:r>
            <a:endParaRPr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41" name="Google Shape;141;p28"/>
          <p:cNvSpPr txBox="1">
            <a:spLocks noGrp="1"/>
          </p:cNvSpPr>
          <p:nvPr>
            <p:ph type="title" idx="2"/>
          </p:nvPr>
        </p:nvSpPr>
        <p:spPr>
          <a:xfrm>
            <a:off x="4116900" y="1321777"/>
            <a:ext cx="1104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zh-TW">
                <a:solidFill>
                  <a:schemeClr val="lt1"/>
                </a:solidFill>
              </a:rPr>
              <a:t>01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6"/>
          <p:cNvSpPr txBox="1">
            <a:spLocks noGrp="1"/>
          </p:cNvSpPr>
          <p:nvPr>
            <p:ph type="title"/>
          </p:nvPr>
        </p:nvSpPr>
        <p:spPr>
          <a:xfrm>
            <a:off x="720000" y="163773"/>
            <a:ext cx="770400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solidFill>
                  <a:srgbClr val="67A1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助理員</a:t>
            </a:r>
            <a:endParaRPr/>
          </a:p>
        </p:txBody>
      </p:sp>
      <p:sp>
        <p:nvSpPr>
          <p:cNvPr id="253" name="Google Shape;253;p46"/>
          <p:cNvSpPr/>
          <p:nvPr/>
        </p:nvSpPr>
        <p:spPr>
          <a:xfrm>
            <a:off x="132400" y="836375"/>
            <a:ext cx="8960400" cy="40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zh-TW" sz="1600" b="1"/>
              <a:t>3.特教通報網</a:t>
            </a:r>
            <a:r>
              <a:rPr lang="zh-TW" sz="1600" b="1">
                <a:solidFill>
                  <a:srgbClr val="1155CC"/>
                </a:solidFill>
              </a:rPr>
              <a:t>申請步驟</a:t>
            </a:r>
            <a:r>
              <a:rPr lang="zh-TW" sz="1600" b="1"/>
              <a:t>：</a:t>
            </a:r>
            <a:endParaRPr sz="1600" b="1"/>
          </a:p>
          <a:p>
            <a:pPr marL="45720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1600"/>
              <a:t>(1).學校端完成聘用：</a:t>
            </a:r>
            <a:endParaRPr sz="1600"/>
          </a:p>
          <a:p>
            <a:pPr marL="91440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1600"/>
              <a:t>(1-1)先至通報網學務帳號進入 → 學校.班級.特教人力 → 教師助理 → </a:t>
            </a:r>
            <a:r>
              <a:rPr lang="zh-TW" sz="1600">
                <a:solidFill>
                  <a:srgbClr val="FF0000"/>
                </a:solidFill>
              </a:rPr>
              <a:t>新增115學年度上學期助理人員</a:t>
            </a:r>
            <a:r>
              <a:rPr lang="zh-TW" sz="1600"/>
              <a:t>。</a:t>
            </a:r>
            <a:endParaRPr sz="1600"/>
          </a:p>
          <a:p>
            <a:pPr marL="91440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1600"/>
              <a:t>(1-2)教師助理員 → 申請教師助理 → 點選</a:t>
            </a:r>
            <a:r>
              <a:rPr lang="zh-TW" sz="1600">
                <a:solidFill>
                  <a:srgbClr val="FF0000"/>
                </a:solidFill>
              </a:rPr>
              <a:t>新增115學年度上學期申請 →勾選申請學生</a:t>
            </a:r>
            <a:r>
              <a:rPr lang="zh-TW" sz="1600"/>
              <a:t>。</a:t>
            </a:r>
            <a:endParaRPr sz="1600"/>
          </a:p>
          <a:p>
            <a:pPr marL="45720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1600"/>
              <a:t>(2).新進助理員(首次登入者啟用權限)</a:t>
            </a:r>
            <a:endParaRPr sz="1600"/>
          </a:p>
          <a:p>
            <a:pPr marL="91440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1600"/>
              <a:t>(2-1)預設帳密：帳號為通報信箱或電話號碼，密碼為信箱中的臨時密碼 （學校端完成聘用作業時會寄出）</a:t>
            </a:r>
            <a:endParaRPr sz="1600"/>
          </a:p>
          <a:p>
            <a:pPr marL="91440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1600"/>
              <a:t>(2-2)系統將要求變更密碼，請依密碼原則設定新密碼。</a:t>
            </a:r>
            <a:endParaRPr sz="1600"/>
          </a:p>
          <a:p>
            <a:pPr marL="91440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1600"/>
              <a:t>(2-3)設定新密碼後，需通過第二重驗證程序，操作方式可參考第二重驗證操作步驟說明，通過驗證後即可啟用權限。(</a:t>
            </a:r>
            <a:r>
              <a:rPr lang="zh-TW" sz="1600" b="1"/>
              <a:t>★切記:</a:t>
            </a:r>
            <a:r>
              <a:rPr lang="zh-TW" sz="1600">
                <a:solidFill>
                  <a:srgbClr val="FF0000"/>
                </a:solidFill>
              </a:rPr>
              <a:t>密碼務必自行記住</a:t>
            </a:r>
            <a:r>
              <a:rPr lang="zh-TW" sz="1600"/>
              <a:t>)</a:t>
            </a:r>
            <a:endParaRPr sz="1600"/>
          </a:p>
          <a:p>
            <a:pPr marL="45720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1600"/>
              <a:t>(3).操作手冊連結：https://tp-adapt.set.edu.tw/handbook2009/Assistant_City/index3-1.html </a:t>
            </a:r>
            <a:endParaRPr sz="16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7"/>
          <p:cNvSpPr txBox="1">
            <a:spLocks noGrp="1"/>
          </p:cNvSpPr>
          <p:nvPr>
            <p:ph type="title"/>
          </p:nvPr>
        </p:nvSpPr>
        <p:spPr>
          <a:xfrm>
            <a:off x="720000" y="163773"/>
            <a:ext cx="7704000" cy="559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solidFill>
                  <a:srgbClr val="67A1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助理員</a:t>
            </a:r>
            <a:endParaRPr/>
          </a:p>
        </p:txBody>
      </p:sp>
      <p:sp>
        <p:nvSpPr>
          <p:cNvPr id="259" name="Google Shape;259;p47"/>
          <p:cNvSpPr/>
          <p:nvPr/>
        </p:nvSpPr>
        <p:spPr>
          <a:xfrm>
            <a:off x="60750" y="1248025"/>
            <a:ext cx="9022500" cy="3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i="0" u="none" strike="noStrike" cap="none">
                <a:solidFill>
                  <a:schemeClr val="dk1"/>
                </a:solidFill>
              </a:rPr>
              <a:t>4.</a:t>
            </a:r>
            <a:r>
              <a:rPr lang="zh-TW" sz="1800"/>
              <a:t>助理員職前暨在職訓練習研習：依公文—</a:t>
            </a:r>
            <a:r>
              <a:rPr lang="zh-TW" sz="1800" b="1"/>
              <a:t>基府教特參字第1140261772號</a:t>
            </a:r>
            <a:r>
              <a:rPr lang="zh-TW" sz="1800"/>
              <a:t>及</a:t>
            </a:r>
            <a:r>
              <a:rPr lang="zh-TW" sz="1800" b="1"/>
              <a:t>基府教特參字第1150224543號</a:t>
            </a:r>
            <a:r>
              <a:rPr lang="zh-TW" sz="1800"/>
              <a:t>辦理</a:t>
            </a:r>
            <a:endParaRPr sz="1800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/>
              <a:t>(1-1).</a:t>
            </a:r>
            <a:r>
              <a:rPr lang="zh-TW" sz="1800" b="1"/>
              <a:t>職前訓練：</a:t>
            </a:r>
            <a:r>
              <a:rPr lang="zh-TW" sz="1800"/>
              <a:t>應於</a:t>
            </a:r>
            <a:r>
              <a:rPr lang="zh-TW" sz="1800" b="1">
                <a:solidFill>
                  <a:srgbClr val="4A86E8"/>
                </a:solidFill>
              </a:rPr>
              <a:t>進用前</a:t>
            </a:r>
            <a:r>
              <a:rPr lang="zh-TW" sz="1800"/>
              <a:t>或</a:t>
            </a:r>
            <a:r>
              <a:rPr lang="zh-TW" sz="1800" b="1">
                <a:solidFill>
                  <a:srgbClr val="4A86E8"/>
                </a:solidFill>
              </a:rPr>
              <a:t>進用後三個月內</a:t>
            </a:r>
            <a:r>
              <a:rPr lang="zh-TW" sz="1800"/>
              <a:t>完成。</a:t>
            </a:r>
            <a:endParaRPr sz="1800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/>
              <a:t>(1-2).線上課程：</a:t>
            </a:r>
            <a:r>
              <a:rPr lang="zh-TW" sz="1800" b="1">
                <a:solidFill>
                  <a:srgbClr val="4A86E8"/>
                </a:solidFill>
              </a:rPr>
              <a:t>請依課程架構選課</a:t>
            </a:r>
            <a:r>
              <a:rPr lang="zh-TW" sz="1800"/>
              <a:t>，</a:t>
            </a:r>
            <a:r>
              <a:rPr lang="zh-TW" sz="1800" b="1">
                <a:solidFill>
                  <a:srgbClr val="FF0000"/>
                </a:solidFill>
              </a:rPr>
              <a:t>僅</a:t>
            </a:r>
            <a:r>
              <a:rPr lang="zh-TW" sz="1800"/>
              <a:t>可採計為</a:t>
            </a:r>
            <a:r>
              <a:rPr lang="zh-TW" sz="1800" b="1">
                <a:solidFill>
                  <a:srgbClr val="4A86E8"/>
                </a:solidFill>
              </a:rPr>
              <a:t>職前</a:t>
            </a:r>
            <a:r>
              <a:rPr lang="zh-TW" sz="1800"/>
              <a:t>訓練時數。</a:t>
            </a:r>
            <a:endParaRPr sz="1800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/>
              <a:t>(2-1).實體研習-學前階段：115年1月29日、4月8日、8月12-13日、</a:t>
            </a:r>
            <a:r>
              <a:rPr lang="zh-TW" sz="1800">
                <a:solidFill>
                  <a:srgbClr val="FF0000"/>
                </a:solidFill>
              </a:rPr>
              <a:t>10月17日</a:t>
            </a:r>
            <a:r>
              <a:rPr lang="zh-TW" sz="1800"/>
              <a:t>。</a:t>
            </a:r>
            <a:endParaRPr sz="1800"/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/>
              <a:t>(2-2).實體研習-國教階段：115年1月30日、4月11日、8月17-18日、</a:t>
            </a:r>
            <a:r>
              <a:rPr lang="zh-TW" sz="1800">
                <a:solidFill>
                  <a:srgbClr val="FF3131"/>
                </a:solidFill>
              </a:rPr>
              <a:t>10月14日</a:t>
            </a:r>
            <a:r>
              <a:rPr lang="zh-TW" sz="1800"/>
              <a:t>。</a:t>
            </a:r>
            <a:r>
              <a:rPr lang="zh-TW" sz="1800" b="1" i="0" u="none" strike="noStrike" cap="none">
                <a:solidFill>
                  <a:srgbClr val="404040"/>
                </a:solidFill>
              </a:rPr>
              <a:t>    </a:t>
            </a:r>
            <a:endParaRPr sz="1800" b="1" i="0" u="none" strike="noStrike" cap="none">
              <a:solidFill>
                <a:srgbClr val="0070C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i="0" u="none" strike="noStrike" cap="none">
                <a:solidFill>
                  <a:schemeClr val="dk1"/>
                </a:solidFill>
              </a:rPr>
              <a:t>5.</a:t>
            </a:r>
            <a:r>
              <a:rPr lang="zh-TW" sz="1800" b="1" i="0" u="none" strike="noStrike" cap="none">
                <a:solidFill>
                  <a:srgbClr val="4A86E8"/>
                </a:solidFill>
              </a:rPr>
              <a:t>特教通報網助理員審核</a:t>
            </a:r>
            <a:r>
              <a:rPr lang="zh-TW" sz="1800" b="1">
                <a:solidFill>
                  <a:srgbClr val="4A86E8"/>
                </a:solidFill>
              </a:rPr>
              <a:t>：</a:t>
            </a:r>
            <a:endParaRPr sz="1800">
              <a:solidFill>
                <a:srgbClr val="4A86E8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i="0" u="none" strike="noStrike" cap="none">
                <a:solidFill>
                  <a:srgbClr val="0070C0"/>
                </a:solidFill>
              </a:rPr>
              <a:t>   </a:t>
            </a:r>
            <a:r>
              <a:rPr lang="zh-TW" sz="1800" b="1" i="0" u="none" strike="noStrike" cap="none">
                <a:solidFill>
                  <a:schemeClr val="dk1"/>
                </a:solidFill>
              </a:rPr>
              <a:t>(1)國教階段---</a:t>
            </a:r>
            <a:r>
              <a:rPr lang="zh-TW" sz="1800" b="1" i="0" u="none" strike="noStrike" cap="none">
                <a:solidFill>
                  <a:srgbClr val="FF0000"/>
                </a:solidFill>
              </a:rPr>
              <a:t>特教</a:t>
            </a:r>
            <a:r>
              <a:rPr lang="zh-TW" sz="1800" b="1">
                <a:solidFill>
                  <a:srgbClr val="FF0000"/>
                </a:solidFill>
              </a:rPr>
              <a:t>專服</a:t>
            </a:r>
            <a:r>
              <a:rPr lang="zh-TW" sz="1800" b="1" i="0" u="none" strike="noStrike" cap="none">
                <a:solidFill>
                  <a:srgbClr val="FF0000"/>
                </a:solidFill>
              </a:rPr>
              <a:t>中心</a:t>
            </a:r>
            <a:r>
              <a:rPr lang="zh-TW" sz="1800" b="1" i="0" u="none" strike="noStrike" cap="none">
                <a:solidFill>
                  <a:schemeClr val="dk1"/>
                </a:solidFill>
              </a:rPr>
              <a:t>。</a:t>
            </a:r>
            <a:endParaRPr sz="1800" b="1" i="0" u="none" strike="noStrike" cap="none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i="0" u="none" strike="noStrike" cap="none">
                <a:solidFill>
                  <a:schemeClr val="dk1"/>
                </a:solidFill>
              </a:rPr>
              <a:t>   (2)非營利幼兒園、準公共化幼兒園----</a:t>
            </a:r>
            <a:r>
              <a:rPr lang="zh-TW" sz="1800" b="1" i="0" u="none" strike="noStrike" cap="none">
                <a:solidFill>
                  <a:srgbClr val="FF0000"/>
                </a:solidFill>
              </a:rPr>
              <a:t>學聘科</a:t>
            </a:r>
            <a:r>
              <a:rPr lang="zh-TW" sz="1800" b="1" i="0" u="none" strike="noStrike" cap="none">
                <a:solidFill>
                  <a:schemeClr val="dk1"/>
                </a:solidFill>
              </a:rPr>
              <a:t>。</a:t>
            </a:r>
            <a:endParaRPr sz="1800" b="1" i="0" u="none" strike="noStrike" cap="none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8"/>
          <p:cNvSpPr/>
          <p:nvPr/>
        </p:nvSpPr>
        <p:spPr>
          <a:xfrm>
            <a:off x="-1229525" y="3837000"/>
            <a:ext cx="2022000" cy="202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48"/>
          <p:cNvSpPr/>
          <p:nvPr/>
        </p:nvSpPr>
        <p:spPr>
          <a:xfrm rot="5400000">
            <a:off x="7176132" y="206477"/>
            <a:ext cx="2174345" cy="1761366"/>
          </a:xfrm>
          <a:custGeom>
            <a:avLst/>
            <a:gdLst/>
            <a:ahLst/>
            <a:cxnLst/>
            <a:rect l="l" t="t" r="r" b="b"/>
            <a:pathLst>
              <a:path w="25231" h="20440" extrusionOk="0">
                <a:moveTo>
                  <a:pt x="24611" y="2229"/>
                </a:moveTo>
                <a:cubicBezTo>
                  <a:pt x="24352" y="1369"/>
                  <a:pt x="23871" y="601"/>
                  <a:pt x="23224" y="0"/>
                </a:cubicBezTo>
                <a:lnTo>
                  <a:pt x="1" y="0"/>
                </a:lnTo>
                <a:lnTo>
                  <a:pt x="1" y="20439"/>
                </a:lnTo>
                <a:cubicBezTo>
                  <a:pt x="1009" y="19995"/>
                  <a:pt x="1943" y="19403"/>
                  <a:pt x="2785" y="18691"/>
                </a:cubicBezTo>
                <a:cubicBezTo>
                  <a:pt x="5041" y="16749"/>
                  <a:pt x="6808" y="14196"/>
                  <a:pt x="9379" y="12707"/>
                </a:cubicBezTo>
                <a:cubicBezTo>
                  <a:pt x="11358" y="11561"/>
                  <a:pt x="13642" y="11135"/>
                  <a:pt x="15871" y="10654"/>
                </a:cubicBezTo>
                <a:cubicBezTo>
                  <a:pt x="18100" y="10164"/>
                  <a:pt x="20385" y="9581"/>
                  <a:pt x="22188" y="8194"/>
                </a:cubicBezTo>
                <a:cubicBezTo>
                  <a:pt x="24001" y="6807"/>
                  <a:pt x="25231" y="4421"/>
                  <a:pt x="24611" y="222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48"/>
          <p:cNvSpPr/>
          <p:nvPr/>
        </p:nvSpPr>
        <p:spPr>
          <a:xfrm rot="-5400000">
            <a:off x="6968564" y="328584"/>
            <a:ext cx="2503902" cy="1846854"/>
          </a:xfrm>
          <a:custGeom>
            <a:avLst/>
            <a:gdLst/>
            <a:ahLst/>
            <a:cxnLst/>
            <a:rect l="l" t="t" r="r" b="b"/>
            <a:pathLst>
              <a:path w="64990" h="47936" extrusionOk="0">
                <a:moveTo>
                  <a:pt x="64990" y="0"/>
                </a:moveTo>
                <a:cubicBezTo>
                  <a:pt x="56195" y="1970"/>
                  <a:pt x="48232" y="7815"/>
                  <a:pt x="44042" y="15834"/>
                </a:cubicBezTo>
                <a:cubicBezTo>
                  <a:pt x="42424" y="18951"/>
                  <a:pt x="41342" y="22308"/>
                  <a:pt x="39797" y="25461"/>
                </a:cubicBezTo>
                <a:cubicBezTo>
                  <a:pt x="38253" y="28624"/>
                  <a:pt x="36144" y="31649"/>
                  <a:pt x="33074" y="33369"/>
                </a:cubicBezTo>
                <a:cubicBezTo>
                  <a:pt x="29476" y="35385"/>
                  <a:pt x="25101" y="35311"/>
                  <a:pt x="21004" y="34858"/>
                </a:cubicBezTo>
                <a:cubicBezTo>
                  <a:pt x="16898" y="34414"/>
                  <a:pt x="12736" y="33628"/>
                  <a:pt x="8685" y="34414"/>
                </a:cubicBezTo>
                <a:cubicBezTo>
                  <a:pt x="5439" y="35043"/>
                  <a:pt x="676" y="37503"/>
                  <a:pt x="241" y="41239"/>
                </a:cubicBezTo>
                <a:cubicBezTo>
                  <a:pt x="1" y="43256"/>
                  <a:pt x="796" y="45799"/>
                  <a:pt x="2008" y="47935"/>
                </a:cubicBezTo>
                <a:lnTo>
                  <a:pt x="64990" y="47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48"/>
          <p:cNvSpPr/>
          <p:nvPr/>
        </p:nvSpPr>
        <p:spPr>
          <a:xfrm>
            <a:off x="2137775" y="1250702"/>
            <a:ext cx="1297800" cy="1297800"/>
          </a:xfrm>
          <a:prstGeom prst="ellipse">
            <a:avLst/>
          </a:prstGeom>
          <a:solidFill>
            <a:srgbClr val="EE48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48"/>
          <p:cNvSpPr txBox="1">
            <a:spLocks noGrp="1"/>
          </p:cNvSpPr>
          <p:nvPr>
            <p:ph type="title"/>
          </p:nvPr>
        </p:nvSpPr>
        <p:spPr>
          <a:xfrm>
            <a:off x="2038200" y="2644988"/>
            <a:ext cx="5067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 sz="5000">
                <a:solidFill>
                  <a:srgbClr val="EE485E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鑑定安置</a:t>
            </a:r>
            <a:endParaRPr sz="5000">
              <a:solidFill>
                <a:srgbClr val="EE485E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69" name="Google Shape;269;p48"/>
          <p:cNvSpPr txBox="1"/>
          <p:nvPr/>
        </p:nvSpPr>
        <p:spPr>
          <a:xfrm>
            <a:off x="2234675" y="1478702"/>
            <a:ext cx="1104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</a:pPr>
            <a:r>
              <a:rPr lang="zh-TW" sz="4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04</a:t>
            </a:r>
            <a:endParaRPr sz="4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solidFill>
                  <a:srgbClr val="EE485E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鑑定安置</a:t>
            </a:r>
            <a:endParaRPr/>
          </a:p>
        </p:txBody>
      </p:sp>
      <p:sp>
        <p:nvSpPr>
          <p:cNvPr id="275" name="Google Shape;275;p49"/>
          <p:cNvSpPr/>
          <p:nvPr/>
        </p:nvSpPr>
        <p:spPr>
          <a:xfrm>
            <a:off x="182500" y="1232675"/>
            <a:ext cx="8881500" cy="3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latin typeface="Microsoft YaHei"/>
                <a:ea typeface="Microsoft YaHei"/>
                <a:cs typeface="Microsoft YaHei"/>
                <a:sym typeface="Microsoft YaHei"/>
              </a:rPr>
              <a:t>115學年度第二</a:t>
            </a:r>
            <a:r>
              <a:rPr lang="zh-TW" sz="2400" b="1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次</a:t>
            </a:r>
            <a:r>
              <a:rPr lang="zh-TW" sz="2400" b="1">
                <a:latin typeface="Microsoft YaHei"/>
                <a:ea typeface="Microsoft YaHei"/>
                <a:cs typeface="Microsoft YaHei"/>
                <a:sym typeface="Microsoft YaHei"/>
              </a:rPr>
              <a:t>期初身心障礙學生</a:t>
            </a:r>
            <a:r>
              <a:rPr lang="zh-TW" sz="2400" b="1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鑑定安置會議</a:t>
            </a:r>
            <a:endParaRPr sz="2400" b="1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一、時間：</a:t>
            </a:r>
            <a:r>
              <a:rPr lang="zh-TW" sz="2400" b="1" i="0" u="none" strike="noStrike" cap="none">
                <a:solidFill>
                  <a:srgbClr val="819B2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9/14-9/17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二、繳件方式：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      1、PDF檔檔名：</a:t>
            </a:r>
            <a:r>
              <a:rPr lang="zh-TW" sz="2000" b="1">
                <a:solidFill>
                  <a:srgbClr val="819B2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期初</a:t>
            </a:r>
            <a:r>
              <a:rPr lang="zh-TW" sz="2000" b="1" i="0" u="none" strike="noStrike" cap="none">
                <a:solidFill>
                  <a:srgbClr val="819B2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-提報學校</a:t>
            </a:r>
            <a:r>
              <a:rPr lang="zh-TW" sz="2000" b="1">
                <a:solidFill>
                  <a:srgbClr val="819B2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鑑評</a:t>
            </a:r>
            <a:r>
              <a:rPr lang="zh-TW" sz="2000" b="1" i="0" u="none" strike="noStrike" cap="none">
                <a:solidFill>
                  <a:srgbClr val="819B2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教師-學生姓名-障礙類別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      2、紙本：</a:t>
            </a:r>
            <a:r>
              <a:rPr lang="zh-TW" sz="2000" b="1" i="0" u="none" strike="noStrike" cap="none">
                <a:solidFill>
                  <a:srgbClr val="819B2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一位學生一份</a:t>
            </a:r>
            <a:r>
              <a:rPr lang="zh-TW" sz="2000" b="1">
                <a:solidFill>
                  <a:srgbClr val="819B2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(含封面+檢核表</a:t>
            </a:r>
            <a:r>
              <a:rPr lang="zh-TW" sz="2000" b="1" i="0" u="none" strike="noStrike" cap="none">
                <a:solidFill>
                  <a:srgbClr val="819B2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+</a:t>
            </a:r>
            <a:r>
              <a:rPr lang="zh-TW" sz="2000" b="1">
                <a:solidFill>
                  <a:srgbClr val="819B2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中階審查+鑑定資料表+</a:t>
            </a:r>
            <a:r>
              <a:rPr lang="zh-TW" sz="2000" b="1" i="0" u="none" strike="noStrike" cap="none">
                <a:solidFill>
                  <a:srgbClr val="819B2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側標</a:t>
            </a:r>
            <a:r>
              <a:rPr lang="zh-TW" sz="2000" b="1">
                <a:solidFill>
                  <a:srgbClr val="819B2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)</a:t>
            </a:r>
            <a:endParaRPr sz="2000" b="1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      3、</a:t>
            </a:r>
            <a:r>
              <a:rPr lang="zh-TW" sz="2000" b="1" i="0" u="none" strike="noStrike" cap="none">
                <a:solidFill>
                  <a:srgbClr val="819B2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9/</a:t>
            </a:r>
            <a:r>
              <a:rPr lang="zh-TW" sz="2000" b="1">
                <a:solidFill>
                  <a:srgbClr val="819B2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10</a:t>
            </a:r>
            <a:r>
              <a:rPr lang="zh-TW" sz="2000" b="1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繳交截止</a:t>
            </a:r>
            <a:endParaRPr sz="2000" b="1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 i="0" u="none" strike="noStrike" cap="none">
                <a:solidFill>
                  <a:srgbClr val="819B2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      4、請置於雲端硬碟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三、面審時間：</a:t>
            </a:r>
            <a:r>
              <a:rPr lang="zh-TW" sz="2400" b="1">
                <a:solidFill>
                  <a:srgbClr val="819B2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9/21</a:t>
            </a:r>
            <a:endParaRPr sz="2400" b="1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50"/>
          <p:cNvSpPr/>
          <p:nvPr/>
        </p:nvSpPr>
        <p:spPr>
          <a:xfrm>
            <a:off x="4020000" y="1093777"/>
            <a:ext cx="1297800" cy="1297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50"/>
          <p:cNvSpPr txBox="1">
            <a:spLocks noGrp="1"/>
          </p:cNvSpPr>
          <p:nvPr>
            <p:ph type="title"/>
          </p:nvPr>
        </p:nvSpPr>
        <p:spPr>
          <a:xfrm>
            <a:off x="2135100" y="2391577"/>
            <a:ext cx="5067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 sz="5000">
                <a:solidFill>
                  <a:schemeClr val="accent3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研習辦理</a:t>
            </a:r>
            <a:endParaRPr sz="5000">
              <a:solidFill>
                <a:schemeClr val="accent3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82" name="Google Shape;282;p50"/>
          <p:cNvSpPr txBox="1"/>
          <p:nvPr/>
        </p:nvSpPr>
        <p:spPr>
          <a:xfrm>
            <a:off x="4116900" y="1321777"/>
            <a:ext cx="1104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r>
              <a:rPr lang="zh-TW" sz="4800" b="1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5</a:t>
            </a:r>
            <a:endParaRPr sz="4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accent3"/>
                </a:solidFill>
              </a:rPr>
              <a:t>預計辦理研習期程</a:t>
            </a:r>
            <a:endParaRPr>
              <a:solidFill>
                <a:schemeClr val="accent3"/>
              </a:solidFill>
            </a:endParaRPr>
          </a:p>
        </p:txBody>
      </p:sp>
      <p:graphicFrame>
        <p:nvGraphicFramePr>
          <p:cNvPr id="288" name="Google Shape;288;p51"/>
          <p:cNvGraphicFramePr/>
          <p:nvPr/>
        </p:nvGraphicFramePr>
        <p:xfrm>
          <a:off x="1097275" y="1200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{B83E5857-3ED1-4FE0-9485-2943E399953D}</a:tableStyleId>
              </a:tblPr>
              <a:tblGrid>
                <a:gridCol w="2316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1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1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58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研習主題</a:t>
                      </a:r>
                      <a:endParaRPr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研習時間</a:t>
                      </a:r>
                      <a:endParaRPr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講師</a:t>
                      </a:r>
                      <a:endParaRPr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魏氏兒童智力量表第五版</a:t>
                      </a:r>
                      <a:endParaRPr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初階研習</a:t>
                      </a:r>
                      <a:endParaRPr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10/15(四)、10/16(五)、11/18(三)、11/25(三)</a:t>
                      </a:r>
                      <a:endParaRPr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陳心怡教授培訓之魏氏五版講師</a:t>
                      </a:r>
                      <a:endParaRPr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團隊</a:t>
                      </a:r>
                      <a:endParaRPr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社會適應表現檢核表第二版培訓研習</a:t>
                      </a:r>
                      <a:endParaRPr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10/21(三)1300-1600</a:t>
                      </a:r>
                      <a:endParaRPr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黃彥融教授</a:t>
                      </a:r>
                      <a:endParaRPr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情緒障礙量表第二版培訓研習</a:t>
                      </a:r>
                      <a:endParaRPr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10/28(三)1000-1600</a:t>
                      </a:r>
                      <a:endParaRPr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鄭麗月教授</a:t>
                      </a:r>
                      <a:endParaRPr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幼兒發展與行為觀察評量工具應用研習</a:t>
                      </a:r>
                      <a:endParaRPr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11 /7(六)、11/8(日)</a:t>
                      </a:r>
                      <a:endParaRPr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蔡昆瀛教授</a:t>
                      </a:r>
                      <a:endParaRPr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2"/>
          <p:cNvSpPr/>
          <p:nvPr/>
        </p:nvSpPr>
        <p:spPr>
          <a:xfrm>
            <a:off x="4020000" y="1093777"/>
            <a:ext cx="1297800" cy="1297800"/>
          </a:xfrm>
          <a:prstGeom prst="ellipse">
            <a:avLst/>
          </a:prstGeom>
          <a:solidFill>
            <a:srgbClr val="D865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52"/>
          <p:cNvSpPr txBox="1">
            <a:spLocks noGrp="1"/>
          </p:cNvSpPr>
          <p:nvPr>
            <p:ph type="title"/>
          </p:nvPr>
        </p:nvSpPr>
        <p:spPr>
          <a:xfrm>
            <a:off x="2135100" y="2391577"/>
            <a:ext cx="5067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 sz="5000">
                <a:solidFill>
                  <a:srgbClr val="D8659E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其他事項</a:t>
            </a:r>
            <a:endParaRPr sz="5000">
              <a:solidFill>
                <a:srgbClr val="D8659E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95" name="Google Shape;295;p52"/>
          <p:cNvSpPr txBox="1"/>
          <p:nvPr/>
        </p:nvSpPr>
        <p:spPr>
          <a:xfrm>
            <a:off x="4116900" y="1321777"/>
            <a:ext cx="1104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r>
              <a:rPr lang="zh-TW" sz="4800" b="1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6</a:t>
            </a:r>
            <a:endParaRPr sz="4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3"/>
          <p:cNvSpPr txBox="1">
            <a:spLocks noGrp="1"/>
          </p:cNvSpPr>
          <p:nvPr>
            <p:ph type="title"/>
          </p:nvPr>
        </p:nvSpPr>
        <p:spPr>
          <a:xfrm>
            <a:off x="1079975" y="11707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專服中心提醒事項：</a:t>
            </a:r>
            <a:endParaRPr/>
          </a:p>
        </p:txBody>
      </p:sp>
      <p:sp>
        <p:nvSpPr>
          <p:cNvPr id="301" name="Google Shape;301;p53"/>
          <p:cNvSpPr txBox="1"/>
          <p:nvPr/>
        </p:nvSpPr>
        <p:spPr>
          <a:xfrm>
            <a:off x="557700" y="798325"/>
            <a:ext cx="40974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9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115學年專服中心人事組織如下:</a:t>
            </a:r>
            <a:endParaRPr sz="19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02" name="Google Shape;302;p53"/>
          <p:cNvSpPr txBox="1"/>
          <p:nvPr/>
        </p:nvSpPr>
        <p:spPr>
          <a:xfrm>
            <a:off x="509700" y="1235325"/>
            <a:ext cx="61110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召集人：林欣宜主任</a:t>
            </a:r>
            <a:endParaRPr sz="24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副召集人：陳婉欣老師(鑑定安置)</a:t>
            </a:r>
            <a:endParaRPr sz="24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副召集人：陳紫芯老師(相關專業)</a:t>
            </a:r>
            <a:endParaRPr sz="24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鑑定組長：廖郁嵐老師</a:t>
            </a:r>
            <a:endParaRPr sz="24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人力資源組長：鄭雪清老師(助理人員)</a:t>
            </a:r>
            <a:endParaRPr sz="24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專業服務組長：張妙慈老師(專業團隊)</a:t>
            </a:r>
            <a:endParaRPr sz="24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職能治療師：陳旻函治療師</a:t>
            </a:r>
            <a:endParaRPr sz="24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專職鑑評人員：黃玉婷老師</a:t>
            </a:r>
            <a:endParaRPr sz="24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行政組員：楊惠雯老師(協助鑑定安置)</a:t>
            </a:r>
            <a:endParaRPr sz="24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行政助理：鄭亦真、李斈惟、陳柏宇</a:t>
            </a:r>
            <a:endParaRPr sz="18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03" name="Google Shape;303;p53"/>
          <p:cNvSpPr txBox="1"/>
          <p:nvPr/>
        </p:nvSpPr>
        <p:spPr>
          <a:xfrm>
            <a:off x="6079425" y="3319675"/>
            <a:ext cx="3000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中心聯繫方式：2424-3752</a:t>
            </a:r>
            <a:endParaRPr sz="18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                          2425-5650</a:t>
            </a:r>
            <a:endParaRPr sz="18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            </a:t>
            </a:r>
            <a:r>
              <a:rPr lang="zh-TW" sz="1800">
                <a:solidFill>
                  <a:srgbClr val="343A40"/>
                </a:solidFill>
                <a:highlight>
                  <a:schemeClr val="lt1"/>
                </a:highlight>
              </a:rPr>
              <a:t>set202x@gmail.com</a:t>
            </a:r>
            <a:r>
              <a:rPr lang="zh-TW" sz="1800"/>
              <a:t> </a:t>
            </a:r>
            <a:endParaRPr sz="18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5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特資中心提醒事項：</a:t>
            </a:r>
            <a:endParaRPr/>
          </a:p>
        </p:txBody>
      </p:sp>
      <p:sp>
        <p:nvSpPr>
          <p:cNvPr id="309" name="Google Shape;309;p54"/>
          <p:cNvSpPr txBox="1"/>
          <p:nvPr/>
        </p:nvSpPr>
        <p:spPr>
          <a:xfrm>
            <a:off x="1189950" y="1189850"/>
            <a:ext cx="6764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115學年特資中心人事組織如下:</a:t>
            </a:r>
            <a:endParaRPr sz="18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10" name="Google Shape;310;p54"/>
          <p:cNvSpPr txBox="1"/>
          <p:nvPr/>
        </p:nvSpPr>
        <p:spPr>
          <a:xfrm>
            <a:off x="1189950" y="1767150"/>
            <a:ext cx="71418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召集人：吳荔馨主任</a:t>
            </a:r>
            <a:endParaRPr sz="24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副召集人：簡濬捷老師－巡迴輔導、情支、輔具</a:t>
            </a:r>
            <a:endParaRPr sz="24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情緒支援組長：莊雅雯老師－情支、正向情緒推廣</a:t>
            </a:r>
            <a:endParaRPr sz="24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評鑑組組長：陳鈺涵老師－評鑑業務</a:t>
            </a:r>
            <a:endParaRPr sz="24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行政組員：陳翠綾老師－協助學前</a:t>
            </a:r>
            <a:endParaRPr sz="24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行政組員：陳珮瑜老師－協助國教行政、適應體育</a:t>
            </a:r>
            <a:endParaRPr sz="24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行政助理：童琬淇、李旻峻、張翔育</a:t>
            </a:r>
            <a:endParaRPr sz="18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11" name="Google Shape;311;p54"/>
          <p:cNvSpPr txBox="1"/>
          <p:nvPr/>
        </p:nvSpPr>
        <p:spPr>
          <a:xfrm>
            <a:off x="1189950" y="4537650"/>
            <a:ext cx="6764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中心聯繫方式：2425-5551、</a:t>
            </a:r>
            <a:r>
              <a:rPr lang="zh-TW" sz="1800">
                <a:solidFill>
                  <a:srgbClr val="343A40"/>
                </a:solidFill>
                <a:highlight>
                  <a:srgbClr val="FFFFFF"/>
                </a:highlight>
              </a:rPr>
              <a:t>set202x@gmail.com</a:t>
            </a:r>
            <a:r>
              <a:rPr lang="zh-TW" sz="1800"/>
              <a:t> </a:t>
            </a:r>
            <a:endParaRPr sz="18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9"/>
          <p:cNvSpPr txBox="1">
            <a:spLocks noGrp="1"/>
          </p:cNvSpPr>
          <p:nvPr>
            <p:ph type="title"/>
          </p:nvPr>
        </p:nvSpPr>
        <p:spPr>
          <a:xfrm>
            <a:off x="720725" y="444500"/>
            <a:ext cx="7702550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solidFill>
                  <a:srgbClr val="ABCB3B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月會時間及輔導紀錄</a:t>
            </a:r>
            <a:endParaRPr>
              <a:solidFill>
                <a:srgbClr val="ABCB3B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aphicFrame>
        <p:nvGraphicFramePr>
          <p:cNvPr id="147" name="Google Shape;147;p29"/>
          <p:cNvGraphicFramePr/>
          <p:nvPr>
            <p:extLst>
              <p:ext uri="{D42A27DB-BD31-4B8C-83A1-F6EECF244321}">
                <p14:modId xmlns:p14="http://schemas.microsoft.com/office/powerpoint/2010/main" val="2242820250"/>
              </p:ext>
            </p:extLst>
          </p:nvPr>
        </p:nvGraphicFramePr>
        <p:xfrm>
          <a:off x="720725" y="1017588"/>
          <a:ext cx="7718450" cy="3848490"/>
        </p:xfrm>
        <a:graphic>
          <a:graphicData uri="http://schemas.openxmlformats.org/drawingml/2006/table">
            <a:tbl>
              <a:tblPr>
                <a:noFill/>
                <a:tableStyleId>{3B4C656E-4E5A-4DF6-9EAC-33AD5E2FCA74}</a:tableStyleId>
              </a:tblPr>
              <a:tblGrid>
                <a:gridCol w="175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3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58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45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月份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00" marR="66800" marT="0" marB="0" anchor="ctr">
                    <a:lnL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月會時間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輔導紀錄繳交</a:t>
                      </a:r>
                      <a:endParaRPr sz="18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(輔導後兩週)</a:t>
                      </a:r>
                      <a:endParaRPr sz="180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出勤簽名單/總表繳交</a:t>
                      </a:r>
                      <a:endParaRPr sz="1800" b="1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EE485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（</a:t>
                      </a:r>
                      <a:r>
                        <a:rPr lang="zh-TW" b="1">
                          <a:solidFill>
                            <a:srgbClr val="EE485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國教階段</a:t>
                      </a:r>
                      <a:r>
                        <a:rPr lang="zh-TW" sz="1400" b="1" u="none" strike="noStrike" cap="none">
                          <a:solidFill>
                            <a:srgbClr val="EE485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繳交給</a:t>
                      </a:r>
                      <a:r>
                        <a:rPr lang="zh-TW" b="1">
                          <a:solidFill>
                            <a:srgbClr val="EE485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特資中心珮瑜/學前給特資中心翠綾</a:t>
                      </a:r>
                      <a:r>
                        <a:rPr lang="zh-TW" sz="1400" b="1" u="none" strike="noStrike" cap="none">
                          <a:solidFill>
                            <a:srgbClr val="EE485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）</a:t>
                      </a:r>
                      <a:endParaRPr sz="1400" u="none" strike="noStrike" cap="none">
                        <a:solidFill>
                          <a:srgbClr val="EE485E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45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8</a:t>
                      </a:r>
                      <a:endParaRPr sz="1800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8/3</a:t>
                      </a:r>
                      <a:r>
                        <a:rPr lang="zh-TW" sz="1800" b="1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</a:t>
                      </a:r>
                      <a:endParaRPr sz="1800" b="1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-</a:t>
                      </a:r>
                      <a:endParaRPr sz="1800" b="1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-</a:t>
                      </a:r>
                      <a:endParaRPr sz="1800" b="1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5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9</a:t>
                      </a:r>
                      <a:endParaRPr sz="1800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-</a:t>
                      </a:r>
                      <a:endParaRPr sz="1800" b="1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10/1</a:t>
                      </a:r>
                      <a:r>
                        <a:rPr lang="zh-TW" sz="1800" b="1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6</a:t>
                      </a:r>
                      <a:endParaRPr sz="1800" b="1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10/</a:t>
                      </a:r>
                      <a:r>
                        <a:rPr lang="zh-TW" sz="1800" b="1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7</a:t>
                      </a: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前</a:t>
                      </a:r>
                      <a:endParaRPr sz="1800" b="1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5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10</a:t>
                      </a:r>
                      <a:endParaRPr sz="1800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10/</a:t>
                      </a:r>
                      <a:r>
                        <a:rPr lang="zh-TW" sz="1800" b="1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21</a:t>
                      </a:r>
                      <a:endParaRPr sz="1800" b="1" u="none" strike="noStrike" cap="none">
                        <a:solidFill>
                          <a:srgbClr val="EE485E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11/1</a:t>
                      </a:r>
                      <a:r>
                        <a:rPr lang="zh-TW" sz="1800" b="1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7</a:t>
                      </a:r>
                      <a:endParaRPr sz="1800" b="1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11/</a:t>
                      </a:r>
                      <a:r>
                        <a:rPr lang="zh-TW" sz="1800" b="1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7</a:t>
                      </a: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前</a:t>
                      </a:r>
                      <a:endParaRPr sz="1800" b="1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45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11</a:t>
                      </a:r>
                      <a:endParaRPr sz="1800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-</a:t>
                      </a:r>
                      <a:endParaRPr sz="1800" b="1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12/14</a:t>
                      </a:r>
                      <a:endParaRPr sz="1800" b="1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12/7前</a:t>
                      </a:r>
                      <a:endParaRPr sz="1800" b="1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5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12</a:t>
                      </a:r>
                      <a:endParaRPr sz="1800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-</a:t>
                      </a:r>
                      <a:endParaRPr sz="1800" b="1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1/12</a:t>
                      </a:r>
                      <a:endParaRPr sz="1800" b="1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1/7前</a:t>
                      </a:r>
                      <a:endParaRPr sz="1800" b="1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45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</a:t>
                      </a:r>
                      <a:endParaRPr sz="1800" b="1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 dirty="0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1/1</a:t>
                      </a:r>
                      <a:r>
                        <a:rPr lang="en-US" alt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8</a:t>
                      </a:r>
                      <a:endParaRPr sz="1800" b="1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1/19</a:t>
                      </a:r>
                      <a:endParaRPr sz="1800" b="1" u="none" strike="noStrike" cap="none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b="1" u="none" strike="noStrike" cap="none" dirty="0">
                          <a:solidFill>
                            <a:srgbClr val="515151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1/19</a:t>
                      </a:r>
                      <a:endParaRPr sz="1800" b="1" u="none" strike="noStrike" cap="none" dirty="0">
                        <a:solidFill>
                          <a:srgbClr val="51515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66800" marR="6680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9C9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0"/>
          <p:cNvSpPr txBox="1">
            <a:spLocks noGrp="1"/>
          </p:cNvSpPr>
          <p:nvPr>
            <p:ph type="title"/>
          </p:nvPr>
        </p:nvSpPr>
        <p:spPr>
          <a:xfrm>
            <a:off x="720725" y="444500"/>
            <a:ext cx="7702550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solidFill>
                  <a:srgbClr val="ABCB3B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巡迴輔導申請及課表規定</a:t>
            </a:r>
            <a:endParaRPr>
              <a:solidFill>
                <a:srgbClr val="ABCB3B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aphicFrame>
        <p:nvGraphicFramePr>
          <p:cNvPr id="153" name="Google Shape;153;p30"/>
          <p:cNvGraphicFramePr/>
          <p:nvPr/>
        </p:nvGraphicFramePr>
        <p:xfrm>
          <a:off x="659518" y="114643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{3B4C656E-4E5A-4DF6-9EAC-33AD5E2FCA74}</a:tableStyleId>
              </a:tblPr>
              <a:tblGrid>
                <a:gridCol w="1135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5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93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項目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期程</a:t>
                      </a:r>
                      <a:endParaRPr sz="1800" b="0" i="0" u="none" strike="noStrike" cap="none">
                        <a:solidFill>
                          <a:srgbClr val="191919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b="1" i="0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提醒事項</a:t>
                      </a:r>
                      <a:endParaRPr sz="1800" b="0" i="0" u="none" strike="noStrike" cap="none">
                        <a:solidFill>
                          <a:srgbClr val="19191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9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巡迴申請</a:t>
                      </a:r>
                      <a:endParaRPr sz="1600" u="none" strike="noStrike" cap="none"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9/</a:t>
                      </a:r>
                      <a:r>
                        <a:rPr lang="zh-TW" sz="1600" b="1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4</a:t>
                      </a:r>
                      <a:r>
                        <a:rPr lang="zh-TW" sz="1600" b="1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止</a:t>
                      </a:r>
                      <a:endParaRPr sz="1600" u="none" strike="noStrike" cap="none">
                        <a:solidFill>
                          <a:srgbClr val="EE485E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服務學校於通報網申請。</a:t>
                      </a:r>
                      <a:endParaRPr sz="1600" b="1" i="0" u="none" strike="noStrike" cap="none">
                        <a:solidFill>
                          <a:srgbClr val="40404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6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巡迴服務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開學日起</a:t>
                      </a:r>
                      <a:endParaRPr sz="1600" b="0" i="0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繼續服務個案：依排訂課表後進行巡迴輔導。</a:t>
                      </a:r>
                      <a:endParaRPr sz="1600" b="1" i="0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新增個案：將依個案實際申請狀況通知各巡迴班。</a:t>
                      </a:r>
                      <a:endParaRPr/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82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巡迴課表</a:t>
                      </a:r>
                      <a:endParaRPr sz="16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9/</a:t>
                      </a:r>
                      <a:r>
                        <a:rPr lang="zh-TW" sz="1600" b="1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4</a:t>
                      </a: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前繳交</a:t>
                      </a:r>
                      <a:endParaRPr/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i="0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每日至少排定2節</a:t>
                      </a: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。</a:t>
                      </a:r>
                      <a:endParaRPr sz="1600" b="1" i="0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學期中</a:t>
                      </a:r>
                      <a:r>
                        <a:rPr lang="zh-TW" sz="1600" b="1" i="0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課表更動</a:t>
                      </a: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，須送中心備查。</a:t>
                      </a:r>
                      <a:endParaRPr sz="1600" b="1" i="0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臨時調課或公出，記得</a:t>
                      </a:r>
                      <a:r>
                        <a:rPr lang="zh-TW" sz="1600" b="1" i="0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修正通報網排課課表</a:t>
                      </a: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。</a:t>
                      </a:r>
                      <a:endParaRPr sz="1600" b="1" i="0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i="0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週三下午</a:t>
                      </a: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、＊</a:t>
                      </a:r>
                      <a:r>
                        <a:rPr lang="zh-TW" sz="1600" b="1" i="0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週二早自習</a:t>
                      </a: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（中正小適用）為共同不排課時段。 </a:t>
                      </a:r>
                      <a:endParaRPr sz="1600" b="1" i="0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在服務學校</a:t>
                      </a:r>
                      <a:r>
                        <a:rPr lang="zh-TW" sz="1600" b="1" i="0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備勤</a:t>
                      </a: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，請</a:t>
                      </a:r>
                      <a:r>
                        <a:rPr lang="zh-TW" sz="1600" b="1" i="0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註記在課表</a:t>
                      </a: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中。</a:t>
                      </a:r>
                      <a:endParaRPr/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1"/>
          <p:cNvSpPr txBox="1">
            <a:spLocks noGrp="1"/>
          </p:cNvSpPr>
          <p:nvPr>
            <p:ph type="title"/>
          </p:nvPr>
        </p:nvSpPr>
        <p:spPr>
          <a:xfrm>
            <a:off x="720724" y="92850"/>
            <a:ext cx="7702550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solidFill>
                  <a:srgbClr val="ABCB3B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巡迴輔導相關紀錄填寫</a:t>
            </a:r>
            <a:endParaRPr>
              <a:solidFill>
                <a:srgbClr val="ABCB3B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aphicFrame>
        <p:nvGraphicFramePr>
          <p:cNvPr id="159" name="Google Shape;159;p31"/>
          <p:cNvGraphicFramePr/>
          <p:nvPr/>
        </p:nvGraphicFramePr>
        <p:xfrm>
          <a:off x="511767" y="69894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{3B4C656E-4E5A-4DF6-9EAC-33AD5E2FCA74}</a:tableStyleId>
              </a:tblPr>
              <a:tblGrid>
                <a:gridCol w="146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6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07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9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項目</a:t>
                      </a:r>
                      <a:endParaRPr sz="1000" u="none" strike="noStrike" cap="none">
                        <a:solidFill>
                          <a:srgbClr val="40404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期程</a:t>
                      </a:r>
                      <a:endParaRPr sz="1800" b="0" i="0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b="1" i="0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提醒事項</a:t>
                      </a:r>
                      <a:endParaRPr sz="1800" b="0" i="0" u="none" strike="noStrike" cap="none">
                        <a:solidFill>
                          <a:srgbClr val="40404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8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輔導紀錄</a:t>
                      </a:r>
                      <a:endParaRPr sz="1600" b="1" u="none" strike="noStrike" cap="none">
                        <a:solidFill>
                          <a:srgbClr val="40404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完成服務2週內</a:t>
                      </a:r>
                      <a:endParaRPr/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請</a:t>
                      </a:r>
                      <a:r>
                        <a:rPr lang="zh-TW" sz="1600" b="1" i="0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詳實填寫</a:t>
                      </a: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。</a:t>
                      </a:r>
                      <a:endParaRPr sz="1600" b="1" i="0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服務後請學校上通報網填寫</a:t>
                      </a:r>
                      <a:r>
                        <a:rPr lang="zh-TW" sz="1600" b="1" i="0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到校出勤</a:t>
                      </a: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狀況。</a:t>
                      </a:r>
                      <a:endParaRPr sz="1600" b="1" i="0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當節次有輔導多位學生，建議不要勾選到同時寫入（預設會自動勾選）。</a:t>
                      </a:r>
                      <a:endParaRPr sz="1600" b="1" i="0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出勤但</a:t>
                      </a:r>
                      <a:r>
                        <a:rPr lang="zh-TW" sz="1600" b="1" i="0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因故未授課請備註</a:t>
                      </a: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。（</a:t>
                      </a:r>
                      <a:r>
                        <a:rPr lang="zh-TW" sz="1600" b="1" i="0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總表</a:t>
                      </a: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亦同）</a:t>
                      </a:r>
                      <a:endParaRPr sz="1600" b="1" i="0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不分類巡迴模式、通報網未能派案之個案請</a:t>
                      </a: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務必保留輔導紀錄。 </a:t>
                      </a:r>
                      <a:endParaRPr/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4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出勤簽名單</a:t>
                      </a:r>
                      <a:endParaRPr sz="1600" b="1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次月7日前繳交</a:t>
                      </a:r>
                      <a:endParaRPr/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完成服務後確實請學校相關人員簽名或核章。</a:t>
                      </a:r>
                      <a:endParaRPr sz="1600" b="1" i="0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i="0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臨時留校諮詢</a:t>
                      </a: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須填寫實際服務時間並簽核。</a:t>
                      </a:r>
                      <a:endParaRPr/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出勤紀錄總表</a:t>
                      </a:r>
                      <a:endParaRPr sz="1600" b="1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次月7日前繳交</a:t>
                      </a:r>
                      <a:endParaRPr/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詳實填寫當月服務時間、地點、</a:t>
                      </a:r>
                      <a:r>
                        <a:rPr lang="zh-TW" sz="1600" b="1" i="0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學生及備註事項</a:t>
                      </a: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。</a:t>
                      </a:r>
                      <a:endParaRPr sz="1600" b="1" i="0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採紙本紀錄請備註。</a:t>
                      </a:r>
                      <a:endParaRPr sz="1600" b="1" i="0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i="0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以實體教學為主，採線上教學請備註。</a:t>
                      </a:r>
                      <a:endParaRPr sz="1600" b="1" i="0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2"/>
          <p:cNvSpPr txBox="1">
            <a:spLocks noGrp="1"/>
          </p:cNvSpPr>
          <p:nvPr>
            <p:ph type="title"/>
          </p:nvPr>
        </p:nvSpPr>
        <p:spPr>
          <a:xfrm>
            <a:off x="720725" y="183243"/>
            <a:ext cx="7702550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solidFill>
                  <a:srgbClr val="ABCB3B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巡迴輔導請假程序提醒</a:t>
            </a:r>
            <a:endParaRPr>
              <a:solidFill>
                <a:srgbClr val="ABCB3B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aphicFrame>
        <p:nvGraphicFramePr>
          <p:cNvPr id="165" name="Google Shape;165;p32"/>
          <p:cNvGraphicFramePr/>
          <p:nvPr/>
        </p:nvGraphicFramePr>
        <p:xfrm>
          <a:off x="352875" y="95025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{3B4C656E-4E5A-4DF6-9EAC-33AD5E2FCA74}</a:tableStyleId>
              </a:tblPr>
              <a:tblGrid>
                <a:gridCol w="1338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3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37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項目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b="1" i="0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提醒事項</a:t>
                      </a:r>
                      <a:endParaRPr sz="1800" b="0" i="0" u="none" strike="noStrike" cap="none">
                        <a:solidFill>
                          <a:srgbClr val="19191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27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請假程序</a:t>
                      </a:r>
                      <a:endParaRPr sz="1600" b="1" u="none" strike="noStrike" cap="none"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研習、參訪、會議等公假，請</a:t>
                      </a:r>
                      <a:r>
                        <a:rPr lang="zh-TW" sz="1600" b="1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提早請示</a:t>
                      </a: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校長，請示完成後請上差勤系統完成請假程序。若為公假停課請記得於差勤系統</a:t>
                      </a:r>
                      <a:r>
                        <a:rPr lang="zh-TW" sz="1600" b="1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上傳相關證明</a:t>
                      </a: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，另通報網不需排課、不需簽名、不寫輔導記錄、當日亦無交通費補助。</a:t>
                      </a:r>
                      <a:endParaRPr sz="1600" b="1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臨時事、病假，通知服務學校/家長後，亦請</a:t>
                      </a:r>
                      <a:r>
                        <a:rPr lang="zh-TW" sz="1600" b="1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及時上差勤系統完成請假程序</a:t>
                      </a: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。</a:t>
                      </a:r>
                      <a:endParaRPr sz="1600" b="1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請假前請先與服務學校/家長</a:t>
                      </a:r>
                      <a:r>
                        <a:rPr lang="zh-TW" sz="1600" b="1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協調課務安排並達成共識</a:t>
                      </a: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。</a:t>
                      </a:r>
                      <a:endParaRPr sz="1600" b="1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差勤系統請假請預設好幾位代理人，建議先以同間辦公室內同仁為優先。</a:t>
                      </a:r>
                      <a:endParaRPr sz="1600" b="1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95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備勤規定</a:t>
                      </a:r>
                      <a:endParaRPr sz="1600" b="1" u="none" strike="noStrike" cap="none"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非巡迴輔導時段應</a:t>
                      </a:r>
                      <a:r>
                        <a:rPr lang="zh-TW" sz="1600" b="1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返回原校</a:t>
                      </a: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（通勤</a:t>
                      </a:r>
                      <a:r>
                        <a:rPr lang="zh-TW" sz="1600" b="1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1hr</a:t>
                      </a: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）。</a:t>
                      </a:r>
                      <a:endParaRPr sz="1600" b="1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第4節有課但下午沒課，</a:t>
                      </a:r>
                      <a:r>
                        <a:rPr lang="zh-TW" sz="1600" b="1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13:40</a:t>
                      </a: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前返回原校。</a:t>
                      </a:r>
                      <a:endParaRPr sz="1600" b="1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Pts val="1600"/>
                        <a:buFont typeface="Arial"/>
                        <a:buAutoNum type="arabicPeriod"/>
                      </a:pP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下午有課，且距放學還有1節以上，得回報原校，於服務學校備勤到</a:t>
                      </a:r>
                      <a:r>
                        <a:rPr lang="zh-TW" sz="1600" b="1" u="none" strike="noStrike" cap="none">
                          <a:solidFill>
                            <a:srgbClr val="EE485E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4點下班</a:t>
                      </a:r>
                      <a:r>
                        <a:rPr lang="zh-TW" sz="1600" b="1" u="none" strike="noStrike" cap="none">
                          <a:solidFill>
                            <a:srgbClr val="404040"/>
                          </a:solidFill>
                          <a:latin typeface="Microsoft YaHei"/>
                          <a:ea typeface="Microsoft YaHei"/>
                          <a:cs typeface="Microsoft YaHei"/>
                          <a:sym typeface="Microsoft YaHei"/>
                        </a:rPr>
                        <a:t>。</a:t>
                      </a:r>
                      <a:endParaRPr sz="1600" b="1" u="none" strike="noStrike" cap="none">
                        <a:solidFill>
                          <a:srgbClr val="404040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L="37675" marR="376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3"/>
          <p:cNvSpPr txBox="1">
            <a:spLocks noGrp="1"/>
          </p:cNvSpPr>
          <p:nvPr>
            <p:ph type="title"/>
          </p:nvPr>
        </p:nvSpPr>
        <p:spPr>
          <a:xfrm>
            <a:off x="720725" y="444500"/>
            <a:ext cx="7702550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 sz="2800">
                <a:solidFill>
                  <a:srgbClr val="ABCB3B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巡迴輔導教師代理代課無法聘用時補充規定</a:t>
            </a:r>
            <a:endParaRPr sz="2800">
              <a:solidFill>
                <a:srgbClr val="ABCB3B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71" name="Google Shape;171;p33"/>
          <p:cNvSpPr txBox="1"/>
          <p:nvPr/>
        </p:nvSpPr>
        <p:spPr>
          <a:xfrm>
            <a:off x="838199" y="1746113"/>
            <a:ext cx="1088003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400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40404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40404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72" name="Google Shape;17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17594"/>
            <a:ext cx="9143999" cy="35893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4"/>
          <p:cNvSpPr txBox="1">
            <a:spLocks noGrp="1"/>
          </p:cNvSpPr>
          <p:nvPr>
            <p:ph type="title"/>
          </p:nvPr>
        </p:nvSpPr>
        <p:spPr>
          <a:xfrm>
            <a:off x="720725" y="444500"/>
            <a:ext cx="7702550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 sz="2800">
                <a:solidFill>
                  <a:srgbClr val="ABCB3B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巡迴輔導教師支援公務補充規定</a:t>
            </a:r>
            <a:endParaRPr sz="2800">
              <a:solidFill>
                <a:srgbClr val="ABCB3B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78" name="Google Shape;178;p34"/>
          <p:cNvSpPr txBox="1"/>
          <p:nvPr/>
        </p:nvSpPr>
        <p:spPr>
          <a:xfrm>
            <a:off x="838199" y="1746113"/>
            <a:ext cx="1088003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400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40404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40404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79" name="Google Shape;179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9966" y="2044472"/>
            <a:ext cx="8364068" cy="1054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5"/>
          <p:cNvSpPr txBox="1">
            <a:spLocks noGrp="1"/>
          </p:cNvSpPr>
          <p:nvPr>
            <p:ph type="title"/>
          </p:nvPr>
        </p:nvSpPr>
        <p:spPr>
          <a:xfrm>
            <a:off x="720725" y="444500"/>
            <a:ext cx="7702550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 sz="2800">
                <a:solidFill>
                  <a:srgbClr val="ABCB3B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巡迴輔導教師交通費申請規定</a:t>
            </a:r>
            <a:endParaRPr sz="2800">
              <a:solidFill>
                <a:srgbClr val="ABCB3B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85" name="Google Shape;185;p35"/>
          <p:cNvPicPr preferRelativeResize="0"/>
          <p:nvPr/>
        </p:nvPicPr>
        <p:blipFill rotWithShape="1">
          <a:blip r:embed="rId3">
            <a:alphaModFix/>
          </a:blip>
          <a:srcRect b="8458"/>
          <a:stretch/>
        </p:blipFill>
        <p:spPr>
          <a:xfrm>
            <a:off x="1153800" y="1371525"/>
            <a:ext cx="6899350" cy="297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aching Methods - Project-Based Learning: Improve your school by Slidesgo">
  <a:themeElements>
    <a:clrScheme name="Simple Light">
      <a:dk1>
        <a:srgbClr val="191919"/>
      </a:dk1>
      <a:lt1>
        <a:srgbClr val="FFFFFF"/>
      </a:lt1>
      <a:dk2>
        <a:srgbClr val="67A1FF"/>
      </a:dk2>
      <a:lt2>
        <a:srgbClr val="ABCB3B"/>
      </a:lt2>
      <a:accent1>
        <a:srgbClr val="D8659E"/>
      </a:accent1>
      <a:accent2>
        <a:srgbClr val="FFC800"/>
      </a:accent2>
      <a:accent3>
        <a:srgbClr val="F79B1D"/>
      </a:accent3>
      <a:accent4>
        <a:srgbClr val="EE485E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2140</Words>
  <Application>Microsoft Office PowerPoint</Application>
  <PresentationFormat>如螢幕大小 (16:9)</PresentationFormat>
  <Paragraphs>215</Paragraphs>
  <Slides>28</Slides>
  <Notes>28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28</vt:i4>
      </vt:variant>
    </vt:vector>
  </HeadingPairs>
  <TitlesOfParts>
    <vt:vector size="40" baseType="lpstr">
      <vt:lpstr>PT Sans</vt:lpstr>
      <vt:lpstr>Nunito ExtraBold</vt:lpstr>
      <vt:lpstr>Arial</vt:lpstr>
      <vt:lpstr>Microsoft JhengHei</vt:lpstr>
      <vt:lpstr>Noto Sans Symbols</vt:lpstr>
      <vt:lpstr>Microsoft YaHei</vt:lpstr>
      <vt:lpstr>Nunito</vt:lpstr>
      <vt:lpstr>Bebas Neue</vt:lpstr>
      <vt:lpstr>DM Sans</vt:lpstr>
      <vt:lpstr>Calibri</vt:lpstr>
      <vt:lpstr>Simple Light</vt:lpstr>
      <vt:lpstr>Teaching Methods - Project-Based Learning: Improve your school by Slidesgo</vt:lpstr>
      <vt:lpstr>PowerPoint 簡報</vt:lpstr>
      <vt:lpstr>巡迴輔導</vt:lpstr>
      <vt:lpstr>月會時間及輔導紀錄</vt:lpstr>
      <vt:lpstr>巡迴輔導申請及課表規定</vt:lpstr>
      <vt:lpstr>巡迴輔導相關紀錄填寫</vt:lpstr>
      <vt:lpstr>巡迴輔導請假程序提醒</vt:lpstr>
      <vt:lpstr>巡迴輔導教師代理代課無法聘用時補充規定</vt:lpstr>
      <vt:lpstr>巡迴輔導教師支援公務補充規定</vt:lpstr>
      <vt:lpstr>巡迴輔導教師交通費申請規定</vt:lpstr>
      <vt:lpstr>巡迴輔導教師交通費申請規定</vt:lpstr>
      <vt:lpstr>專業支持督導會議時間</vt:lpstr>
      <vt:lpstr>其他提醒</vt:lpstr>
      <vt:lpstr>專業團隊</vt:lpstr>
      <vt:lpstr>專業團隊-面審會議</vt:lpstr>
      <vt:lpstr>專業團隊-合作、駐區評估</vt:lpstr>
      <vt:lpstr>專業團隊-單項評估</vt:lpstr>
      <vt:lpstr>專業團隊</vt:lpstr>
      <vt:lpstr>助理員</vt:lpstr>
      <vt:lpstr>助理員</vt:lpstr>
      <vt:lpstr>助理員</vt:lpstr>
      <vt:lpstr>助理員</vt:lpstr>
      <vt:lpstr>鑑定安置</vt:lpstr>
      <vt:lpstr>鑑定安置</vt:lpstr>
      <vt:lpstr>研習辦理</vt:lpstr>
      <vt:lpstr>預計辦理研習期程</vt:lpstr>
      <vt:lpstr>其他事項</vt:lpstr>
      <vt:lpstr>專服中心提醒事項：</vt:lpstr>
      <vt:lpstr>特資中心提醒事項：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cp:lastModifiedBy>簡濬捷</cp:lastModifiedBy>
  <cp:revision>1</cp:revision>
  <dcterms:modified xsi:type="dcterms:W3CDTF">2026-08-31T01:08:49Z</dcterms:modified>
</cp:coreProperties>
</file>