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7"/>
  </p:notesMasterIdLst>
  <p:sldIdLst>
    <p:sldId id="259" r:id="rId2"/>
    <p:sldId id="261" r:id="rId3"/>
    <p:sldId id="324" r:id="rId4"/>
    <p:sldId id="353" r:id="rId5"/>
    <p:sldId id="349" r:id="rId6"/>
    <p:sldId id="350" r:id="rId7"/>
    <p:sldId id="319" r:id="rId8"/>
    <p:sldId id="339" r:id="rId9"/>
    <p:sldId id="351" r:id="rId10"/>
    <p:sldId id="352" r:id="rId11"/>
    <p:sldId id="357" r:id="rId12"/>
    <p:sldId id="267" r:id="rId13"/>
    <p:sldId id="362" r:id="rId14"/>
    <p:sldId id="277" r:id="rId15"/>
    <p:sldId id="363" r:id="rId16"/>
    <p:sldId id="364" r:id="rId17"/>
    <p:sldId id="265" r:id="rId18"/>
    <p:sldId id="314" r:id="rId19"/>
    <p:sldId id="354" r:id="rId20"/>
    <p:sldId id="355" r:id="rId21"/>
    <p:sldId id="356" r:id="rId22"/>
    <p:sldId id="358" r:id="rId23"/>
    <p:sldId id="359" r:id="rId24"/>
    <p:sldId id="360" r:id="rId25"/>
    <p:sldId id="361" r:id="rId26"/>
  </p:sldIdLst>
  <p:sldSz cx="9144000" cy="5143500" type="screen16x9"/>
  <p:notesSz cx="6858000" cy="9144000"/>
  <p:embeddedFontLst>
    <p:embeddedFont>
      <p:font typeface="Bebas Neue" panose="02020500000000000000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M Sans" panose="02020500000000000000" charset="0"/>
      <p:regular r:id="rId33"/>
      <p:bold r:id="rId34"/>
      <p:italic r:id="rId35"/>
      <p:boldItalic r:id="rId36"/>
    </p:embeddedFont>
    <p:embeddedFont>
      <p:font typeface="Microsoft YaHei" panose="020B0503020204020204" pitchFamily="34" charset="-122"/>
      <p:regular r:id="rId37"/>
      <p:bold r:id="rId38"/>
    </p:embeddedFont>
    <p:embeddedFont>
      <p:font typeface="Nunito" panose="02020500000000000000" charset="0"/>
      <p:regular r:id="rId39"/>
      <p:bold r:id="rId40"/>
      <p:italic r:id="rId41"/>
      <p:boldItalic r:id="rId42"/>
    </p:embeddedFont>
    <p:embeddedFont>
      <p:font typeface="Nunito ExtraBold" panose="02020500000000000000" charset="0"/>
      <p:bold r:id="rId43"/>
      <p:boldItalic r:id="rId44"/>
    </p:embeddedFont>
    <p:embeddedFont>
      <p:font typeface="PT Sans" panose="02020500000000000000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85E"/>
    <a:srgbClr val="D8659E"/>
    <a:srgbClr val="EDEDED"/>
    <a:srgbClr val="404040"/>
    <a:srgbClr val="A5A5A5"/>
    <a:srgbClr val="67A1FF"/>
    <a:srgbClr val="FFC800"/>
    <a:srgbClr val="ABCB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8CD56B2-1736-4B7A-BFE0-72A21307DCF7}">
  <a:tblStyle styleId="{F8CD56B2-1736-4B7A-BFE0-72A21307DC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373A0B9-94AA-4F5D-B593-647809E23F9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50" autoAdjust="0"/>
    <p:restoredTop sz="90426" autoAdjust="0"/>
  </p:normalViewPr>
  <p:slideViewPr>
    <p:cSldViewPr snapToGrid="0">
      <p:cViewPr>
        <p:scale>
          <a:sx n="95" d="100"/>
          <a:sy n="95" d="100"/>
        </p:scale>
        <p:origin x="-666" y="87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0597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42a9dc97d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142a9dc97d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8930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87469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48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94329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04365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2404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3963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77893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08964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1272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038200" y="248813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4116900" y="1321777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2038200" y="338436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3"/>
          </p:nvPr>
        </p:nvSpPr>
        <p:spPr>
          <a:xfrm>
            <a:off x="3319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3523316" cy="2716145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0800000">
            <a:off x="-44" y="-37"/>
            <a:ext cx="3592868" cy="3018236"/>
          </a:xfrm>
          <a:custGeom>
            <a:avLst/>
            <a:gdLst/>
            <a:ahLst/>
            <a:cxnLst/>
            <a:rect l="l" t="t" r="r" b="b"/>
            <a:pathLst>
              <a:path w="59561" h="50035" extrusionOk="0">
                <a:moveTo>
                  <a:pt x="59561" y="0"/>
                </a:moveTo>
                <a:cubicBezTo>
                  <a:pt x="58257" y="1554"/>
                  <a:pt x="57119" y="3237"/>
                  <a:pt x="56176" y="5031"/>
                </a:cubicBezTo>
                <a:cubicBezTo>
                  <a:pt x="53309" y="10451"/>
                  <a:pt x="52032" y="16546"/>
                  <a:pt x="49877" y="22280"/>
                </a:cubicBezTo>
                <a:cubicBezTo>
                  <a:pt x="47713" y="28004"/>
                  <a:pt x="44319" y="33711"/>
                  <a:pt x="38807" y="36384"/>
                </a:cubicBezTo>
                <a:cubicBezTo>
                  <a:pt x="34849" y="38307"/>
                  <a:pt x="30280" y="38437"/>
                  <a:pt x="25887" y="38178"/>
                </a:cubicBezTo>
                <a:cubicBezTo>
                  <a:pt x="21494" y="37910"/>
                  <a:pt x="17082" y="37281"/>
                  <a:pt x="12717" y="37826"/>
                </a:cubicBezTo>
                <a:cubicBezTo>
                  <a:pt x="8361" y="38372"/>
                  <a:pt x="3913" y="40305"/>
                  <a:pt x="1563" y="44023"/>
                </a:cubicBezTo>
                <a:cubicBezTo>
                  <a:pt x="454" y="45780"/>
                  <a:pt x="0" y="47972"/>
                  <a:pt x="213" y="50034"/>
                </a:cubicBezTo>
                <a:lnTo>
                  <a:pt x="59561" y="5003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/>
          <p:nvPr/>
        </p:nvSpPr>
        <p:spPr>
          <a:xfrm flipH="1">
            <a:off x="5915604" y="392300"/>
            <a:ext cx="3228396" cy="4751067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4"/>
          <p:cNvSpPr/>
          <p:nvPr/>
        </p:nvSpPr>
        <p:spPr>
          <a:xfrm rot="5400000" flipH="1">
            <a:off x="5079206" y="1078705"/>
            <a:ext cx="5143581" cy="2986000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4"/>
          <p:cNvSpPr/>
          <p:nvPr/>
        </p:nvSpPr>
        <p:spPr>
          <a:xfrm>
            <a:off x="-93725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5"/>
          <p:cNvSpPr/>
          <p:nvPr/>
        </p:nvSpPr>
        <p:spPr>
          <a:xfrm>
            <a:off x="7451718" y="-6395"/>
            <a:ext cx="1692272" cy="1341967"/>
          </a:xfrm>
          <a:custGeom>
            <a:avLst/>
            <a:gdLst/>
            <a:ahLst/>
            <a:cxnLst/>
            <a:rect l="l" t="t" r="r" b="b"/>
            <a:pathLst>
              <a:path w="49323" h="39113" extrusionOk="0">
                <a:moveTo>
                  <a:pt x="49313" y="1"/>
                </a:moveTo>
                <a:lnTo>
                  <a:pt x="3931" y="1"/>
                </a:lnTo>
                <a:cubicBezTo>
                  <a:pt x="860" y="4625"/>
                  <a:pt x="0" y="10155"/>
                  <a:pt x="3062" y="16324"/>
                </a:cubicBezTo>
                <a:cubicBezTo>
                  <a:pt x="5753" y="21771"/>
                  <a:pt x="11348" y="25203"/>
                  <a:pt x="17045" y="27321"/>
                </a:cubicBezTo>
                <a:cubicBezTo>
                  <a:pt x="22742" y="29429"/>
                  <a:pt x="28791" y="30530"/>
                  <a:pt x="34386" y="32897"/>
                </a:cubicBezTo>
                <a:cubicBezTo>
                  <a:pt x="39362" y="35006"/>
                  <a:pt x="44079" y="38132"/>
                  <a:pt x="49322" y="39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5"/>
          <p:cNvSpPr/>
          <p:nvPr/>
        </p:nvSpPr>
        <p:spPr>
          <a:xfrm>
            <a:off x="-602500" y="-135310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5"/>
          <p:cNvSpPr/>
          <p:nvPr/>
        </p:nvSpPr>
        <p:spPr>
          <a:xfrm rot="10800000" flipH="1">
            <a:off x="6942000" y="-6285"/>
            <a:ext cx="2201904" cy="1631760"/>
          </a:xfrm>
          <a:custGeom>
            <a:avLst/>
            <a:gdLst/>
            <a:ahLst/>
            <a:cxnLst/>
            <a:rect l="l" t="t" r="r" b="b"/>
            <a:pathLst>
              <a:path w="57683" h="42747" extrusionOk="0">
                <a:moveTo>
                  <a:pt x="57683" y="0"/>
                </a:moveTo>
                <a:cubicBezTo>
                  <a:pt x="54492" y="167"/>
                  <a:pt x="51496" y="2349"/>
                  <a:pt x="49646" y="5050"/>
                </a:cubicBezTo>
                <a:cubicBezTo>
                  <a:pt x="47491" y="8176"/>
                  <a:pt x="46501" y="11931"/>
                  <a:pt x="45262" y="15519"/>
                </a:cubicBezTo>
                <a:cubicBezTo>
                  <a:pt x="44023" y="19117"/>
                  <a:pt x="42386" y="22770"/>
                  <a:pt x="39380" y="25082"/>
                </a:cubicBezTo>
                <a:cubicBezTo>
                  <a:pt x="36689" y="27154"/>
                  <a:pt x="33193" y="27912"/>
                  <a:pt x="29799" y="27940"/>
                </a:cubicBezTo>
                <a:cubicBezTo>
                  <a:pt x="26404" y="27967"/>
                  <a:pt x="23056" y="27339"/>
                  <a:pt x="19690" y="26895"/>
                </a:cubicBezTo>
                <a:cubicBezTo>
                  <a:pt x="16333" y="26460"/>
                  <a:pt x="12874" y="26229"/>
                  <a:pt x="9581" y="27033"/>
                </a:cubicBezTo>
                <a:cubicBezTo>
                  <a:pt x="6289" y="27847"/>
                  <a:pt x="3145" y="29845"/>
                  <a:pt x="1665" y="32897"/>
                </a:cubicBezTo>
                <a:cubicBezTo>
                  <a:pt x="0" y="36356"/>
                  <a:pt x="1064" y="39833"/>
                  <a:pt x="3329" y="42746"/>
                </a:cubicBezTo>
                <a:lnTo>
                  <a:pt x="57683" y="427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15307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6"/>
          <p:cNvSpPr/>
          <p:nvPr/>
        </p:nvSpPr>
        <p:spPr>
          <a:xfrm>
            <a:off x="0" y="0"/>
            <a:ext cx="1647521" cy="1334630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6"/>
          <p:cNvSpPr/>
          <p:nvPr/>
        </p:nvSpPr>
        <p:spPr>
          <a:xfrm rot="10800000">
            <a:off x="79" y="53"/>
            <a:ext cx="1897221" cy="1399372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613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2454382" y="3531250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2454350" y="1927125"/>
            <a:ext cx="5335200" cy="84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2454351" y="3223226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2454350" y="1619100"/>
            <a:ext cx="53352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Nunito"/>
              <a:buNone/>
              <a:defRPr sz="2400" b="1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872550" y="4362975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97300" y="-1344150"/>
            <a:ext cx="2022000" cy="202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135550" y="1323188"/>
            <a:ext cx="4872900" cy="14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135550" y="3019288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0" y="60351"/>
            <a:ext cx="2866702" cy="2794222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/>
          <p:nvPr/>
        </p:nvSpPr>
        <p:spPr>
          <a:xfrm>
            <a:off x="0" y="0"/>
            <a:ext cx="3140555" cy="2187025"/>
          </a:xfrm>
          <a:custGeom>
            <a:avLst/>
            <a:gdLst/>
            <a:ahLst/>
            <a:cxnLst/>
            <a:rect l="l" t="t" r="r" b="b"/>
            <a:pathLst>
              <a:path w="76107" h="52865" extrusionOk="0">
                <a:moveTo>
                  <a:pt x="0" y="0"/>
                </a:moveTo>
                <a:lnTo>
                  <a:pt x="0" y="51422"/>
                </a:lnTo>
                <a:cubicBezTo>
                  <a:pt x="3052" y="52864"/>
                  <a:pt x="6964" y="52800"/>
                  <a:pt x="9508" y="50589"/>
                </a:cubicBezTo>
                <a:cubicBezTo>
                  <a:pt x="12023" y="48397"/>
                  <a:pt x="12615" y="44892"/>
                  <a:pt x="14391" y="42229"/>
                </a:cubicBezTo>
                <a:cubicBezTo>
                  <a:pt x="16139" y="39611"/>
                  <a:pt x="18821" y="38613"/>
                  <a:pt x="21919" y="38557"/>
                </a:cubicBezTo>
                <a:cubicBezTo>
                  <a:pt x="24907" y="38502"/>
                  <a:pt x="28005" y="39047"/>
                  <a:pt x="30798" y="37993"/>
                </a:cubicBezTo>
                <a:cubicBezTo>
                  <a:pt x="34127" y="36744"/>
                  <a:pt x="36245" y="33535"/>
                  <a:pt x="38021" y="30465"/>
                </a:cubicBezTo>
                <a:cubicBezTo>
                  <a:pt x="39806" y="27394"/>
                  <a:pt x="41646" y="24092"/>
                  <a:pt x="44763" y="22400"/>
                </a:cubicBezTo>
                <a:cubicBezTo>
                  <a:pt x="47399" y="20966"/>
                  <a:pt x="50562" y="20911"/>
                  <a:pt x="53549" y="21161"/>
                </a:cubicBezTo>
                <a:cubicBezTo>
                  <a:pt x="54298" y="21225"/>
                  <a:pt x="55047" y="21309"/>
                  <a:pt x="55796" y="21392"/>
                </a:cubicBezTo>
                <a:cubicBezTo>
                  <a:pt x="58044" y="21632"/>
                  <a:pt x="60291" y="21864"/>
                  <a:pt x="62520" y="21577"/>
                </a:cubicBezTo>
                <a:cubicBezTo>
                  <a:pt x="67218" y="20976"/>
                  <a:pt x="71537" y="17951"/>
                  <a:pt x="73711" y="13743"/>
                </a:cubicBezTo>
                <a:cubicBezTo>
                  <a:pt x="76106" y="9101"/>
                  <a:pt x="75690" y="4301"/>
                  <a:pt x="7369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/>
          <p:nvPr/>
        </p:nvSpPr>
        <p:spPr>
          <a:xfrm rot="10800000">
            <a:off x="6868078" y="31"/>
            <a:ext cx="2275923" cy="226747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9"/>
          <p:cNvSpPr/>
          <p:nvPr/>
        </p:nvSpPr>
        <p:spPr>
          <a:xfrm rot="5400000">
            <a:off x="7061291" y="245874"/>
            <a:ext cx="2328658" cy="1836761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/>
          <p:nvPr/>
        </p:nvSpPr>
        <p:spPr>
          <a:xfrm>
            <a:off x="7558450" y="39182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/>
          <p:nvPr/>
        </p:nvSpPr>
        <p:spPr>
          <a:xfrm>
            <a:off x="0" y="0"/>
            <a:ext cx="2119846" cy="1717369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1883056" cy="1272303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7803725" y="-1344150"/>
            <a:ext cx="2022000" cy="202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1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/>
          <p:nvPr/>
        </p:nvSpPr>
        <p:spPr>
          <a:xfrm rot="10800000">
            <a:off x="7528846" y="123"/>
            <a:ext cx="1615154" cy="1609029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/>
          <p:cNvSpPr/>
          <p:nvPr/>
        </p:nvSpPr>
        <p:spPr>
          <a:xfrm rot="5400000">
            <a:off x="7666032" y="174558"/>
            <a:ext cx="1652526" cy="1303409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6"/>
          <p:cNvSpPr/>
          <p:nvPr/>
        </p:nvSpPr>
        <p:spPr>
          <a:xfrm>
            <a:off x="-810825" y="-1263375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 idx="2" hasCustomPrompt="1"/>
          </p:nvPr>
        </p:nvSpPr>
        <p:spPr>
          <a:xfrm>
            <a:off x="2234675" y="1478702"/>
            <a:ext cx="11040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7"/>
          <p:cNvSpPr txBox="1">
            <a:spLocks noGrp="1"/>
          </p:cNvSpPr>
          <p:nvPr>
            <p:ph type="subTitle" idx="1"/>
          </p:nvPr>
        </p:nvSpPr>
        <p:spPr>
          <a:xfrm>
            <a:off x="2038200" y="3541213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ubTitle" idx="3"/>
          </p:nvPr>
        </p:nvSpPr>
        <p:spPr>
          <a:xfrm>
            <a:off x="2038200" y="420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500">
                <a:solidFill>
                  <a:schemeClr val="accent2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unito"/>
              <a:buNone/>
              <a:defRPr sz="2400" b="1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/>
          <p:nvPr/>
        </p:nvSpPr>
        <p:spPr>
          <a:xfrm>
            <a:off x="-805125" y="-577500"/>
            <a:ext cx="2022000" cy="2022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7"/>
          <p:cNvSpPr/>
          <p:nvPr/>
        </p:nvSpPr>
        <p:spPr>
          <a:xfrm rot="10800000">
            <a:off x="5554642" y="154"/>
            <a:ext cx="3589358" cy="3576008"/>
          </a:xfrm>
          <a:custGeom>
            <a:avLst/>
            <a:gdLst/>
            <a:ahLst/>
            <a:cxnLst/>
            <a:rect l="l" t="t" r="r" b="b"/>
            <a:pathLst>
              <a:path w="30577" h="30438" extrusionOk="0">
                <a:moveTo>
                  <a:pt x="28856" y="30428"/>
                </a:moveTo>
                <a:cubicBezTo>
                  <a:pt x="28902" y="30317"/>
                  <a:pt x="28948" y="30197"/>
                  <a:pt x="28995" y="30086"/>
                </a:cubicBezTo>
                <a:cubicBezTo>
                  <a:pt x="30576" y="25878"/>
                  <a:pt x="28884" y="20477"/>
                  <a:pt x="24823" y="18535"/>
                </a:cubicBezTo>
                <a:cubicBezTo>
                  <a:pt x="22373" y="17369"/>
                  <a:pt x="19432" y="17499"/>
                  <a:pt x="17046" y="16195"/>
                </a:cubicBezTo>
                <a:cubicBezTo>
                  <a:pt x="14595" y="14863"/>
                  <a:pt x="13143" y="12264"/>
                  <a:pt x="11977" y="9721"/>
                </a:cubicBezTo>
                <a:cubicBezTo>
                  <a:pt x="10812" y="7187"/>
                  <a:pt x="9748" y="4495"/>
                  <a:pt x="7705" y="2599"/>
                </a:cubicBezTo>
                <a:cubicBezTo>
                  <a:pt x="5790" y="861"/>
                  <a:pt x="3238" y="1"/>
                  <a:pt x="657" y="223"/>
                </a:cubicBezTo>
                <a:cubicBezTo>
                  <a:pt x="435" y="241"/>
                  <a:pt x="213" y="278"/>
                  <a:pt x="1" y="306"/>
                </a:cubicBezTo>
                <a:lnTo>
                  <a:pt x="1" y="304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 rot="5400000">
            <a:off x="5859355" y="387877"/>
            <a:ext cx="3672522" cy="2896768"/>
          </a:xfrm>
          <a:custGeom>
            <a:avLst/>
            <a:gdLst/>
            <a:ahLst/>
            <a:cxnLst/>
            <a:rect l="l" t="t" r="r" b="b"/>
            <a:pathLst>
              <a:path w="67210" h="45411" extrusionOk="0">
                <a:moveTo>
                  <a:pt x="1" y="10"/>
                </a:moveTo>
                <a:lnTo>
                  <a:pt x="1" y="45410"/>
                </a:lnTo>
                <a:cubicBezTo>
                  <a:pt x="2775" y="43117"/>
                  <a:pt x="4699" y="39907"/>
                  <a:pt x="6567" y="36791"/>
                </a:cubicBezTo>
                <a:cubicBezTo>
                  <a:pt x="8611" y="33360"/>
                  <a:pt x="10803" y="29836"/>
                  <a:pt x="14132" y="27635"/>
                </a:cubicBezTo>
                <a:cubicBezTo>
                  <a:pt x="21679" y="22641"/>
                  <a:pt x="32472" y="25952"/>
                  <a:pt x="40222" y="21281"/>
                </a:cubicBezTo>
                <a:cubicBezTo>
                  <a:pt x="46123" y="17730"/>
                  <a:pt x="48842" y="10359"/>
                  <a:pt x="54678" y="6696"/>
                </a:cubicBezTo>
                <a:cubicBezTo>
                  <a:pt x="57526" y="4911"/>
                  <a:pt x="60902" y="4153"/>
                  <a:pt x="63861" y="2571"/>
                </a:cubicBezTo>
                <a:cubicBezTo>
                  <a:pt x="65119" y="1915"/>
                  <a:pt x="66247" y="1045"/>
                  <a:pt x="672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subTitle" idx="1"/>
          </p:nvPr>
        </p:nvSpPr>
        <p:spPr>
          <a:xfrm>
            <a:off x="4963863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subTitle" idx="2"/>
          </p:nvPr>
        </p:nvSpPr>
        <p:spPr>
          <a:xfrm>
            <a:off x="1384137" y="3045773"/>
            <a:ext cx="27960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 txBox="1">
            <a:spLocks noGrp="1"/>
          </p:cNvSpPr>
          <p:nvPr>
            <p:ph type="subTitle" idx="3"/>
          </p:nvPr>
        </p:nvSpPr>
        <p:spPr>
          <a:xfrm>
            <a:off x="1384137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subTitle" idx="4"/>
          </p:nvPr>
        </p:nvSpPr>
        <p:spPr>
          <a:xfrm>
            <a:off x="4963863" y="2558150"/>
            <a:ext cx="27960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1"/>
          <p:cNvSpPr txBox="1">
            <a:spLocks noGrp="1"/>
          </p:cNvSpPr>
          <p:nvPr>
            <p:ph type="title" hasCustomPrompt="1"/>
          </p:nvPr>
        </p:nvSpPr>
        <p:spPr>
          <a:xfrm>
            <a:off x="713225" y="670225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4" name="Google Shape;214;p31"/>
          <p:cNvSpPr txBox="1">
            <a:spLocks noGrp="1"/>
          </p:cNvSpPr>
          <p:nvPr>
            <p:ph type="subTitle" idx="1"/>
          </p:nvPr>
        </p:nvSpPr>
        <p:spPr>
          <a:xfrm>
            <a:off x="713225" y="1362926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2068361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6" name="Google Shape;216;p31"/>
          <p:cNvSpPr txBox="1">
            <a:spLocks noGrp="1"/>
          </p:cNvSpPr>
          <p:nvPr>
            <p:ph type="subTitle" idx="3"/>
          </p:nvPr>
        </p:nvSpPr>
        <p:spPr>
          <a:xfrm>
            <a:off x="713225" y="2761061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3466463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31"/>
          <p:cNvSpPr txBox="1">
            <a:spLocks noGrp="1"/>
          </p:cNvSpPr>
          <p:nvPr>
            <p:ph type="subTitle" idx="5"/>
          </p:nvPr>
        </p:nvSpPr>
        <p:spPr>
          <a:xfrm>
            <a:off x="713225" y="4159172"/>
            <a:ext cx="4696800" cy="4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7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19" name="Google Shape;219;p31"/>
          <p:cNvSpPr/>
          <p:nvPr/>
        </p:nvSpPr>
        <p:spPr>
          <a:xfrm rot="5400000" flipH="1">
            <a:off x="5763213" y="1082539"/>
            <a:ext cx="4463287" cy="2298185"/>
          </a:xfrm>
          <a:custGeom>
            <a:avLst/>
            <a:gdLst/>
            <a:ahLst/>
            <a:cxnLst/>
            <a:rect l="l" t="t" r="r" b="b"/>
            <a:pathLst>
              <a:path w="51636" h="33813" extrusionOk="0">
                <a:moveTo>
                  <a:pt x="1" y="1"/>
                </a:moveTo>
                <a:lnTo>
                  <a:pt x="1" y="32093"/>
                </a:lnTo>
                <a:cubicBezTo>
                  <a:pt x="1296" y="32093"/>
                  <a:pt x="2590" y="32185"/>
                  <a:pt x="3876" y="32370"/>
                </a:cubicBezTo>
                <a:cubicBezTo>
                  <a:pt x="7622" y="32860"/>
                  <a:pt x="11330" y="33813"/>
                  <a:pt x="15104" y="33674"/>
                </a:cubicBezTo>
                <a:cubicBezTo>
                  <a:pt x="20662" y="33480"/>
                  <a:pt x="26091" y="30807"/>
                  <a:pt x="29624" y="26525"/>
                </a:cubicBezTo>
                <a:cubicBezTo>
                  <a:pt x="32278" y="23307"/>
                  <a:pt x="33832" y="19358"/>
                  <a:pt x="35635" y="15594"/>
                </a:cubicBezTo>
                <a:cubicBezTo>
                  <a:pt x="37429" y="11829"/>
                  <a:pt x="39640" y="8065"/>
                  <a:pt x="43127" y="5762"/>
                </a:cubicBezTo>
                <a:cubicBezTo>
                  <a:pt x="46012" y="3857"/>
                  <a:pt x="49878" y="2812"/>
                  <a:pt x="516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1"/>
          <p:cNvSpPr/>
          <p:nvPr/>
        </p:nvSpPr>
        <p:spPr>
          <a:xfrm rot="-5400000">
            <a:off x="5433915" y="1433468"/>
            <a:ext cx="4659943" cy="2760121"/>
          </a:xfrm>
          <a:custGeom>
            <a:avLst/>
            <a:gdLst/>
            <a:ahLst/>
            <a:cxnLst/>
            <a:rect l="l" t="t" r="r" b="b"/>
            <a:pathLst>
              <a:path w="37041" h="26184" extrusionOk="0">
                <a:moveTo>
                  <a:pt x="29910" y="15094"/>
                </a:moveTo>
                <a:cubicBezTo>
                  <a:pt x="27210" y="14327"/>
                  <a:pt x="24222" y="14965"/>
                  <a:pt x="21568" y="14058"/>
                </a:cubicBezTo>
                <a:cubicBezTo>
                  <a:pt x="18840" y="13134"/>
                  <a:pt x="16907" y="10738"/>
                  <a:pt x="15288" y="8361"/>
                </a:cubicBezTo>
                <a:cubicBezTo>
                  <a:pt x="13661" y="5994"/>
                  <a:pt x="12116" y="3441"/>
                  <a:pt x="9693" y="1878"/>
                </a:cubicBezTo>
                <a:cubicBezTo>
                  <a:pt x="7436" y="435"/>
                  <a:pt x="4690" y="1"/>
                  <a:pt x="2100" y="676"/>
                </a:cubicBezTo>
                <a:cubicBezTo>
                  <a:pt x="1369" y="861"/>
                  <a:pt x="667" y="1129"/>
                  <a:pt x="1" y="1462"/>
                </a:cubicBezTo>
                <a:lnTo>
                  <a:pt x="1" y="26183"/>
                </a:lnTo>
                <a:lnTo>
                  <a:pt x="36134" y="26183"/>
                </a:lnTo>
                <a:cubicBezTo>
                  <a:pt x="36134" y="26155"/>
                  <a:pt x="36144" y="26128"/>
                  <a:pt x="36144" y="26100"/>
                </a:cubicBezTo>
                <a:cubicBezTo>
                  <a:pt x="37041" y="21559"/>
                  <a:pt x="34386" y="16361"/>
                  <a:pt x="29910" y="150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1"/>
          <p:cNvSpPr/>
          <p:nvPr/>
        </p:nvSpPr>
        <p:spPr>
          <a:xfrm>
            <a:off x="-439225" y="-1344150"/>
            <a:ext cx="2022000" cy="2022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  <p:sldLayoutId id="2147483658" r:id="rId4"/>
    <p:sldLayoutId id="2147483661" r:id="rId5"/>
    <p:sldLayoutId id="2147483662" r:id="rId6"/>
    <p:sldLayoutId id="2147483663" r:id="rId7"/>
    <p:sldLayoutId id="2147483670" r:id="rId8"/>
    <p:sldLayoutId id="2147483677" r:id="rId9"/>
    <p:sldLayoutId id="2147483680" r:id="rId10"/>
    <p:sldLayoutId id="2147483681" r:id="rId11"/>
    <p:sldLayoutId id="21474836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397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800" b="1" i="0" u="none" strike="noStrike" cap="none">
          <a:solidFill>
            <a:srgbClr val="404040"/>
          </a:solidFill>
          <a:latin typeface="Microsoft YaHei" panose="020B0503020204020204" pitchFamily="34" charset="-122"/>
          <a:ea typeface="Microsoft YaHei" panose="020B0503020204020204" pitchFamily="34" charset="-122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kse.kl.edu.tw/news/76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kse.kl.edu.tw/32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2cbkthg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29dtc8p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D561044F-68DD-41AE-8D4C-5814A622176D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282700"/>
            <a:ext cx="7772400" cy="38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96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>
              <a:lnSpc>
                <a:spcPts val="4100"/>
              </a:lnSpc>
            </a:pP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4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月份特教工作會議</a:t>
            </a:r>
            <a:endParaRPr lang="en-US" altLang="zh-TW" sz="4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ts val="4100"/>
              </a:lnSpc>
            </a:pPr>
            <a:b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TW" sz="24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114.6.25</a:t>
            </a:r>
            <a:endParaRPr lang="zh-TW" altLang="zh-TW" sz="24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5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</a:t>
            </a:r>
            <a:r>
              <a:rPr lang="en-US" altLang="zh-TW" sz="25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5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年度兒童青少年精神醫學專科醫師駐點諮詢</a:t>
            </a:r>
            <a:endParaRPr sz="25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7483C-24AD-4240-A214-6942B9BE7341}"/>
              </a:ext>
            </a:extLst>
          </p:cNvPr>
          <p:cNvSpPr/>
          <p:nvPr/>
        </p:nvSpPr>
        <p:spPr>
          <a:xfrm>
            <a:off x="250462" y="1017588"/>
            <a:ext cx="7419158" cy="379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7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對象：學校及幼兒園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70000"/>
              </a:lnSpc>
              <a:buClr>
                <a:srgbClr val="ABCB3B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高關懷學生，經評估有就醫需求但難以執行者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輔諮中心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70000"/>
              </a:lnSpc>
              <a:buClr>
                <a:srgbClr val="ABCB3B"/>
              </a:buClr>
              <a:buFont typeface="+mj-lt"/>
              <a:buAutoNum type="arabicPeriod"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經鑑輔會鑑定之特殊生，有持續性情緒行為問題，經評估具醫療諮詢需求者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特教資源中心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7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申請方式：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請先致電確認預約時間並於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天前送出服務諮詢申請單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7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實施方式：每月排定</a:t>
            </a:r>
            <a:r>
              <a:rPr lang="en-US" altLang="zh-TW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2-3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名學生，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邀請兒童青少年精神醫學專科醫師提供諮詢服務</a:t>
            </a: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。務由學校指定人員陪同，必要時得邀請家長參與。</a:t>
            </a:r>
            <a:endParaRPr lang="en-US" altLang="zh-TW" sz="18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7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18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暫定期程：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7/25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8/22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9/26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10/17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11/21</a:t>
            </a: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12/12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A316DD1F-F8AD-4AED-A5FB-DAAAD16F9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620" y="2508399"/>
            <a:ext cx="1281224" cy="128122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8DF92A36-275A-4B51-A7AF-01389CDE7FB6}"/>
              </a:ext>
            </a:extLst>
          </p:cNvPr>
          <p:cNvSpPr/>
          <p:nvPr/>
        </p:nvSpPr>
        <p:spPr>
          <a:xfrm>
            <a:off x="7420451" y="3789623"/>
            <a:ext cx="172354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dirty="0">
                <a:hlinkClick r:id="rId4"/>
              </a:rPr>
              <a:t>https://kse.kl.edu.tw/news/769</a:t>
            </a:r>
            <a:endParaRPr lang="en-US" altLang="zh-TW" sz="900" dirty="0"/>
          </a:p>
        </p:txBody>
      </p:sp>
    </p:spTree>
    <p:extLst>
      <p:ext uri="{BB962C8B-B14F-4D97-AF65-F5344CB8AC3E}">
        <p14:creationId xmlns:p14="http://schemas.microsoft.com/office/powerpoint/2010/main" val="308641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輔具申請及轉銜異動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7483C-24AD-4240-A214-6942B9BE7341}"/>
              </a:ext>
            </a:extLst>
          </p:cNvPr>
          <p:cNvSpPr/>
          <p:nvPr/>
        </p:nvSpPr>
        <p:spPr>
          <a:xfrm>
            <a:off x="297456" y="1071445"/>
            <a:ext cx="7637176" cy="3500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一、借用輔具：請務必提醒學校填寫表單並送件至中心，並盡可能請學校親自領取輔具。表件請參考基隆市特教資源中心網頁。</a:t>
            </a:r>
          </a:p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二、歸還輔具：請先與中心連絡預約歸還時間，由學校親自歸還。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</a:t>
            </a:r>
            <a:r>
              <a:rPr lang="zh-TW" altLang="en-US" sz="2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輔具轉銜異動： 填寫「基隆市轉銜異動單」</a:t>
            </a: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，用印後送至中心。詳細說明可參考基隆市特教資源中心網頁。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四、若無庫存或無法修復之教育輔助器材，學校端才可提請採購。下半年輔具採購送件日期</a:t>
            </a:r>
            <a:r>
              <a:rPr lang="en-US" altLang="zh-TW" sz="2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9/11</a:t>
            </a:r>
            <a:r>
              <a:rPr lang="zh-TW" altLang="en-US" sz="2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2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11/10</a:t>
            </a: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B35C2F-3EEE-4267-8DE0-500DE3E70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186" y="3434529"/>
            <a:ext cx="1136907" cy="113690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3D62B06-6273-4D7B-B58F-6CC2657D92DB}"/>
              </a:ext>
            </a:extLst>
          </p:cNvPr>
          <p:cNvSpPr/>
          <p:nvPr/>
        </p:nvSpPr>
        <p:spPr>
          <a:xfrm>
            <a:off x="7721816" y="4583584"/>
            <a:ext cx="14221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900" dirty="0">
                <a:hlinkClick r:id="rId4"/>
              </a:rPr>
              <a:t>https://kse.kl.edu.tw/327</a:t>
            </a:r>
            <a:endParaRPr lang="en-US" altLang="zh-TW" sz="900" dirty="0"/>
          </a:p>
        </p:txBody>
      </p:sp>
    </p:spTree>
    <p:extLst>
      <p:ext uri="{BB962C8B-B14F-4D97-AF65-F5344CB8AC3E}">
        <p14:creationId xmlns:p14="http://schemas.microsoft.com/office/powerpoint/2010/main" val="187430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0"/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0"/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  <a:endParaRPr dirty="0">
              <a:solidFill>
                <a:srgbClr val="FFC8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05" name="Google Shape;405;p50"/>
          <p:cNvSpPr txBox="1">
            <a:spLocks noGrp="1"/>
          </p:cNvSpPr>
          <p:nvPr>
            <p:ph type="title" idx="2"/>
          </p:nvPr>
        </p:nvSpPr>
        <p:spPr>
          <a:xfrm>
            <a:off x="2234675" y="1544017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02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8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專業團隊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A6F6263-9788-4BD7-A8EE-A189EAC6906E}"/>
              </a:ext>
            </a:extLst>
          </p:cNvPr>
          <p:cNvSpPr/>
          <p:nvPr/>
        </p:nvSpPr>
        <p:spPr>
          <a:xfrm>
            <a:off x="720000" y="1340643"/>
            <a:ext cx="785325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學期專業團隊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一、預計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月開始申請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114-1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專團服務及派案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二、預計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月開始申請期初場專團服務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三、單項評估依年度計畫各場次另行公告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  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非主動申請制，由專服中心寄發單項評估表單請待評估學校填寫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四、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114-1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合作評估日期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11/26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12/3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，共計二場次</a:t>
            </a:r>
            <a:b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五、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114-1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專團面審時間待定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六、若有更動則由特教專服中心另行通知</a:t>
            </a: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566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403;p50">
            <a:extLst>
              <a:ext uri="{FF2B5EF4-FFF2-40B4-BE49-F238E27FC236}">
                <a16:creationId xmlns:a16="http://schemas.microsoft.com/office/drawing/2014/main" id="{12954DC8-1966-4F1D-BCD4-5748CBA2543A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67A1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404;p50">
            <a:extLst>
              <a:ext uri="{FF2B5EF4-FFF2-40B4-BE49-F238E27FC236}">
                <a16:creationId xmlns:a16="http://schemas.microsoft.com/office/drawing/2014/main" id="{73F69E49-778E-46C2-AF31-DEEC57F47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  <a:endParaRPr sz="5000" dirty="0">
              <a:solidFill>
                <a:srgbClr val="67A1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Google Shape;405;p50">
            <a:extLst>
              <a:ext uri="{FF2B5EF4-FFF2-40B4-BE49-F238E27FC236}">
                <a16:creationId xmlns:a16="http://schemas.microsoft.com/office/drawing/2014/main" id="{79D293E8-0377-4CD8-98BF-66BDA17EA661}"/>
              </a:ext>
            </a:extLst>
          </p:cNvPr>
          <p:cNvSpPr txBox="1">
            <a:spLocks/>
          </p:cNvSpPr>
          <p:nvPr/>
        </p:nvSpPr>
        <p:spPr>
          <a:xfrm>
            <a:off x="2234675" y="1544017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/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3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年度教師助理員及特教學生助理人員職前暨在職訓練研習第二梯次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進階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不含教師及教保員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 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於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114/8/6(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三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8/8(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五</a:t>
            </a:r>
            <a:r>
              <a:rPr kumimoji="1" lang="en-US" altLang="zh-TW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整天</a:t>
            </a:r>
            <a:r>
              <a:rPr kumimoji="1" lang="zh-TW" altLang="en-US" sz="1800" b="1" kern="1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辦理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，全程參與者核予</a:t>
            </a:r>
            <a:r>
              <a:rPr kumimoji="1" lang="en-US" altLang="zh-TW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18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小時研習時數。                                                                                            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★</a:t>
            </a: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研習地點：基隆市</a:t>
            </a:r>
            <a:r>
              <a:rPr kumimoji="1" lang="zh-TW" altLang="en-US" sz="1800" b="1" kern="12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深澳國小</a:t>
            </a:r>
            <a:endParaRPr kumimoji="1" lang="en-US" altLang="zh-TW" sz="1800" b="1" kern="12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kumimoji="1" lang="zh-TW" altLang="en-US" sz="1800" b="1" kern="12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</a:t>
            </a:r>
            <a:endParaRPr kumimoji="1" lang="en-US" altLang="zh-TW" sz="1800" b="1" kern="12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學年度第</a:t>
            </a:r>
            <a:r>
              <a:rPr lang="en-US" altLang="zh-TW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18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學期助理人員特教通報網開放申請區間：</a:t>
            </a:r>
            <a:r>
              <a:rPr lang="en-US" altLang="zh-TW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114/8/1~114/11/31</a:t>
            </a: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9204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>
            <a:extLst>
              <a:ext uri="{FF2B5EF4-FFF2-40B4-BE49-F238E27FC236}">
                <a16:creationId xmlns:a16="http://schemas.microsoft.com/office/drawing/2014/main" id="{1DE7C233-16BA-4B31-96A6-3EDA98F6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67A1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908A584-98A3-43AB-97C4-4DC30B290FF7}"/>
              </a:ext>
            </a:extLst>
          </p:cNvPr>
          <p:cNvSpPr/>
          <p:nvPr/>
        </p:nvSpPr>
        <p:spPr>
          <a:xfrm>
            <a:off x="720724" y="1158156"/>
            <a:ext cx="833067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buFont typeface="Wingdings" panose="05000000000000000000" pitchFamily="2" charset="2"/>
              <a:buChar char="l"/>
              <a:defRPr/>
            </a:pPr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助理員通報網申請步驟：</a:t>
            </a:r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先至通報網學務帳號進入→學校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班級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特教人力→教師助理→新增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學期助理人員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教師助理員→申請教師助理服務→點選新增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學期申請→勾選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申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請學生</a:t>
            </a: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3.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特教學生助理人員依帳號密碼進入特教通報網填寫服務紀錄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新進人員則需先依帳號登錄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帳號可以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設定</a:t>
            </a:r>
            <a:r>
              <a:rPr lang="en-US" altLang="zh-TW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E-MAIL</a:t>
            </a:r>
            <a:r>
              <a:rPr lang="zh-TW" altLang="zh-TW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帳號或身分證字號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),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首次登錄請使用</a:t>
            </a:r>
            <a:r>
              <a:rPr lang="zh-TW" altLang="zh-TW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身分證字號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為密碼→填寫基本資料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)(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★切記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之後更</a:t>
            </a:r>
            <a:endParaRPr lang="en-US" altLang="zh-TW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fontAlgn="base">
              <a:spcBef>
                <a:spcPts val="2400"/>
              </a:spcBef>
              <a:spcAft>
                <a:spcPct val="0"/>
              </a:spcAft>
              <a:buClr>
                <a:srgbClr val="67A1FF"/>
              </a:buClr>
              <a:defRPr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     </a:t>
            </a:r>
            <a:r>
              <a:rPr lang="zh-TW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新密碼請務必自行記住後端無法查</a:t>
            </a:r>
            <a:r>
              <a:rPr lang="en-US" altLang="zh-TW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35835FB-0A32-4713-853B-43B0BB11F664}"/>
              </a:ext>
            </a:extLst>
          </p:cNvPr>
          <p:cNvSpPr/>
          <p:nvPr/>
        </p:nvSpPr>
        <p:spPr>
          <a:xfrm>
            <a:off x="-1036824" y="3985344"/>
            <a:ext cx="7702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altLang="zh-TW" sz="18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Bef>
                <a:spcPts val="600"/>
              </a:spcBef>
            </a:pPr>
            <a:r>
              <a:rPr lang="en-US" altLang="zh-TW" sz="1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  </a:t>
            </a:r>
          </a:p>
          <a:p>
            <a:pPr marL="285750" indent="-285750" eaLnBrk="1" hangingPunct="1">
              <a:spcBef>
                <a:spcPts val="600"/>
              </a:spcBef>
              <a:buFont typeface="Wingdings" panose="05000000000000000000" pitchFamily="2" charset="2"/>
              <a:buChar char="l"/>
            </a:pPr>
            <a:endParaRPr lang="en-US" altLang="zh-TW" sz="1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3711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/>
          <p:nvPr/>
        </p:nvSpPr>
        <p:spPr>
          <a:xfrm>
            <a:off x="-1229525" y="3837000"/>
            <a:ext cx="2022000" cy="2022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48"/>
          <p:cNvSpPr/>
          <p:nvPr/>
        </p:nvSpPr>
        <p:spPr>
          <a:xfrm rot="5400000">
            <a:off x="7176132" y="206477"/>
            <a:ext cx="2174345" cy="1761366"/>
          </a:xfrm>
          <a:custGeom>
            <a:avLst/>
            <a:gdLst/>
            <a:ahLst/>
            <a:cxnLst/>
            <a:rect l="l" t="t" r="r" b="b"/>
            <a:pathLst>
              <a:path w="25231" h="20440" extrusionOk="0">
                <a:moveTo>
                  <a:pt x="24611" y="2229"/>
                </a:moveTo>
                <a:cubicBezTo>
                  <a:pt x="24352" y="1369"/>
                  <a:pt x="23871" y="601"/>
                  <a:pt x="23224" y="0"/>
                </a:cubicBezTo>
                <a:lnTo>
                  <a:pt x="1" y="0"/>
                </a:lnTo>
                <a:lnTo>
                  <a:pt x="1" y="20439"/>
                </a:lnTo>
                <a:cubicBezTo>
                  <a:pt x="1009" y="19995"/>
                  <a:pt x="1943" y="19403"/>
                  <a:pt x="2785" y="18691"/>
                </a:cubicBezTo>
                <a:cubicBezTo>
                  <a:pt x="5041" y="16749"/>
                  <a:pt x="6808" y="14196"/>
                  <a:pt x="9379" y="12707"/>
                </a:cubicBezTo>
                <a:cubicBezTo>
                  <a:pt x="11358" y="11561"/>
                  <a:pt x="13642" y="11135"/>
                  <a:pt x="15871" y="10654"/>
                </a:cubicBezTo>
                <a:cubicBezTo>
                  <a:pt x="18100" y="10164"/>
                  <a:pt x="20385" y="9581"/>
                  <a:pt x="22188" y="8194"/>
                </a:cubicBezTo>
                <a:cubicBezTo>
                  <a:pt x="24001" y="6807"/>
                  <a:pt x="25231" y="4421"/>
                  <a:pt x="24611" y="222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8"/>
          <p:cNvSpPr/>
          <p:nvPr/>
        </p:nvSpPr>
        <p:spPr>
          <a:xfrm rot="-5400000">
            <a:off x="6968564" y="328584"/>
            <a:ext cx="2503902" cy="1846854"/>
          </a:xfrm>
          <a:custGeom>
            <a:avLst/>
            <a:gdLst/>
            <a:ahLst/>
            <a:cxnLst/>
            <a:rect l="l" t="t" r="r" b="b"/>
            <a:pathLst>
              <a:path w="64990" h="47936" extrusionOk="0">
                <a:moveTo>
                  <a:pt x="64990" y="0"/>
                </a:moveTo>
                <a:cubicBezTo>
                  <a:pt x="56195" y="1970"/>
                  <a:pt x="48232" y="7815"/>
                  <a:pt x="44042" y="15834"/>
                </a:cubicBezTo>
                <a:cubicBezTo>
                  <a:pt x="42424" y="18951"/>
                  <a:pt x="41342" y="22308"/>
                  <a:pt x="39797" y="25461"/>
                </a:cubicBezTo>
                <a:cubicBezTo>
                  <a:pt x="38253" y="28624"/>
                  <a:pt x="36144" y="31649"/>
                  <a:pt x="33074" y="33369"/>
                </a:cubicBezTo>
                <a:cubicBezTo>
                  <a:pt x="29476" y="35385"/>
                  <a:pt x="25101" y="35311"/>
                  <a:pt x="21004" y="34858"/>
                </a:cubicBezTo>
                <a:cubicBezTo>
                  <a:pt x="16898" y="34414"/>
                  <a:pt x="12736" y="33628"/>
                  <a:pt x="8685" y="34414"/>
                </a:cubicBezTo>
                <a:cubicBezTo>
                  <a:pt x="5439" y="35043"/>
                  <a:pt x="676" y="37503"/>
                  <a:pt x="241" y="41239"/>
                </a:cubicBezTo>
                <a:cubicBezTo>
                  <a:pt x="1" y="43256"/>
                  <a:pt x="796" y="45799"/>
                  <a:pt x="2008" y="47935"/>
                </a:cubicBezTo>
                <a:lnTo>
                  <a:pt x="64990" y="47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403;p50">
            <a:extLst>
              <a:ext uri="{FF2B5EF4-FFF2-40B4-BE49-F238E27FC236}">
                <a16:creationId xmlns:a16="http://schemas.microsoft.com/office/drawing/2014/main" id="{C032E07A-436B-4419-9D76-124EC4EE72A5}"/>
              </a:ext>
            </a:extLst>
          </p:cNvPr>
          <p:cNvSpPr/>
          <p:nvPr/>
        </p:nvSpPr>
        <p:spPr>
          <a:xfrm>
            <a:off x="2137775" y="1250702"/>
            <a:ext cx="1297800" cy="1297800"/>
          </a:xfrm>
          <a:prstGeom prst="ellipse">
            <a:avLst/>
          </a:prstGeom>
          <a:solidFill>
            <a:srgbClr val="EE48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404;p50">
            <a:extLst>
              <a:ext uri="{FF2B5EF4-FFF2-40B4-BE49-F238E27FC236}">
                <a16:creationId xmlns:a16="http://schemas.microsoft.com/office/drawing/2014/main" id="{8CC1E422-DBE3-43DA-B746-6CDA804F16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38200" y="2644988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000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  <a:endParaRPr sz="5000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Google Shape;405;p50">
            <a:extLst>
              <a:ext uri="{FF2B5EF4-FFF2-40B4-BE49-F238E27FC236}">
                <a16:creationId xmlns:a16="http://schemas.microsoft.com/office/drawing/2014/main" id="{4DA75B5A-0D12-4BC7-814D-CE1A3F33CD59}"/>
              </a:ext>
            </a:extLst>
          </p:cNvPr>
          <p:cNvSpPr txBox="1">
            <a:spLocks/>
          </p:cNvSpPr>
          <p:nvPr/>
        </p:nvSpPr>
        <p:spPr>
          <a:xfrm>
            <a:off x="2234675" y="1544017"/>
            <a:ext cx="1104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>
              <a:lnSpc>
                <a:spcPts val="5760"/>
              </a:lnSpc>
            </a:pPr>
            <a:r>
              <a:rPr lang="en" altLang="zh-TW" sz="4800" b="1" dirty="0">
                <a:solidFill>
                  <a:schemeClr val="lt1"/>
                </a:solidFill>
                <a:latin typeface="Nunito" panose="02020500000000000000" charset="0"/>
              </a:rPr>
              <a:t>0</a:t>
            </a:r>
            <a:r>
              <a:rPr lang="en-US" altLang="zh-TW" sz="4800" b="1" dirty="0">
                <a:solidFill>
                  <a:schemeClr val="lt1"/>
                </a:solidFill>
                <a:latin typeface="Nunito" panose="02020500000000000000" charset="0"/>
              </a:rPr>
              <a:t>4</a:t>
            </a:r>
            <a:endParaRPr lang="en" altLang="zh-TW" sz="4800" b="1" dirty="0">
              <a:solidFill>
                <a:schemeClr val="lt1"/>
              </a:solidFill>
              <a:latin typeface="Nunito" panose="02020500000000000000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>
            <a:extLst>
              <a:ext uri="{FF2B5EF4-FFF2-40B4-BE49-F238E27FC236}">
                <a16:creationId xmlns:a16="http://schemas.microsoft.com/office/drawing/2014/main" id="{6213F3F3-7610-4C2D-ABC6-EE8AE7EFB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鑑定安置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3F0F8E4-2808-47FD-B23A-A92B74D365A9}"/>
              </a:ext>
            </a:extLst>
          </p:cNvPr>
          <p:cNvSpPr/>
          <p:nvPr/>
        </p:nvSpPr>
        <p:spPr>
          <a:xfrm>
            <a:off x="926275" y="1286959"/>
            <a:ext cx="8070768" cy="2346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學年第一學期期初鑑定安置會議時程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報名區間：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-8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中級心評截止日：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紙本與電子檔截止日：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日下午四點截止。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鑑定會議日期：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</a:t>
            </a:r>
            <a:r>
              <a:rPr lang="en-US" altLang="zh-TW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15-18</a:t>
            </a:r>
            <a:r>
              <a:rPr lang="zh-TW" altLang="en-US" sz="2000" dirty="0">
                <a:solidFill>
                  <a:schemeClr val="bg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日。</a:t>
            </a:r>
          </a:p>
        </p:txBody>
      </p:sp>
    </p:spTree>
    <p:extLst>
      <p:ext uri="{BB962C8B-B14F-4D97-AF65-F5344CB8AC3E}">
        <p14:creationId xmlns:p14="http://schemas.microsoft.com/office/powerpoint/2010/main" val="2014172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273950"/>
            <a:ext cx="1297800" cy="1297800"/>
          </a:xfrm>
          <a:prstGeom prst="ellipse">
            <a:avLst/>
          </a:prstGeom>
          <a:solidFill>
            <a:srgbClr val="D865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5717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特教評鑑</a:t>
            </a:r>
            <a:endParaRPr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580328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</a:t>
            </a:r>
            <a:r>
              <a:rPr lang="en-US" altLang="zh-TW" dirty="0">
                <a:solidFill>
                  <a:schemeClr val="lt1"/>
                </a:solidFill>
              </a:rPr>
              <a:t>5</a:t>
            </a:r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554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/>
          <p:nvPr/>
        </p:nvSpPr>
        <p:spPr>
          <a:xfrm>
            <a:off x="4020000" y="1093777"/>
            <a:ext cx="1297800" cy="1297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BCB3B"/>
              </a:solidFill>
            </a:endParaRPr>
          </a:p>
        </p:txBody>
      </p:sp>
      <p:sp>
        <p:nvSpPr>
          <p:cNvPr id="317" name="Google Shape;317;p44"/>
          <p:cNvSpPr txBox="1">
            <a:spLocks noGrp="1"/>
          </p:cNvSpPr>
          <p:nvPr>
            <p:ph type="title"/>
          </p:nvPr>
        </p:nvSpPr>
        <p:spPr>
          <a:xfrm>
            <a:off x="2135100" y="2391577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巡迴輔導</a:t>
            </a:r>
            <a:endParaRPr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8" name="Google Shape;318;p44"/>
          <p:cNvSpPr txBox="1">
            <a:spLocks noGrp="1"/>
          </p:cNvSpPr>
          <p:nvPr>
            <p:ph type="title" idx="2"/>
          </p:nvPr>
        </p:nvSpPr>
        <p:spPr>
          <a:xfrm>
            <a:off x="4116900" y="1374029"/>
            <a:ext cx="11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特教評鑑總覽與期程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8374BA-F968-447A-B5BD-CD5BBAE8508A}"/>
              </a:ext>
            </a:extLst>
          </p:cNvPr>
          <p:cNvSpPr/>
          <p:nvPr/>
        </p:nvSpPr>
        <p:spPr>
          <a:xfrm>
            <a:off x="645370" y="1043712"/>
            <a:ext cx="7853259" cy="411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rgbClr val="D8659E"/>
              </a:buClr>
              <a:buFont typeface="Wingdings" panose="05000000000000000000" pitchFamily="2" charset="2"/>
              <a:buChar char="l"/>
            </a:pP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評鑑目的</a:t>
            </a:r>
            <a:endParaRPr lang="en-US" altLang="zh-TW" sz="16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D8659E"/>
              </a:buClr>
              <a:buFont typeface="Wingdings" panose="05000000000000000000" pitchFamily="2" charset="2"/>
              <a:buChar char="l"/>
            </a:pP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評鑑期程（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113.08.01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～</a:t>
            </a:r>
            <a:r>
              <a:rPr lang="en-US" altLang="zh-TW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117.07.31</a:t>
            </a:r>
            <a:r>
              <a:rPr lang="zh-TW" altLang="en-US" sz="1600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lang="en-US" altLang="zh-TW" sz="1600" b="1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作業準備與事前輔導期（</a:t>
            </a: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學年起）　</a:t>
            </a:r>
            <a:b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公告評鑑計畫、組織評鑑團隊　</a:t>
            </a:r>
            <a:b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抽籤決定梯次、舉辦講習會</a:t>
            </a:r>
            <a:endParaRPr lang="en-US" altLang="zh-TW" sz="16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評鑑進行期（分三梯次）　</a:t>
            </a:r>
            <a:b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- 114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學年：第一梯次　</a:t>
            </a:r>
            <a:b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- 115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學年：第二梯次　</a:t>
            </a:r>
            <a:b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- 116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學年：第三梯次</a:t>
            </a:r>
            <a:endParaRPr lang="en-US" altLang="zh-TW" sz="16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追蹤輔導與檢討期　</a:t>
            </a:r>
            <a:b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sz="16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未通過學校輔導、檢討會辦理</a:t>
            </a:r>
            <a:endParaRPr lang="en-US" altLang="zh-TW" sz="16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6646084-205A-4566-966C-3E16CA6AC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970" y="3040610"/>
            <a:ext cx="1657865" cy="165786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946A2525-802E-471A-B2BD-823E99C9BD67}"/>
              </a:ext>
            </a:extLst>
          </p:cNvPr>
          <p:cNvSpPr/>
          <p:nvPr/>
        </p:nvSpPr>
        <p:spPr>
          <a:xfrm>
            <a:off x="7148557" y="4665238"/>
            <a:ext cx="18966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hlinkClick r:id="rId3"/>
              </a:rPr>
              <a:t>https://tinyurl.com/2cbkthg6</a:t>
            </a:r>
            <a:endParaRPr lang="en-US" altLang="zh-TW" sz="1050" dirty="0"/>
          </a:p>
        </p:txBody>
      </p:sp>
    </p:spTree>
    <p:extLst>
      <p:ext uri="{BB962C8B-B14F-4D97-AF65-F5344CB8AC3E}">
        <p14:creationId xmlns:p14="http://schemas.microsoft.com/office/powerpoint/2010/main" val="2663900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4435C4-D694-4F9A-9F70-76F8CD40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特教評鑑方式與通過標準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C8374BA-F968-447A-B5BD-CD5BBAE8508A}"/>
              </a:ext>
            </a:extLst>
          </p:cNvPr>
          <p:cNvSpPr/>
          <p:nvPr/>
        </p:nvSpPr>
        <p:spPr>
          <a:xfrm>
            <a:off x="645370" y="1107935"/>
            <a:ext cx="7853259" cy="3609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rgbClr val="D8659E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評鑑區間：評鑑資料為受評「前一學年度」的資料，如：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年評鑑，資料為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113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年上下學期。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D8659E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評鑑項目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：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(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一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)</a:t>
            </a: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行政運作與融合教育、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(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二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)</a:t>
            </a: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教育計畫與團隊合作、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(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三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)</a:t>
            </a: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課程教學與專業發展、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 (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四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Wingdings" panose="05000000000000000000" pitchFamily="2" charset="2"/>
              </a:rPr>
              <a:t>)</a:t>
            </a: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支持服務與輔導轉銜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D8659E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通過規準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單一評鑑項目通過標準：指標通過率達</a:t>
            </a:r>
            <a:r>
              <a:rPr lang="en-US" altLang="zh-TW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70%</a:t>
            </a: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結果僅公告項目為「通過」或「未通過」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rgbClr val="D8659E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評鑑三階段程序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學校自我評鑑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：填寫報告（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10/23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前繳交）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書面審查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：交電子檔</a:t>
            </a: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+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紙本資料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150000"/>
              </a:lnSpc>
              <a:buClr>
                <a:srgbClr val="D8659E"/>
              </a:buClr>
              <a:buFont typeface="+mj-lt"/>
              <a:buAutoNum type="arabicPeriod"/>
            </a:pPr>
            <a:r>
              <a:rPr lang="zh-TW" altLang="en-US" b="1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入校訪視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（僅有疑義項目）　</a:t>
            </a:r>
            <a:b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</a:br>
            <a:r>
              <a:rPr lang="en-US" altLang="zh-TW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- 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現場補充資料，不得補件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019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97F683AA-AE50-462E-86EB-13E28A300860}"/>
              </a:ext>
            </a:extLst>
          </p:cNvPr>
          <p:cNvGrpSpPr>
            <a:grpSpLocks noChangeAspect="1"/>
          </p:cNvGrpSpPr>
          <p:nvPr/>
        </p:nvGrpSpPr>
        <p:grpSpPr>
          <a:xfrm>
            <a:off x="205563" y="1434772"/>
            <a:ext cx="8732874" cy="1863026"/>
            <a:chOff x="0" y="579441"/>
            <a:chExt cx="9144000" cy="1950733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95A17A30-D3EF-4960-B7BB-D2E383FFD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9441"/>
              <a:ext cx="9144000" cy="39442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9479E0F9-508B-42EE-B9AA-70F3968F7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73866"/>
              <a:ext cx="9144000" cy="1556308"/>
            </a:xfrm>
            <a:prstGeom prst="rect">
              <a:avLst/>
            </a:prstGeom>
          </p:spPr>
        </p:pic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976541C9-E84A-4A51-BDE8-B3C81E76F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巡迴相關指標及判定基準</a:t>
            </a:r>
            <a:r>
              <a:rPr lang="en-US" altLang="zh-TW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(1)</a:t>
            </a:r>
            <a:endParaRPr lang="zh-TW" altLang="en-US"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26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DD89AAC3-9870-4075-9EC1-E13E1C9FF9B4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0" y="1195525"/>
            <a:ext cx="8934450" cy="3174017"/>
            <a:chOff x="0" y="1017725"/>
            <a:chExt cx="9144000" cy="3248461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120C077A-0B77-4909-9772-733F39F11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017725"/>
              <a:ext cx="9144000" cy="39442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621B46A-A8BE-4973-BFFA-8BD5BDDE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412150"/>
              <a:ext cx="9144000" cy="2854036"/>
            </a:xfrm>
            <a:prstGeom prst="rect">
              <a:avLst/>
            </a:prstGeom>
          </p:spPr>
        </p:pic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00F56CD1-FB45-4CD6-8699-9E0D0A67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巡迴相關指標及判定基準</a:t>
            </a:r>
            <a:r>
              <a:rPr lang="en-US" altLang="zh-TW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(2)</a:t>
            </a:r>
            <a:endParaRPr lang="zh-TW" altLang="en-US"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8886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98B87451-53DA-436C-B803-8129723DF01C}"/>
              </a:ext>
            </a:extLst>
          </p:cNvPr>
          <p:cNvGrpSpPr>
            <a:grpSpLocks noChangeAspect="1"/>
          </p:cNvGrpSpPr>
          <p:nvPr/>
        </p:nvGrpSpPr>
        <p:grpSpPr>
          <a:xfrm>
            <a:off x="176212" y="1543417"/>
            <a:ext cx="8791575" cy="1855142"/>
            <a:chOff x="0" y="2374537"/>
            <a:chExt cx="9144000" cy="1929508"/>
          </a:xfrm>
        </p:grpSpPr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FA46D694-9104-4F4C-9388-61363B9642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374537"/>
              <a:ext cx="9144000" cy="394425"/>
            </a:xfrm>
            <a:prstGeom prst="rect">
              <a:avLst/>
            </a:prstGeom>
          </p:spPr>
        </p:pic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6C4559D4-8A2F-448B-A333-F6E2F0067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768962"/>
              <a:ext cx="9144000" cy="1535083"/>
            </a:xfrm>
            <a:prstGeom prst="rect">
              <a:avLst/>
            </a:prstGeom>
          </p:spPr>
        </p:pic>
      </p:grpSp>
      <p:sp>
        <p:nvSpPr>
          <p:cNvPr id="8" name="標題 1">
            <a:extLst>
              <a:ext uri="{FF2B5EF4-FFF2-40B4-BE49-F238E27FC236}">
                <a16:creationId xmlns:a16="http://schemas.microsoft.com/office/drawing/2014/main" id="{9BBA53EC-47F8-4244-9E46-858789D1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巡迴相關指標及判定基準</a:t>
            </a:r>
            <a:r>
              <a:rPr lang="en-US" altLang="zh-TW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(3)</a:t>
            </a:r>
            <a:endParaRPr lang="zh-TW" altLang="en-US" dirty="0">
              <a:solidFill>
                <a:srgbClr val="D8659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313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801A1A-B9D6-4648-B772-DCC07D864D05}"/>
              </a:ext>
            </a:extLst>
          </p:cNvPr>
          <p:cNvSpPr/>
          <p:nvPr/>
        </p:nvSpPr>
        <p:spPr>
          <a:xfrm>
            <a:off x="1498600" y="1302875"/>
            <a:ext cx="7016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復興國小、私立聖心小學、八斗高中、中正國小、中正國中</a:t>
            </a:r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正濱國小、和平國小、南榮國中、銘傳國中、西定國小</a:t>
            </a:r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長樂國小、隆聖國小、中興國小、成功國中、深美國小*</a:t>
            </a:r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八堵國小、暖西國小、碇內國中*</a:t>
            </a:r>
            <a:endParaRPr lang="en-US" altLang="zh-TW" sz="18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en-US" altLang="zh-TW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1800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*</a:t>
            </a:r>
            <a:r>
              <a:rPr lang="zh-TW" altLang="en-US" sz="1800" b="1" dirty="0">
                <a:solidFill>
                  <a:srgbClr val="EE485E"/>
                </a:solidFill>
              </a:rPr>
              <a:t>為上一輪特優免評學校</a:t>
            </a:r>
            <a:endParaRPr lang="zh-TW" altLang="en-US" sz="1800" b="1" dirty="0">
              <a:solidFill>
                <a:srgbClr val="EE485E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標題 1">
            <a:extLst>
              <a:ext uri="{FF2B5EF4-FFF2-40B4-BE49-F238E27FC236}">
                <a16:creationId xmlns:a16="http://schemas.microsoft.com/office/drawing/2014/main" id="{94FF35B6-DAC7-4599-8F24-2006BF27B40C}"/>
              </a:ext>
            </a:extLst>
          </p:cNvPr>
          <p:cNvSpPr txBox="1">
            <a:spLocks/>
          </p:cNvSpPr>
          <p:nvPr/>
        </p:nvSpPr>
        <p:spPr>
          <a:xfrm>
            <a:off x="872400" y="5974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sz="35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en-US" altLang="zh-TW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dirty="0">
                <a:solidFill>
                  <a:srgbClr val="D8659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學年度受評學校</a:t>
            </a:r>
          </a:p>
        </p:txBody>
      </p:sp>
    </p:spTree>
    <p:extLst>
      <p:ext uri="{BB962C8B-B14F-4D97-AF65-F5344CB8AC3E}">
        <p14:creationId xmlns:p14="http://schemas.microsoft.com/office/powerpoint/2010/main" val="253705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月會時間及輔導紀錄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6415CB78-F85D-4A61-993E-C7FCC2FA9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56882"/>
              </p:ext>
            </p:extLst>
          </p:nvPr>
        </p:nvGraphicFramePr>
        <p:xfrm>
          <a:off x="712787" y="1221400"/>
          <a:ext cx="7718425" cy="1159200"/>
        </p:xfrm>
        <a:graphic>
          <a:graphicData uri="http://schemas.openxmlformats.org/drawingml/2006/table">
            <a:tbl>
              <a:tblPr firstRow="1" firstCol="1" bandRow="1"/>
              <a:tblGrid>
                <a:gridCol w="1753344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  <a:gridCol w="1753344">
                  <a:extLst>
                    <a:ext uri="{9D8B030D-6E8A-4147-A177-3AD203B41FA5}">
                      <a16:colId xmlns:a16="http://schemas.microsoft.com/office/drawing/2014/main" val="2754418630"/>
                    </a:ext>
                  </a:extLst>
                </a:gridCol>
                <a:gridCol w="2458393">
                  <a:extLst>
                    <a:ext uri="{9D8B030D-6E8A-4147-A177-3AD203B41FA5}">
                      <a16:colId xmlns:a16="http://schemas.microsoft.com/office/drawing/2014/main" val="85407035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月份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月會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時間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輔導紀錄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出勤簽名單</a:t>
                      </a:r>
                      <a:r>
                        <a:rPr 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TW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總表</a:t>
                      </a: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繳交</a:t>
                      </a:r>
                      <a:endParaRPr lang="en-US" altLang="zh-TW" sz="1800" b="1" kern="10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（繳交給偉岑組長）</a:t>
                      </a:r>
                      <a:endParaRPr 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zh-TW" sz="1400" b="1" kern="100" dirty="0">
                          <a:solidFill>
                            <a:srgbClr val="EE485E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校務會議後</a:t>
                      </a:r>
                      <a:endParaRPr lang="zh-TW" altLang="zh-TW" sz="1400" kern="100" dirty="0">
                        <a:solidFill>
                          <a:srgbClr val="EE485E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.30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675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26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中正國小返校日時間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FE40E84F-8E46-4665-B448-305F2A2D5390}"/>
              </a:ext>
            </a:extLst>
          </p:cNvPr>
          <p:cNvSpPr/>
          <p:nvPr/>
        </p:nvSpPr>
        <p:spPr>
          <a:xfrm>
            <a:off x="530209" y="2090486"/>
            <a:ext cx="2127600" cy="96252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7/1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上午</a:t>
            </a:r>
          </a:p>
        </p:txBody>
      </p:sp>
      <p:sp>
        <p:nvSpPr>
          <p:cNvPr id="6" name="矩形: 圓角 5">
            <a:extLst>
              <a:ext uri="{FF2B5EF4-FFF2-40B4-BE49-F238E27FC236}">
                <a16:creationId xmlns:a16="http://schemas.microsoft.com/office/drawing/2014/main" id="{A22F320D-95C8-4A18-A7AA-E5846DC24A0B}"/>
              </a:ext>
            </a:extLst>
          </p:cNvPr>
          <p:cNvSpPr/>
          <p:nvPr/>
        </p:nvSpPr>
        <p:spPr>
          <a:xfrm>
            <a:off x="3508787" y="2090486"/>
            <a:ext cx="2126426" cy="96252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7/28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上午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933BD3F-FD36-406B-975F-8E9AB482478E}"/>
              </a:ext>
            </a:extLst>
          </p:cNvPr>
          <p:cNvSpPr/>
          <p:nvPr/>
        </p:nvSpPr>
        <p:spPr>
          <a:xfrm>
            <a:off x="6486191" y="2090486"/>
            <a:ext cx="2127600" cy="962527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8/29</a:t>
            </a:r>
            <a:r>
              <a:rPr lang="zh-TW" altLang="en-US" sz="3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上午</a:t>
            </a:r>
          </a:p>
        </p:txBody>
      </p:sp>
    </p:spTree>
    <p:extLst>
      <p:ext uri="{BB962C8B-B14F-4D97-AF65-F5344CB8AC3E}">
        <p14:creationId xmlns:p14="http://schemas.microsoft.com/office/powerpoint/2010/main" val="1892105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巡迴期末提醒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4D15EAD-7FC8-4E51-94A6-9C27CC08DE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137095"/>
              </p:ext>
            </p:extLst>
          </p:nvPr>
        </p:nvGraphicFramePr>
        <p:xfrm>
          <a:off x="659517" y="1134562"/>
          <a:ext cx="7824964" cy="3814154"/>
        </p:xfrm>
        <a:graphic>
          <a:graphicData uri="http://schemas.openxmlformats.org/drawingml/2006/table">
            <a:tbl>
              <a:tblPr firstRow="1" firstCol="1" bandRow="1"/>
              <a:tblGrid>
                <a:gridCol w="113541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1872192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4817356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90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期程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協助事項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0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巡迴申請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en-US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  <a:endParaRPr lang="en-US" altLang="zh-TW" sz="16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just" defTabSz="900113">
                        <a:spcAft>
                          <a:spcPts val="0"/>
                        </a:spcAft>
                        <a:tabLst/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至</a:t>
                      </a:r>
                      <a:r>
                        <a:rPr 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altLang="en-US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</a:t>
                      </a:r>
                      <a:r>
                        <a:rPr lang="en-US" alt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6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日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提醒巡迴輔導學校於通報網申請巡迴服務。</a:t>
                      </a:r>
                      <a:endParaRPr kumimoji="0" lang="en-US" altLang="zh-TW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indent="-34290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以鑑輔會核予學生各巡迴班型為主。</a:t>
                      </a:r>
                      <a:endParaRPr kumimoji="0" lang="en-US" altLang="zh-TW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6615535"/>
                  </a:ext>
                </a:extLst>
              </a:tr>
              <a:tr h="5983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zh-TW" sz="1600" b="0" kern="100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巡迴服務</a:t>
                      </a:r>
                      <a:endParaRPr lang="zh-TW" sz="1600" b="0" kern="100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Font typeface="+mj-lt"/>
                        <a:buNone/>
                      </a:pPr>
                      <a:r>
                        <a:rPr lang="zh-TW" altLang="en-US" sz="1600" b="0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於期末</a:t>
                      </a:r>
                      <a:r>
                        <a:rPr lang="en-US" altLang="zh-TW" sz="1600" b="0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IEP</a:t>
                      </a:r>
                      <a:r>
                        <a:rPr lang="zh-TW" altLang="en-US" sz="1600" b="0" i="0" u="none" strike="noStrike" kern="100" cap="non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會議，確認個案下學期服務需求。</a:t>
                      </a:r>
                      <a:endParaRPr lang="en-US" altLang="zh-TW" sz="1600" b="0" i="0" u="none" strike="noStrike" kern="100" cap="none" dirty="0">
                        <a:solidFill>
                          <a:srgbClr val="404040"/>
                        </a:solidFill>
                        <a:effectLst/>
                        <a:latin typeface="Calibri" panose="020F0502020204030204" pitchFamily="34" charset="0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課程計畫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【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國教階段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】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配合各校課程計畫審查期程，撰寫</a:t>
                      </a:r>
                      <a:r>
                        <a:rPr lang="en-US" altLang="zh-TW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113</a:t>
                      </a: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學年度預計開課之課程計畫。</a:t>
                      </a:r>
                      <a:endParaRPr lang="en-US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電子檔送巡迴輔導學校及中心備查。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服務回報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學期末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提醒巡迴輔導學校至通報網點選「到校服務回報」。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8923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巡迴派案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</a:t>
                      </a:r>
                      <a:r>
                        <a:rPr kumimoji="0" lang="zh-TW" altLang="en-US" sz="1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月底備課日</a:t>
                      </a: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6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待學校提出申請後，確認派案。</a:t>
                      </a:r>
                      <a:endParaRPr lang="zh-TW" altLang="zh-TW" sz="16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46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巡迴滿意度調查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7483C-24AD-4240-A214-6942B9BE7341}"/>
              </a:ext>
            </a:extLst>
          </p:cNvPr>
          <p:cNvSpPr/>
          <p:nvPr/>
        </p:nvSpPr>
        <p:spPr>
          <a:xfrm>
            <a:off x="720724" y="1071445"/>
            <a:ext cx="7853259" cy="200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已回收教師版</a:t>
            </a:r>
            <a:r>
              <a:rPr lang="en-US" altLang="zh-TW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89</a:t>
            </a: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份問卷及家長版</a:t>
            </a:r>
            <a:r>
              <a:rPr lang="en-US" altLang="zh-TW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7</a:t>
            </a: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份問卷。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彙整後下學期提供問卷結果給巡迴老師們參考。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spcBef>
                <a:spcPts val="600"/>
              </a:spcBef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sz="2000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問卷內容參考</a:t>
            </a:r>
            <a:endParaRPr lang="en-US" altLang="zh-TW" sz="2000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258B5BF5-FCBC-4B5F-85AA-F9BC15B9D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23" y="2658842"/>
            <a:ext cx="1782061" cy="1782061"/>
          </a:xfrm>
          <a:prstGeom prst="rect">
            <a:avLst/>
          </a:prstGeom>
        </p:spPr>
      </p:pic>
      <p:sp>
        <p:nvSpPr>
          <p:cNvPr id="5" name="矩形 4">
            <a:hlinkClick r:id="rId4"/>
            <a:extLst>
              <a:ext uri="{FF2B5EF4-FFF2-40B4-BE49-F238E27FC236}">
                <a16:creationId xmlns:a16="http://schemas.microsoft.com/office/drawing/2014/main" id="{AA1FDB28-55A6-472B-88B1-54F4A3F2D3BA}"/>
              </a:ext>
            </a:extLst>
          </p:cNvPr>
          <p:cNvSpPr/>
          <p:nvPr/>
        </p:nvSpPr>
        <p:spPr>
          <a:xfrm>
            <a:off x="3834523" y="4440903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50" dirty="0">
                <a:hlinkClick r:id="rId4"/>
              </a:rPr>
              <a:t>https://tinyurl.com/29dtc8pf</a:t>
            </a:r>
            <a:endParaRPr lang="en-US" altLang="zh-TW" sz="1050" dirty="0"/>
          </a:p>
        </p:txBody>
      </p:sp>
    </p:spTree>
    <p:extLst>
      <p:ext uri="{BB962C8B-B14F-4D97-AF65-F5344CB8AC3E}">
        <p14:creationId xmlns:p14="http://schemas.microsoft.com/office/powerpoint/2010/main" val="365175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725" y="444500"/>
            <a:ext cx="7702550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相關經費支用情形</a:t>
            </a:r>
            <a:endParaRPr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EE4D9AE-013E-45E0-AD27-B3D7FE9F4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602761"/>
              </p:ext>
            </p:extLst>
          </p:nvPr>
        </p:nvGraphicFramePr>
        <p:xfrm>
          <a:off x="712787" y="1179958"/>
          <a:ext cx="7710488" cy="3477600"/>
        </p:xfrm>
        <a:graphic>
          <a:graphicData uri="http://schemas.openxmlformats.org/drawingml/2006/table">
            <a:tbl>
              <a:tblPr firstRow="1" firstCol="1" bandRow="1"/>
              <a:tblGrid>
                <a:gridCol w="3989842">
                  <a:extLst>
                    <a:ext uri="{9D8B030D-6E8A-4147-A177-3AD203B41FA5}">
                      <a16:colId xmlns:a16="http://schemas.microsoft.com/office/drawing/2014/main" val="2830637393"/>
                    </a:ext>
                  </a:extLst>
                </a:gridCol>
                <a:gridCol w="3720646">
                  <a:extLst>
                    <a:ext uri="{9D8B030D-6E8A-4147-A177-3AD203B41FA5}">
                      <a16:colId xmlns:a16="http://schemas.microsoft.com/office/drawing/2014/main" val="1235543340"/>
                    </a:ext>
                  </a:extLst>
                </a:gridCol>
              </a:tblGrid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經費項目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支用情形</a:t>
                      </a:r>
                      <a:endParaRPr lang="zh-TW" sz="105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767972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114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月巡迴輔導交通費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預計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月初報府申請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592983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114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月學前薪傳教師減授</a:t>
                      </a:r>
                      <a:endParaRPr lang="zh-TW" alt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月底完成動支</a:t>
                      </a:r>
                      <a:endParaRPr 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62044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114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1-6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月特教輔導團減授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月底完成動支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849217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114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年</a:t>
                      </a:r>
                      <a:r>
                        <a:rPr lang="en-US" altLang="zh-TW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2-7</a:t>
                      </a:r>
                      <a:r>
                        <a:rPr lang="zh-TW" altLang="en-US" sz="1800" b="1" dirty="0">
                          <a:solidFill>
                            <a:srgbClr val="404040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月學前巡迴教學輔導費及導師費差額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預計</a:t>
                      </a:r>
                      <a:r>
                        <a:rPr lang="en-US" altLang="zh-TW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月初動支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324728"/>
                  </a:ext>
                </a:extLst>
              </a:tr>
              <a:tr h="57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114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altLang="zh-TW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1-7</a:t>
                      </a:r>
                      <a:r>
                        <a:rPr lang="zh-TW" altLang="en-US" sz="18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月中心及輔導團兼職費</a:t>
                      </a:r>
                      <a:endParaRPr lang="zh-TW" sz="18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尚未收到核定文</a:t>
                      </a:r>
                      <a:endParaRPr lang="zh-TW" altLang="zh-TW" sz="18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6794" marR="6679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9C9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2872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28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10D677-E73C-4B7B-B1D7-E3BC7D66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1851"/>
            <a:ext cx="7704000" cy="572700"/>
          </a:xfrm>
        </p:spPr>
        <p:txBody>
          <a:bodyPr/>
          <a:lstStyle/>
          <a:p>
            <a:r>
              <a:rPr lang="zh-TW" altLang="en-US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鑑定評估人員培訓預告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6CCFD63-D8EE-4573-9AED-9736EAAE6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434129"/>
              </p:ext>
            </p:extLst>
          </p:nvPr>
        </p:nvGraphicFramePr>
        <p:xfrm>
          <a:off x="74428" y="1215803"/>
          <a:ext cx="8995144" cy="3666496"/>
        </p:xfrm>
        <a:graphic>
          <a:graphicData uri="http://schemas.openxmlformats.org/drawingml/2006/table">
            <a:tbl>
              <a:tblPr firstRow="1" firstCol="1" bandRow="1"/>
              <a:tblGrid>
                <a:gridCol w="2945556">
                  <a:extLst>
                    <a:ext uri="{9D8B030D-6E8A-4147-A177-3AD203B41FA5}">
                      <a16:colId xmlns:a16="http://schemas.microsoft.com/office/drawing/2014/main" val="2113510214"/>
                    </a:ext>
                  </a:extLst>
                </a:gridCol>
                <a:gridCol w="3518397">
                  <a:extLst>
                    <a:ext uri="{9D8B030D-6E8A-4147-A177-3AD203B41FA5}">
                      <a16:colId xmlns:a16="http://schemas.microsoft.com/office/drawing/2014/main" val="2615055119"/>
                    </a:ext>
                  </a:extLst>
                </a:gridCol>
                <a:gridCol w="2531191">
                  <a:extLst>
                    <a:ext uri="{9D8B030D-6E8A-4147-A177-3AD203B41FA5}">
                      <a16:colId xmlns:a16="http://schemas.microsoft.com/office/drawing/2014/main" val="2443785434"/>
                    </a:ext>
                  </a:extLst>
                </a:gridCol>
              </a:tblGrid>
              <a:tr h="2249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項目</a:t>
                      </a:r>
                      <a:endParaRPr lang="zh-TW" sz="9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時間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對象</a:t>
                      </a:r>
                      <a:endParaRPr kumimoji="0" lang="zh-TW" altLang="en-US" sz="1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728602"/>
                  </a:ext>
                </a:extLst>
              </a:tr>
              <a:tr h="65992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國教階段初級鑑定評估人員培訓</a:t>
                      </a:r>
                      <a:endParaRPr 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8/13-8/15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8/18-8/20(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全日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en-US" sz="14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欲取得國民教育階段初階鑑定評估人員資格者</a:t>
                      </a:r>
                      <a:endParaRPr lang="en-US" altLang="zh-TW" sz="1400" b="0" i="0" u="none" strike="noStrike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  <a:p>
                      <a:pPr marL="342900" lvl="0" indent="-342900" algn="l">
                        <a:lnSpc>
                          <a:spcPct val="120000"/>
                        </a:lnSpc>
                        <a:buClr>
                          <a:srgbClr val="404040"/>
                        </a:buClr>
                        <a:buFont typeface="+mj-lt"/>
                        <a:buAutoNum type="arabicPeriod"/>
                      </a:pPr>
                      <a:r>
                        <a:rPr lang="zh-TW" altLang="zh-TW" sz="14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經鑑輔會建議需</a:t>
                      </a:r>
                      <a:r>
                        <a:rPr lang="zh-TW" altLang="en-US" sz="14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回流研習</a:t>
                      </a:r>
                      <a:r>
                        <a:rPr lang="zh-TW" altLang="zh-TW" sz="14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之鑑定評估人員</a:t>
                      </a:r>
                      <a:endParaRPr lang="en-US" altLang="zh-TW" sz="1400" b="0" i="0" u="none" strike="noStrike" kern="100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275428"/>
                  </a:ext>
                </a:extLst>
              </a:tr>
              <a:tr h="659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學前階段初級鑑定評估人員培訓</a:t>
                      </a:r>
                      <a:endParaRPr lang="zh-TW" alt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8/4-8/7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9/26(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全日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20000"/>
                        </a:lnSpc>
                        <a:buClr>
                          <a:srgbClr val="404040"/>
                        </a:buClr>
                        <a:buFont typeface="+mj-lt"/>
                        <a:buNone/>
                      </a:pPr>
                      <a:r>
                        <a:rPr lang="zh-TW" altLang="en-US" sz="1400" b="0" i="0" u="none" strike="noStrike" cap="none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  <a:sym typeface="Arial"/>
                        </a:rPr>
                        <a:t>欲取得學前階段初階鑑定評估人員資格者</a:t>
                      </a:r>
                      <a:endParaRPr lang="en-US" altLang="zh-TW" sz="1400" b="0" i="0" u="none" strike="noStrike" cap="none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  <a:sym typeface="Arial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068643"/>
                  </a:ext>
                </a:extLst>
              </a:tr>
              <a:tr h="3483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魏氏兒童智力量表第五版初階研習</a:t>
                      </a: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10/17-18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11/14(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全日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本市國民教育階段鑑定評估人員，尚未取得魏氏五版證書者</a:t>
                      </a:r>
                      <a:endParaRPr lang="zh-TW" alt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903474"/>
                  </a:ext>
                </a:extLst>
              </a:tr>
              <a:tr h="65992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新修訂鑑定辦法說明研習</a:t>
                      </a:r>
                      <a:r>
                        <a:rPr lang="en-US" altLang="zh-TW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TW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梯次</a:t>
                      </a:r>
                      <a:r>
                        <a:rPr lang="en-US" altLang="zh-TW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zh-TW" alt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聽障及語障：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8/21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上午、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8/25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上午擇一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自閉及情障：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8/21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8/22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上午擇一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視障：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8/21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下午、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8/22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上午擇一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學障：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8/26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上午、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8/27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上午擇一</a:t>
                      </a:r>
                      <a:endParaRPr kumimoji="0" lang="en-US" altLang="zh-TW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本市各階鑑定評估人員</a:t>
                      </a:r>
                      <a:endParaRPr lang="zh-TW" alt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89230"/>
                  </a:ext>
                </a:extLst>
              </a:tr>
              <a:tr h="26756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魏氏幼兒智力量表第四版培訓</a:t>
                      </a:r>
                      <a:endParaRPr lang="zh-TW" alt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7/1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7/2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、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8/25(</a:t>
                      </a:r>
                      <a:r>
                        <a:rPr kumimoji="0" lang="zh-TW" altLang="en-US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全日</a:t>
                      </a:r>
                      <a:r>
                        <a:rPr kumimoji="0" lang="en-US" altLang="zh-TW" sz="14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uLnTx/>
                          <a:uFillTx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  <a:sym typeface="Arial"/>
                        </a:rPr>
                        <a:t>)</a:t>
                      </a:r>
                      <a:endParaRPr kumimoji="0" lang="zh-TW" altLang="en-US" sz="14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uLnTx/>
                        <a:uFillTx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37680" marR="376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zh-TW" altLang="en-US" sz="1400" b="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Times New Roman" panose="02020603050405020304" pitchFamily="18" charset="0"/>
                        </a:rPr>
                        <a:t>尚未取得魏幼四版證書者</a:t>
                      </a:r>
                      <a:endParaRPr lang="zh-TW" altLang="zh-TW" sz="1400" b="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37680" marR="376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0114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08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17;p44">
            <a:extLst>
              <a:ext uri="{FF2B5EF4-FFF2-40B4-BE49-F238E27FC236}">
                <a16:creationId xmlns:a16="http://schemas.microsoft.com/office/drawing/2014/main" id="{CFE75F90-AAAB-4BDE-BE89-C028C70042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4539" y="444500"/>
            <a:ext cx="6894921" cy="573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本市</a:t>
            </a:r>
            <a:r>
              <a:rPr lang="en-US" altLang="zh-TW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114</a:t>
            </a:r>
            <a:r>
              <a:rPr lang="zh-TW" altLang="en-US" sz="2800" dirty="0">
                <a:solidFill>
                  <a:srgbClr val="ABCB3B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學年度特殊教育新生適應狀況調查</a:t>
            </a:r>
            <a:endParaRPr sz="2800" dirty="0">
              <a:solidFill>
                <a:srgbClr val="ABCB3B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BC7483C-24AD-4240-A214-6942B9BE7341}"/>
              </a:ext>
            </a:extLst>
          </p:cNvPr>
          <p:cNvSpPr/>
          <p:nvPr/>
        </p:nvSpPr>
        <p:spPr>
          <a:xfrm>
            <a:off x="720724" y="1071445"/>
            <a:ext cx="7853259" cy="2181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20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目的：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200000"/>
              </a:lnSpc>
              <a:buClr>
                <a:srgbClr val="ABCB3B"/>
              </a:buClr>
              <a:buFont typeface="+mj-lt"/>
              <a:buAutoNum type="arabicPeriod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了解本市具自閉症、情緒行為障礙之小一新生適應狀況，及早發現適應困難之學生。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 eaLnBrk="1" hangingPunct="1">
              <a:lnSpc>
                <a:spcPct val="200000"/>
              </a:lnSpc>
              <a:buClr>
                <a:srgbClr val="ABCB3B"/>
              </a:buClr>
              <a:buFont typeface="+mj-lt"/>
              <a:buAutoNum type="arabicPeriod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主動提供班級導師相關支持策略，提升特殊教育學生班級適應能力。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對象：</a:t>
            </a:r>
            <a:r>
              <a:rPr lang="zh-TW" altLang="en-US" b="1" dirty="0">
                <a:solidFill>
                  <a:srgbClr val="EE485E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小一自閉症、情障</a:t>
            </a: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為主，確認或疑似特殊生為輔。</a:t>
            </a:r>
            <a:endParaRPr lang="en-US" altLang="zh-TW" dirty="0">
              <a:solidFill>
                <a:srgbClr val="40404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285750" indent="-285750" eaLnBrk="1" hangingPunct="1">
              <a:lnSpc>
                <a:spcPct val="200000"/>
              </a:lnSpc>
              <a:buClr>
                <a:srgbClr val="ABCB3B"/>
              </a:buClr>
              <a:buFont typeface="Wingdings" panose="05000000000000000000" pitchFamily="2" charset="2"/>
              <a:buChar char="l"/>
            </a:pPr>
            <a:r>
              <a:rPr lang="zh-TW" altLang="en-US" dirty="0">
                <a:solidFill>
                  <a:srgbClr val="40404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實施期程與方式：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B98B1213-B663-41F9-BE7B-BD5D99C4686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53489" y="3307053"/>
          <a:ext cx="7936891" cy="1579880"/>
        </p:xfrm>
        <a:graphic>
          <a:graphicData uri="http://schemas.openxmlformats.org/drawingml/2006/table">
            <a:tbl>
              <a:tblPr firstRow="1" firstCol="1" bandRow="1">
                <a:tableStyleId>{F8CD56B2-1736-4B7A-BFE0-72A21307DCF7}</a:tableStyleId>
              </a:tblPr>
              <a:tblGrid>
                <a:gridCol w="1564958">
                  <a:extLst>
                    <a:ext uri="{9D8B030D-6E8A-4147-A177-3AD203B41FA5}">
                      <a16:colId xmlns:a16="http://schemas.microsoft.com/office/drawing/2014/main" val="2695354249"/>
                    </a:ext>
                  </a:extLst>
                </a:gridCol>
                <a:gridCol w="5084459">
                  <a:extLst>
                    <a:ext uri="{9D8B030D-6E8A-4147-A177-3AD203B41FA5}">
                      <a16:colId xmlns:a16="http://schemas.microsoft.com/office/drawing/2014/main" val="3473690462"/>
                    </a:ext>
                  </a:extLst>
                </a:gridCol>
                <a:gridCol w="1287474">
                  <a:extLst>
                    <a:ext uri="{9D8B030D-6E8A-4147-A177-3AD203B41FA5}">
                      <a16:colId xmlns:a16="http://schemas.microsoft.com/office/drawing/2014/main" val="2763861424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期程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工作內容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負責單位</a:t>
                      </a:r>
                      <a:endParaRPr lang="zh-TW" sz="1400" b="1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8178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9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月底－</a:t>
                      </a: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月初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學校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班級導師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協助填寫「學校適應調查表」。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本市國民小學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711627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月中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學校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特教組長</a:t>
                      </a:r>
                      <a:r>
                        <a:rPr lang="en-US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/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承辦人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協助彙整小一各班調查表，並繳回中心。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本市國民小學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特教資源中心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6332547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月中－</a:t>
                      </a:r>
                      <a:r>
                        <a:rPr lang="en-US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10</a:t>
                      </a:r>
                      <a:r>
                        <a:rPr lang="zh-TW" sz="1400" kern="10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月底</a:t>
                      </a:r>
                      <a:endParaRPr lang="zh-TW" sz="1400" kern="10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針對調查表填寫結果，篩選出適應困難之學生，進行電話諮詢。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</a:t>
                      </a:r>
                      <a:r>
                        <a:rPr lang="zh-TW" sz="1400" b="1" kern="100" dirty="0">
                          <a:solidFill>
                            <a:srgbClr val="EE485E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情支團隊</a:t>
                      </a:r>
                      <a:endParaRPr lang="zh-TW" sz="1400" b="1" kern="100" dirty="0">
                        <a:solidFill>
                          <a:srgbClr val="EE485E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898946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11</a:t>
                      </a: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月起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必要時針對適應困難之個案，再次進行電話諮詢或入校服務。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solidFill>
                            <a:srgbClr val="40404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本市情支團隊</a:t>
                      </a:r>
                      <a:endParaRPr lang="zh-TW" sz="1400" kern="100" dirty="0">
                        <a:solidFill>
                          <a:srgbClr val="404040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964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417167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 Methods - Project-Based Learning: Improve your school by Slidesgo">
  <a:themeElements>
    <a:clrScheme name="Simple Light">
      <a:dk1>
        <a:srgbClr val="191919"/>
      </a:dk1>
      <a:lt1>
        <a:srgbClr val="FFFFFF"/>
      </a:lt1>
      <a:dk2>
        <a:srgbClr val="67A1FF"/>
      </a:dk2>
      <a:lt2>
        <a:srgbClr val="ABCB3B"/>
      </a:lt2>
      <a:accent1>
        <a:srgbClr val="D8659E"/>
      </a:accent1>
      <a:accent2>
        <a:srgbClr val="FFC800"/>
      </a:accent2>
      <a:accent3>
        <a:srgbClr val="F79B1D"/>
      </a:accent3>
      <a:accent4>
        <a:srgbClr val="EE485E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1763</Words>
  <Application>Microsoft Office PowerPoint</Application>
  <PresentationFormat>如螢幕大小 (16:9)</PresentationFormat>
  <Paragraphs>184</Paragraphs>
  <Slides>25</Slides>
  <Notes>15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7" baseType="lpstr">
      <vt:lpstr>新細明體</vt:lpstr>
      <vt:lpstr>PT Sans</vt:lpstr>
      <vt:lpstr>Arial</vt:lpstr>
      <vt:lpstr>Calibri</vt:lpstr>
      <vt:lpstr>Microsoft YaHei</vt:lpstr>
      <vt:lpstr>DM Sans</vt:lpstr>
      <vt:lpstr>Bebas Neue</vt:lpstr>
      <vt:lpstr>Times New Roman</vt:lpstr>
      <vt:lpstr>Nunito ExtraBold</vt:lpstr>
      <vt:lpstr>Nunito</vt:lpstr>
      <vt:lpstr>Wingdings</vt:lpstr>
      <vt:lpstr>Teaching Methods - Project-Based Learning: Improve your school by Slidesgo</vt:lpstr>
      <vt:lpstr>PowerPoint 簡報</vt:lpstr>
      <vt:lpstr>巡迴輔導</vt:lpstr>
      <vt:lpstr>月會時間及輔導紀錄</vt:lpstr>
      <vt:lpstr>中正國小返校日時間</vt:lpstr>
      <vt:lpstr>巡迴期末提醒</vt:lpstr>
      <vt:lpstr>巡迴滿意度調查</vt:lpstr>
      <vt:lpstr>相關經費支用情形</vt:lpstr>
      <vt:lpstr>鑑定評估人員培訓預告</vt:lpstr>
      <vt:lpstr>本市114學年度特殊教育新生適應狀況調查</vt:lpstr>
      <vt:lpstr>本市114年度兒童青少年精神醫學專科醫師駐點諮詢</vt:lpstr>
      <vt:lpstr>輔具申請及轉銜異動</vt:lpstr>
      <vt:lpstr>專業團隊</vt:lpstr>
      <vt:lpstr>專業團隊</vt:lpstr>
      <vt:lpstr>助理員</vt:lpstr>
      <vt:lpstr>助理員</vt:lpstr>
      <vt:lpstr>助理員</vt:lpstr>
      <vt:lpstr>鑑定安置</vt:lpstr>
      <vt:lpstr>鑑定安置</vt:lpstr>
      <vt:lpstr>特教評鑑</vt:lpstr>
      <vt:lpstr>特教評鑑總覽與期程</vt:lpstr>
      <vt:lpstr>特教評鑑方式與通過標準</vt:lpstr>
      <vt:lpstr>巡迴相關指標及判定基準(1)</vt:lpstr>
      <vt:lpstr>巡迴相關指標及判定基準(2)</vt:lpstr>
      <vt:lpstr>巡迴相關指標及判定基準(3)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Methods Project-Based Learning: Improve Your School</dc:title>
  <dc:creator>Administrator</dc:creator>
  <cp:lastModifiedBy>user</cp:lastModifiedBy>
  <cp:revision>136</cp:revision>
  <dcterms:modified xsi:type="dcterms:W3CDTF">2025-06-25T07:25:51Z</dcterms:modified>
</cp:coreProperties>
</file>