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3"/>
  </p:notesMasterIdLst>
  <p:sldIdLst>
    <p:sldId id="259" r:id="rId2"/>
    <p:sldId id="261" r:id="rId3"/>
    <p:sldId id="324" r:id="rId4"/>
    <p:sldId id="318" r:id="rId5"/>
    <p:sldId id="336" r:id="rId6"/>
    <p:sldId id="343" r:id="rId7"/>
    <p:sldId id="344" r:id="rId8"/>
    <p:sldId id="345" r:id="rId9"/>
    <p:sldId id="346" r:id="rId10"/>
    <p:sldId id="342" r:id="rId11"/>
    <p:sldId id="319" r:id="rId12"/>
    <p:sldId id="334" r:id="rId13"/>
    <p:sldId id="267" r:id="rId14"/>
    <p:sldId id="312" r:id="rId15"/>
    <p:sldId id="277" r:id="rId16"/>
    <p:sldId id="333" r:id="rId17"/>
    <p:sldId id="347" r:id="rId18"/>
    <p:sldId id="265" r:id="rId19"/>
    <p:sldId id="314" r:id="rId20"/>
    <p:sldId id="335" r:id="rId21"/>
    <p:sldId id="348" r:id="rId22"/>
  </p:sldIdLst>
  <p:sldSz cx="9144000" cy="5143500" type="screen16x9"/>
  <p:notesSz cx="6858000" cy="9144000"/>
  <p:embeddedFontLst>
    <p:embeddedFont>
      <p:font typeface="Bebas Neue" panose="02020500000000000000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DM Sans" panose="02020500000000000000" charset="0"/>
      <p:regular r:id="rId29"/>
      <p:bold r:id="rId30"/>
      <p:italic r:id="rId31"/>
      <p:boldItalic r:id="rId32"/>
    </p:embeddedFont>
    <p:embeddedFont>
      <p:font typeface="Microsoft YaHei" panose="020B0503020204020204" pitchFamily="34" charset="-122"/>
      <p:regular r:id="rId33"/>
      <p:bold r:id="rId34"/>
    </p:embeddedFont>
    <p:embeddedFont>
      <p:font typeface="Nunito" panose="02020500000000000000" charset="0"/>
      <p:regular r:id="rId35"/>
      <p:bold r:id="rId36"/>
      <p:italic r:id="rId37"/>
      <p:boldItalic r:id="rId38"/>
    </p:embeddedFont>
    <p:embeddedFont>
      <p:font typeface="Nunito ExtraBold" panose="02020500000000000000" charset="0"/>
      <p:bold r:id="rId39"/>
      <p:boldItalic r:id="rId40"/>
    </p:embeddedFont>
    <p:embeddedFont>
      <p:font typeface="PT Sans" panose="02020500000000000000" charset="0"/>
      <p:regular r:id="rId41"/>
      <p:bold r:id="rId42"/>
      <p:italic r:id="rId43"/>
      <p:boldItalic r:id="rId44"/>
    </p:embeddedFont>
    <p:embeddedFont>
      <p:font typeface="標楷體" panose="03000509000000000000" pitchFamily="65" charset="-120"/>
      <p:regular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EE485E"/>
    <a:srgbClr val="EDEDED"/>
    <a:srgbClr val="A5A5A5"/>
    <a:srgbClr val="D8659E"/>
    <a:srgbClr val="67A1FF"/>
    <a:srgbClr val="FFC800"/>
    <a:srgbClr val="ABC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8CD56B2-1736-4B7A-BFE0-72A21307DCF7}">
  <a:tblStyle styleId="{F8CD56B2-1736-4B7A-BFE0-72A21307DCF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373A0B9-94AA-4F5D-B593-647809E23F9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0230" autoAdjust="0"/>
  </p:normalViewPr>
  <p:slideViewPr>
    <p:cSldViewPr snapToGrid="0">
      <p:cViewPr varScale="1">
        <p:scale>
          <a:sx n="81" d="100"/>
          <a:sy n="81" d="100"/>
        </p:scale>
        <p:origin x="60" y="9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6.fntdata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font" Target="fonts/font2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305974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142a9dc97d7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142a9dc97d7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189305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87469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030922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44220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94329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72404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95420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74459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12335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73960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65874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2038200" y="2488138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4116900" y="1321777"/>
            <a:ext cx="11040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2038200" y="3384363"/>
            <a:ext cx="50676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3"/>
          </p:nvPr>
        </p:nvSpPr>
        <p:spPr>
          <a:xfrm>
            <a:off x="3319200" y="4209500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500">
                <a:solidFill>
                  <a:schemeClr val="accent2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0" y="0"/>
            <a:ext cx="3523316" cy="2716145"/>
          </a:xfrm>
          <a:custGeom>
            <a:avLst/>
            <a:gdLst/>
            <a:ahLst/>
            <a:cxnLst/>
            <a:rect l="l" t="t" r="r" b="b"/>
            <a:pathLst>
              <a:path w="67210" h="45411" extrusionOk="0">
                <a:moveTo>
                  <a:pt x="1" y="10"/>
                </a:moveTo>
                <a:lnTo>
                  <a:pt x="1" y="45410"/>
                </a:lnTo>
                <a:cubicBezTo>
                  <a:pt x="2775" y="43117"/>
                  <a:pt x="4699" y="39907"/>
                  <a:pt x="6567" y="36791"/>
                </a:cubicBezTo>
                <a:cubicBezTo>
                  <a:pt x="8611" y="33360"/>
                  <a:pt x="10803" y="29836"/>
                  <a:pt x="14132" y="27635"/>
                </a:cubicBezTo>
                <a:cubicBezTo>
                  <a:pt x="21679" y="22641"/>
                  <a:pt x="32472" y="25952"/>
                  <a:pt x="40222" y="21281"/>
                </a:cubicBezTo>
                <a:cubicBezTo>
                  <a:pt x="46123" y="17730"/>
                  <a:pt x="48842" y="10359"/>
                  <a:pt x="54678" y="6696"/>
                </a:cubicBezTo>
                <a:cubicBezTo>
                  <a:pt x="57526" y="4911"/>
                  <a:pt x="60902" y="4153"/>
                  <a:pt x="63861" y="2571"/>
                </a:cubicBezTo>
                <a:cubicBezTo>
                  <a:pt x="65119" y="1915"/>
                  <a:pt x="66247" y="1045"/>
                  <a:pt x="672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 rot="10800000">
            <a:off x="-44" y="-37"/>
            <a:ext cx="3592868" cy="3018236"/>
          </a:xfrm>
          <a:custGeom>
            <a:avLst/>
            <a:gdLst/>
            <a:ahLst/>
            <a:cxnLst/>
            <a:rect l="l" t="t" r="r" b="b"/>
            <a:pathLst>
              <a:path w="59561" h="50035" extrusionOk="0">
                <a:moveTo>
                  <a:pt x="59561" y="0"/>
                </a:moveTo>
                <a:cubicBezTo>
                  <a:pt x="58257" y="1554"/>
                  <a:pt x="57119" y="3237"/>
                  <a:pt x="56176" y="5031"/>
                </a:cubicBezTo>
                <a:cubicBezTo>
                  <a:pt x="53309" y="10451"/>
                  <a:pt x="52032" y="16546"/>
                  <a:pt x="49877" y="22280"/>
                </a:cubicBezTo>
                <a:cubicBezTo>
                  <a:pt x="47713" y="28004"/>
                  <a:pt x="44319" y="33711"/>
                  <a:pt x="38807" y="36384"/>
                </a:cubicBezTo>
                <a:cubicBezTo>
                  <a:pt x="34849" y="38307"/>
                  <a:pt x="30280" y="38437"/>
                  <a:pt x="25887" y="38178"/>
                </a:cubicBezTo>
                <a:cubicBezTo>
                  <a:pt x="21494" y="37910"/>
                  <a:pt x="17082" y="37281"/>
                  <a:pt x="12717" y="37826"/>
                </a:cubicBezTo>
                <a:cubicBezTo>
                  <a:pt x="8361" y="38372"/>
                  <a:pt x="3913" y="40305"/>
                  <a:pt x="1563" y="44023"/>
                </a:cubicBezTo>
                <a:cubicBezTo>
                  <a:pt x="454" y="45780"/>
                  <a:pt x="0" y="47972"/>
                  <a:pt x="213" y="50034"/>
                </a:cubicBezTo>
                <a:lnTo>
                  <a:pt x="59561" y="5003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8153075" y="-1344150"/>
            <a:ext cx="2022000" cy="2022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1"/>
          <p:cNvSpPr txBox="1">
            <a:spLocks noGrp="1"/>
          </p:cNvSpPr>
          <p:nvPr>
            <p:ph type="title" hasCustomPrompt="1"/>
          </p:nvPr>
        </p:nvSpPr>
        <p:spPr>
          <a:xfrm>
            <a:off x="713225" y="670225"/>
            <a:ext cx="46968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4" name="Google Shape;214;p31"/>
          <p:cNvSpPr txBox="1">
            <a:spLocks noGrp="1"/>
          </p:cNvSpPr>
          <p:nvPr>
            <p:ph type="subTitle" idx="1"/>
          </p:nvPr>
        </p:nvSpPr>
        <p:spPr>
          <a:xfrm>
            <a:off x="713225" y="1362926"/>
            <a:ext cx="46968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15" name="Google Shape;215;p31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2068361"/>
            <a:ext cx="46968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6" name="Google Shape;216;p31"/>
          <p:cNvSpPr txBox="1">
            <a:spLocks noGrp="1"/>
          </p:cNvSpPr>
          <p:nvPr>
            <p:ph type="subTitle" idx="3"/>
          </p:nvPr>
        </p:nvSpPr>
        <p:spPr>
          <a:xfrm>
            <a:off x="713225" y="2761061"/>
            <a:ext cx="46968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17" name="Google Shape;217;p31"/>
          <p:cNvSpPr txBox="1">
            <a:spLocks noGrp="1"/>
          </p:cNvSpPr>
          <p:nvPr>
            <p:ph type="title" idx="4" hasCustomPrompt="1"/>
          </p:nvPr>
        </p:nvSpPr>
        <p:spPr>
          <a:xfrm>
            <a:off x="713225" y="3466463"/>
            <a:ext cx="46968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8" name="Google Shape;218;p31"/>
          <p:cNvSpPr txBox="1">
            <a:spLocks noGrp="1"/>
          </p:cNvSpPr>
          <p:nvPr>
            <p:ph type="subTitle" idx="5"/>
          </p:nvPr>
        </p:nvSpPr>
        <p:spPr>
          <a:xfrm>
            <a:off x="713225" y="4159172"/>
            <a:ext cx="46968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19" name="Google Shape;219;p31"/>
          <p:cNvSpPr/>
          <p:nvPr/>
        </p:nvSpPr>
        <p:spPr>
          <a:xfrm rot="5400000" flipH="1">
            <a:off x="5763213" y="1082539"/>
            <a:ext cx="4463287" cy="2298185"/>
          </a:xfrm>
          <a:custGeom>
            <a:avLst/>
            <a:gdLst/>
            <a:ahLst/>
            <a:cxnLst/>
            <a:rect l="l" t="t" r="r" b="b"/>
            <a:pathLst>
              <a:path w="51636" h="33813" extrusionOk="0">
                <a:moveTo>
                  <a:pt x="1" y="1"/>
                </a:moveTo>
                <a:lnTo>
                  <a:pt x="1" y="32093"/>
                </a:lnTo>
                <a:cubicBezTo>
                  <a:pt x="1296" y="32093"/>
                  <a:pt x="2590" y="32185"/>
                  <a:pt x="3876" y="32370"/>
                </a:cubicBezTo>
                <a:cubicBezTo>
                  <a:pt x="7622" y="32860"/>
                  <a:pt x="11330" y="33813"/>
                  <a:pt x="15104" y="33674"/>
                </a:cubicBezTo>
                <a:cubicBezTo>
                  <a:pt x="20662" y="33480"/>
                  <a:pt x="26091" y="30807"/>
                  <a:pt x="29624" y="26525"/>
                </a:cubicBezTo>
                <a:cubicBezTo>
                  <a:pt x="32278" y="23307"/>
                  <a:pt x="33832" y="19358"/>
                  <a:pt x="35635" y="15594"/>
                </a:cubicBezTo>
                <a:cubicBezTo>
                  <a:pt x="37429" y="11829"/>
                  <a:pt x="39640" y="8065"/>
                  <a:pt x="43127" y="5762"/>
                </a:cubicBezTo>
                <a:cubicBezTo>
                  <a:pt x="46012" y="3857"/>
                  <a:pt x="49878" y="2812"/>
                  <a:pt x="516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31"/>
          <p:cNvSpPr/>
          <p:nvPr/>
        </p:nvSpPr>
        <p:spPr>
          <a:xfrm rot="-5400000">
            <a:off x="5433915" y="1433468"/>
            <a:ext cx="4659943" cy="2760121"/>
          </a:xfrm>
          <a:custGeom>
            <a:avLst/>
            <a:gdLst/>
            <a:ahLst/>
            <a:cxnLst/>
            <a:rect l="l" t="t" r="r" b="b"/>
            <a:pathLst>
              <a:path w="37041" h="26184" extrusionOk="0">
                <a:moveTo>
                  <a:pt x="29910" y="15094"/>
                </a:moveTo>
                <a:cubicBezTo>
                  <a:pt x="27210" y="14327"/>
                  <a:pt x="24222" y="14965"/>
                  <a:pt x="21568" y="14058"/>
                </a:cubicBezTo>
                <a:cubicBezTo>
                  <a:pt x="18840" y="13134"/>
                  <a:pt x="16907" y="10738"/>
                  <a:pt x="15288" y="8361"/>
                </a:cubicBezTo>
                <a:cubicBezTo>
                  <a:pt x="13661" y="5994"/>
                  <a:pt x="12116" y="3441"/>
                  <a:pt x="9693" y="1878"/>
                </a:cubicBezTo>
                <a:cubicBezTo>
                  <a:pt x="7436" y="435"/>
                  <a:pt x="4690" y="1"/>
                  <a:pt x="2100" y="676"/>
                </a:cubicBezTo>
                <a:cubicBezTo>
                  <a:pt x="1369" y="861"/>
                  <a:pt x="667" y="1129"/>
                  <a:pt x="1" y="1462"/>
                </a:cubicBezTo>
                <a:lnTo>
                  <a:pt x="1" y="26183"/>
                </a:lnTo>
                <a:lnTo>
                  <a:pt x="36134" y="26183"/>
                </a:lnTo>
                <a:cubicBezTo>
                  <a:pt x="36134" y="26155"/>
                  <a:pt x="36144" y="26128"/>
                  <a:pt x="36144" y="26100"/>
                </a:cubicBezTo>
                <a:cubicBezTo>
                  <a:pt x="37041" y="21559"/>
                  <a:pt x="34386" y="16361"/>
                  <a:pt x="29910" y="150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1"/>
          <p:cNvSpPr/>
          <p:nvPr/>
        </p:nvSpPr>
        <p:spPr>
          <a:xfrm>
            <a:off x="-439225" y="-1344150"/>
            <a:ext cx="2022000" cy="202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4"/>
          <p:cNvSpPr/>
          <p:nvPr/>
        </p:nvSpPr>
        <p:spPr>
          <a:xfrm flipH="1">
            <a:off x="5915604" y="392300"/>
            <a:ext cx="3228396" cy="4751067"/>
          </a:xfrm>
          <a:custGeom>
            <a:avLst/>
            <a:gdLst/>
            <a:ahLst/>
            <a:cxnLst/>
            <a:rect l="l" t="t" r="r" b="b"/>
            <a:pathLst>
              <a:path w="30577" h="30438" extrusionOk="0">
                <a:moveTo>
                  <a:pt x="28856" y="30428"/>
                </a:moveTo>
                <a:cubicBezTo>
                  <a:pt x="28902" y="30317"/>
                  <a:pt x="28948" y="30197"/>
                  <a:pt x="28995" y="30086"/>
                </a:cubicBezTo>
                <a:cubicBezTo>
                  <a:pt x="30576" y="25878"/>
                  <a:pt x="28884" y="20477"/>
                  <a:pt x="24823" y="18535"/>
                </a:cubicBezTo>
                <a:cubicBezTo>
                  <a:pt x="22373" y="17369"/>
                  <a:pt x="19432" y="17499"/>
                  <a:pt x="17046" y="16195"/>
                </a:cubicBezTo>
                <a:cubicBezTo>
                  <a:pt x="14595" y="14863"/>
                  <a:pt x="13143" y="12264"/>
                  <a:pt x="11977" y="9721"/>
                </a:cubicBezTo>
                <a:cubicBezTo>
                  <a:pt x="10812" y="7187"/>
                  <a:pt x="9748" y="4495"/>
                  <a:pt x="7705" y="2599"/>
                </a:cubicBezTo>
                <a:cubicBezTo>
                  <a:pt x="5790" y="861"/>
                  <a:pt x="3238" y="1"/>
                  <a:pt x="657" y="223"/>
                </a:cubicBezTo>
                <a:cubicBezTo>
                  <a:pt x="435" y="241"/>
                  <a:pt x="213" y="278"/>
                  <a:pt x="1" y="306"/>
                </a:cubicBezTo>
                <a:lnTo>
                  <a:pt x="1" y="3043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34"/>
          <p:cNvSpPr/>
          <p:nvPr/>
        </p:nvSpPr>
        <p:spPr>
          <a:xfrm rot="5400000" flipH="1">
            <a:off x="5079206" y="1078705"/>
            <a:ext cx="5143581" cy="2986000"/>
          </a:xfrm>
          <a:custGeom>
            <a:avLst/>
            <a:gdLst/>
            <a:ahLst/>
            <a:cxnLst/>
            <a:rect l="l" t="t" r="r" b="b"/>
            <a:pathLst>
              <a:path w="67210" h="45411" extrusionOk="0">
                <a:moveTo>
                  <a:pt x="1" y="10"/>
                </a:moveTo>
                <a:lnTo>
                  <a:pt x="1" y="45410"/>
                </a:lnTo>
                <a:cubicBezTo>
                  <a:pt x="2775" y="43117"/>
                  <a:pt x="4699" y="39907"/>
                  <a:pt x="6567" y="36791"/>
                </a:cubicBezTo>
                <a:cubicBezTo>
                  <a:pt x="8611" y="33360"/>
                  <a:pt x="10803" y="29836"/>
                  <a:pt x="14132" y="27635"/>
                </a:cubicBezTo>
                <a:cubicBezTo>
                  <a:pt x="21679" y="22641"/>
                  <a:pt x="32472" y="25952"/>
                  <a:pt x="40222" y="21281"/>
                </a:cubicBezTo>
                <a:cubicBezTo>
                  <a:pt x="46123" y="17730"/>
                  <a:pt x="48842" y="10359"/>
                  <a:pt x="54678" y="6696"/>
                </a:cubicBezTo>
                <a:cubicBezTo>
                  <a:pt x="57526" y="4911"/>
                  <a:pt x="60902" y="4153"/>
                  <a:pt x="63861" y="2571"/>
                </a:cubicBezTo>
                <a:cubicBezTo>
                  <a:pt x="65119" y="1915"/>
                  <a:pt x="66247" y="1045"/>
                  <a:pt x="6720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34"/>
          <p:cNvSpPr/>
          <p:nvPr/>
        </p:nvSpPr>
        <p:spPr>
          <a:xfrm>
            <a:off x="-937250" y="-1344150"/>
            <a:ext cx="2022000" cy="202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5"/>
          <p:cNvSpPr/>
          <p:nvPr/>
        </p:nvSpPr>
        <p:spPr>
          <a:xfrm>
            <a:off x="7451718" y="-6395"/>
            <a:ext cx="1692272" cy="1341967"/>
          </a:xfrm>
          <a:custGeom>
            <a:avLst/>
            <a:gdLst/>
            <a:ahLst/>
            <a:cxnLst/>
            <a:rect l="l" t="t" r="r" b="b"/>
            <a:pathLst>
              <a:path w="49323" h="39113" extrusionOk="0">
                <a:moveTo>
                  <a:pt x="49313" y="1"/>
                </a:moveTo>
                <a:lnTo>
                  <a:pt x="3931" y="1"/>
                </a:lnTo>
                <a:cubicBezTo>
                  <a:pt x="860" y="4625"/>
                  <a:pt x="0" y="10155"/>
                  <a:pt x="3062" y="16324"/>
                </a:cubicBezTo>
                <a:cubicBezTo>
                  <a:pt x="5753" y="21771"/>
                  <a:pt x="11348" y="25203"/>
                  <a:pt x="17045" y="27321"/>
                </a:cubicBezTo>
                <a:cubicBezTo>
                  <a:pt x="22742" y="29429"/>
                  <a:pt x="28791" y="30530"/>
                  <a:pt x="34386" y="32897"/>
                </a:cubicBezTo>
                <a:cubicBezTo>
                  <a:pt x="39362" y="35006"/>
                  <a:pt x="44079" y="38132"/>
                  <a:pt x="49322" y="391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35"/>
          <p:cNvSpPr/>
          <p:nvPr/>
        </p:nvSpPr>
        <p:spPr>
          <a:xfrm>
            <a:off x="-602500" y="-1353100"/>
            <a:ext cx="2022000" cy="202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35"/>
          <p:cNvSpPr/>
          <p:nvPr/>
        </p:nvSpPr>
        <p:spPr>
          <a:xfrm rot="10800000" flipH="1">
            <a:off x="6942000" y="-6285"/>
            <a:ext cx="2201904" cy="1631760"/>
          </a:xfrm>
          <a:custGeom>
            <a:avLst/>
            <a:gdLst/>
            <a:ahLst/>
            <a:cxnLst/>
            <a:rect l="l" t="t" r="r" b="b"/>
            <a:pathLst>
              <a:path w="57683" h="42747" extrusionOk="0">
                <a:moveTo>
                  <a:pt x="57683" y="0"/>
                </a:moveTo>
                <a:cubicBezTo>
                  <a:pt x="54492" y="167"/>
                  <a:pt x="51496" y="2349"/>
                  <a:pt x="49646" y="5050"/>
                </a:cubicBezTo>
                <a:cubicBezTo>
                  <a:pt x="47491" y="8176"/>
                  <a:pt x="46501" y="11931"/>
                  <a:pt x="45262" y="15519"/>
                </a:cubicBezTo>
                <a:cubicBezTo>
                  <a:pt x="44023" y="19117"/>
                  <a:pt x="42386" y="22770"/>
                  <a:pt x="39380" y="25082"/>
                </a:cubicBezTo>
                <a:cubicBezTo>
                  <a:pt x="36689" y="27154"/>
                  <a:pt x="33193" y="27912"/>
                  <a:pt x="29799" y="27940"/>
                </a:cubicBezTo>
                <a:cubicBezTo>
                  <a:pt x="26404" y="27967"/>
                  <a:pt x="23056" y="27339"/>
                  <a:pt x="19690" y="26895"/>
                </a:cubicBezTo>
                <a:cubicBezTo>
                  <a:pt x="16333" y="26460"/>
                  <a:pt x="12874" y="26229"/>
                  <a:pt x="9581" y="27033"/>
                </a:cubicBezTo>
                <a:cubicBezTo>
                  <a:pt x="6289" y="27847"/>
                  <a:pt x="3145" y="29845"/>
                  <a:pt x="1665" y="32897"/>
                </a:cubicBezTo>
                <a:cubicBezTo>
                  <a:pt x="0" y="36356"/>
                  <a:pt x="1064" y="39833"/>
                  <a:pt x="3329" y="42746"/>
                </a:cubicBezTo>
                <a:lnTo>
                  <a:pt x="57683" y="4274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1"/>
          </p:nvPr>
        </p:nvSpPr>
        <p:spPr>
          <a:xfrm>
            <a:off x="2454382" y="3531250"/>
            <a:ext cx="5335200" cy="84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2"/>
          </p:nvPr>
        </p:nvSpPr>
        <p:spPr>
          <a:xfrm>
            <a:off x="2454350" y="1927125"/>
            <a:ext cx="5335200" cy="84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3"/>
          </p:nvPr>
        </p:nvSpPr>
        <p:spPr>
          <a:xfrm>
            <a:off x="2454351" y="3223226"/>
            <a:ext cx="53352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4"/>
          </p:nvPr>
        </p:nvSpPr>
        <p:spPr>
          <a:xfrm>
            <a:off x="2454350" y="1619100"/>
            <a:ext cx="53352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/>
          <p:nvPr/>
        </p:nvSpPr>
        <p:spPr>
          <a:xfrm>
            <a:off x="7872550" y="4362975"/>
            <a:ext cx="2022000" cy="2022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5"/>
          <p:cNvSpPr/>
          <p:nvPr/>
        </p:nvSpPr>
        <p:spPr>
          <a:xfrm>
            <a:off x="497300" y="-1344150"/>
            <a:ext cx="2022000" cy="202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/>
          <p:nvPr/>
        </p:nvSpPr>
        <p:spPr>
          <a:xfrm>
            <a:off x="8153075" y="-1344150"/>
            <a:ext cx="2022000" cy="202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6"/>
          <p:cNvSpPr/>
          <p:nvPr/>
        </p:nvSpPr>
        <p:spPr>
          <a:xfrm>
            <a:off x="0" y="0"/>
            <a:ext cx="1647521" cy="1334630"/>
          </a:xfrm>
          <a:custGeom>
            <a:avLst/>
            <a:gdLst/>
            <a:ahLst/>
            <a:cxnLst/>
            <a:rect l="l" t="t" r="r" b="b"/>
            <a:pathLst>
              <a:path w="25231" h="20440" extrusionOk="0">
                <a:moveTo>
                  <a:pt x="24611" y="2229"/>
                </a:moveTo>
                <a:cubicBezTo>
                  <a:pt x="24352" y="1369"/>
                  <a:pt x="23871" y="601"/>
                  <a:pt x="23224" y="0"/>
                </a:cubicBezTo>
                <a:lnTo>
                  <a:pt x="1" y="0"/>
                </a:lnTo>
                <a:lnTo>
                  <a:pt x="1" y="20439"/>
                </a:lnTo>
                <a:cubicBezTo>
                  <a:pt x="1009" y="19995"/>
                  <a:pt x="1943" y="19403"/>
                  <a:pt x="2785" y="18691"/>
                </a:cubicBezTo>
                <a:cubicBezTo>
                  <a:pt x="5041" y="16749"/>
                  <a:pt x="6808" y="14196"/>
                  <a:pt x="9379" y="12707"/>
                </a:cubicBezTo>
                <a:cubicBezTo>
                  <a:pt x="11358" y="11561"/>
                  <a:pt x="13642" y="11135"/>
                  <a:pt x="15871" y="10654"/>
                </a:cubicBezTo>
                <a:cubicBezTo>
                  <a:pt x="18100" y="10164"/>
                  <a:pt x="20385" y="9581"/>
                  <a:pt x="22188" y="8194"/>
                </a:cubicBezTo>
                <a:cubicBezTo>
                  <a:pt x="24001" y="6807"/>
                  <a:pt x="25231" y="4421"/>
                  <a:pt x="24611" y="222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6"/>
          <p:cNvSpPr/>
          <p:nvPr/>
        </p:nvSpPr>
        <p:spPr>
          <a:xfrm rot="10800000">
            <a:off x="79" y="53"/>
            <a:ext cx="1897221" cy="1399372"/>
          </a:xfrm>
          <a:custGeom>
            <a:avLst/>
            <a:gdLst/>
            <a:ahLst/>
            <a:cxnLst/>
            <a:rect l="l" t="t" r="r" b="b"/>
            <a:pathLst>
              <a:path w="64990" h="47936" extrusionOk="0">
                <a:moveTo>
                  <a:pt x="64990" y="0"/>
                </a:moveTo>
                <a:cubicBezTo>
                  <a:pt x="56195" y="1970"/>
                  <a:pt x="48232" y="7815"/>
                  <a:pt x="44042" y="15834"/>
                </a:cubicBezTo>
                <a:cubicBezTo>
                  <a:pt x="42424" y="18951"/>
                  <a:pt x="41342" y="22308"/>
                  <a:pt x="39797" y="25461"/>
                </a:cubicBezTo>
                <a:cubicBezTo>
                  <a:pt x="38253" y="28624"/>
                  <a:pt x="36144" y="31649"/>
                  <a:pt x="33074" y="33369"/>
                </a:cubicBezTo>
                <a:cubicBezTo>
                  <a:pt x="29476" y="35385"/>
                  <a:pt x="25101" y="35311"/>
                  <a:pt x="21004" y="34858"/>
                </a:cubicBezTo>
                <a:cubicBezTo>
                  <a:pt x="16898" y="34414"/>
                  <a:pt x="12736" y="33628"/>
                  <a:pt x="8685" y="34414"/>
                </a:cubicBezTo>
                <a:cubicBezTo>
                  <a:pt x="5439" y="35043"/>
                  <a:pt x="676" y="37503"/>
                  <a:pt x="241" y="41239"/>
                </a:cubicBezTo>
                <a:cubicBezTo>
                  <a:pt x="1" y="43256"/>
                  <a:pt x="796" y="45799"/>
                  <a:pt x="2008" y="47935"/>
                </a:cubicBezTo>
                <a:lnTo>
                  <a:pt x="64990" y="4793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135550" y="1323188"/>
            <a:ext cx="4872900" cy="14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135550" y="3019288"/>
            <a:ext cx="48729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/>
          <p:nvPr/>
        </p:nvSpPr>
        <p:spPr>
          <a:xfrm>
            <a:off x="0" y="60351"/>
            <a:ext cx="2866702" cy="2794222"/>
          </a:xfrm>
          <a:custGeom>
            <a:avLst/>
            <a:gdLst/>
            <a:ahLst/>
            <a:cxnLst/>
            <a:rect l="l" t="t" r="r" b="b"/>
            <a:pathLst>
              <a:path w="51636" h="33813" extrusionOk="0">
                <a:moveTo>
                  <a:pt x="1" y="1"/>
                </a:moveTo>
                <a:lnTo>
                  <a:pt x="1" y="32093"/>
                </a:lnTo>
                <a:cubicBezTo>
                  <a:pt x="1296" y="32093"/>
                  <a:pt x="2590" y="32185"/>
                  <a:pt x="3876" y="32370"/>
                </a:cubicBezTo>
                <a:cubicBezTo>
                  <a:pt x="7622" y="32860"/>
                  <a:pt x="11330" y="33813"/>
                  <a:pt x="15104" y="33674"/>
                </a:cubicBezTo>
                <a:cubicBezTo>
                  <a:pt x="20662" y="33480"/>
                  <a:pt x="26091" y="30807"/>
                  <a:pt x="29624" y="26525"/>
                </a:cubicBezTo>
                <a:cubicBezTo>
                  <a:pt x="32278" y="23307"/>
                  <a:pt x="33832" y="19358"/>
                  <a:pt x="35635" y="15594"/>
                </a:cubicBezTo>
                <a:cubicBezTo>
                  <a:pt x="37429" y="11829"/>
                  <a:pt x="39640" y="8065"/>
                  <a:pt x="43127" y="5762"/>
                </a:cubicBezTo>
                <a:cubicBezTo>
                  <a:pt x="46012" y="3857"/>
                  <a:pt x="49878" y="2812"/>
                  <a:pt x="516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9"/>
          <p:cNvSpPr/>
          <p:nvPr/>
        </p:nvSpPr>
        <p:spPr>
          <a:xfrm>
            <a:off x="0" y="0"/>
            <a:ext cx="3140555" cy="2187025"/>
          </a:xfrm>
          <a:custGeom>
            <a:avLst/>
            <a:gdLst/>
            <a:ahLst/>
            <a:cxnLst/>
            <a:rect l="l" t="t" r="r" b="b"/>
            <a:pathLst>
              <a:path w="76107" h="52865" extrusionOk="0">
                <a:moveTo>
                  <a:pt x="0" y="0"/>
                </a:moveTo>
                <a:lnTo>
                  <a:pt x="0" y="51422"/>
                </a:lnTo>
                <a:cubicBezTo>
                  <a:pt x="3052" y="52864"/>
                  <a:pt x="6964" y="52800"/>
                  <a:pt x="9508" y="50589"/>
                </a:cubicBezTo>
                <a:cubicBezTo>
                  <a:pt x="12023" y="48397"/>
                  <a:pt x="12615" y="44892"/>
                  <a:pt x="14391" y="42229"/>
                </a:cubicBezTo>
                <a:cubicBezTo>
                  <a:pt x="16139" y="39611"/>
                  <a:pt x="18821" y="38613"/>
                  <a:pt x="21919" y="38557"/>
                </a:cubicBezTo>
                <a:cubicBezTo>
                  <a:pt x="24907" y="38502"/>
                  <a:pt x="28005" y="39047"/>
                  <a:pt x="30798" y="37993"/>
                </a:cubicBezTo>
                <a:cubicBezTo>
                  <a:pt x="34127" y="36744"/>
                  <a:pt x="36245" y="33535"/>
                  <a:pt x="38021" y="30465"/>
                </a:cubicBezTo>
                <a:cubicBezTo>
                  <a:pt x="39806" y="27394"/>
                  <a:pt x="41646" y="24092"/>
                  <a:pt x="44763" y="22400"/>
                </a:cubicBezTo>
                <a:cubicBezTo>
                  <a:pt x="47399" y="20966"/>
                  <a:pt x="50562" y="20911"/>
                  <a:pt x="53549" y="21161"/>
                </a:cubicBezTo>
                <a:cubicBezTo>
                  <a:pt x="54298" y="21225"/>
                  <a:pt x="55047" y="21309"/>
                  <a:pt x="55796" y="21392"/>
                </a:cubicBezTo>
                <a:cubicBezTo>
                  <a:pt x="58044" y="21632"/>
                  <a:pt x="60291" y="21864"/>
                  <a:pt x="62520" y="21577"/>
                </a:cubicBezTo>
                <a:cubicBezTo>
                  <a:pt x="67218" y="20976"/>
                  <a:pt x="71537" y="17951"/>
                  <a:pt x="73711" y="13743"/>
                </a:cubicBezTo>
                <a:cubicBezTo>
                  <a:pt x="76106" y="9101"/>
                  <a:pt x="75690" y="4301"/>
                  <a:pt x="7369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9"/>
          <p:cNvSpPr/>
          <p:nvPr/>
        </p:nvSpPr>
        <p:spPr>
          <a:xfrm rot="10800000">
            <a:off x="6868078" y="31"/>
            <a:ext cx="2275923" cy="2267479"/>
          </a:xfrm>
          <a:custGeom>
            <a:avLst/>
            <a:gdLst/>
            <a:ahLst/>
            <a:cxnLst/>
            <a:rect l="l" t="t" r="r" b="b"/>
            <a:pathLst>
              <a:path w="30577" h="30438" extrusionOk="0">
                <a:moveTo>
                  <a:pt x="28856" y="30428"/>
                </a:moveTo>
                <a:cubicBezTo>
                  <a:pt x="28902" y="30317"/>
                  <a:pt x="28948" y="30197"/>
                  <a:pt x="28995" y="30086"/>
                </a:cubicBezTo>
                <a:cubicBezTo>
                  <a:pt x="30576" y="25878"/>
                  <a:pt x="28884" y="20477"/>
                  <a:pt x="24823" y="18535"/>
                </a:cubicBezTo>
                <a:cubicBezTo>
                  <a:pt x="22373" y="17369"/>
                  <a:pt x="19432" y="17499"/>
                  <a:pt x="17046" y="16195"/>
                </a:cubicBezTo>
                <a:cubicBezTo>
                  <a:pt x="14595" y="14863"/>
                  <a:pt x="13143" y="12264"/>
                  <a:pt x="11977" y="9721"/>
                </a:cubicBezTo>
                <a:cubicBezTo>
                  <a:pt x="10812" y="7187"/>
                  <a:pt x="9748" y="4495"/>
                  <a:pt x="7705" y="2599"/>
                </a:cubicBezTo>
                <a:cubicBezTo>
                  <a:pt x="5790" y="861"/>
                  <a:pt x="3238" y="1"/>
                  <a:pt x="657" y="223"/>
                </a:cubicBezTo>
                <a:cubicBezTo>
                  <a:pt x="435" y="241"/>
                  <a:pt x="213" y="278"/>
                  <a:pt x="1" y="306"/>
                </a:cubicBezTo>
                <a:lnTo>
                  <a:pt x="1" y="3043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9"/>
          <p:cNvSpPr/>
          <p:nvPr/>
        </p:nvSpPr>
        <p:spPr>
          <a:xfrm rot="5400000">
            <a:off x="7061291" y="245874"/>
            <a:ext cx="2328658" cy="1836761"/>
          </a:xfrm>
          <a:custGeom>
            <a:avLst/>
            <a:gdLst/>
            <a:ahLst/>
            <a:cxnLst/>
            <a:rect l="l" t="t" r="r" b="b"/>
            <a:pathLst>
              <a:path w="67210" h="45411" extrusionOk="0">
                <a:moveTo>
                  <a:pt x="1" y="10"/>
                </a:moveTo>
                <a:lnTo>
                  <a:pt x="1" y="45410"/>
                </a:lnTo>
                <a:cubicBezTo>
                  <a:pt x="2775" y="43117"/>
                  <a:pt x="4699" y="39907"/>
                  <a:pt x="6567" y="36791"/>
                </a:cubicBezTo>
                <a:cubicBezTo>
                  <a:pt x="8611" y="33360"/>
                  <a:pt x="10803" y="29836"/>
                  <a:pt x="14132" y="27635"/>
                </a:cubicBezTo>
                <a:cubicBezTo>
                  <a:pt x="21679" y="22641"/>
                  <a:pt x="32472" y="25952"/>
                  <a:pt x="40222" y="21281"/>
                </a:cubicBezTo>
                <a:cubicBezTo>
                  <a:pt x="46123" y="17730"/>
                  <a:pt x="48842" y="10359"/>
                  <a:pt x="54678" y="6696"/>
                </a:cubicBezTo>
                <a:cubicBezTo>
                  <a:pt x="57526" y="4911"/>
                  <a:pt x="60902" y="4153"/>
                  <a:pt x="63861" y="2571"/>
                </a:cubicBezTo>
                <a:cubicBezTo>
                  <a:pt x="65119" y="1915"/>
                  <a:pt x="66247" y="1045"/>
                  <a:pt x="6720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9"/>
          <p:cNvSpPr/>
          <p:nvPr/>
        </p:nvSpPr>
        <p:spPr>
          <a:xfrm>
            <a:off x="7558450" y="3918275"/>
            <a:ext cx="2022000" cy="202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1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/>
          <p:nvPr/>
        </p:nvSpPr>
        <p:spPr>
          <a:xfrm>
            <a:off x="0" y="0"/>
            <a:ext cx="2119846" cy="1717369"/>
          </a:xfrm>
          <a:custGeom>
            <a:avLst/>
            <a:gdLst/>
            <a:ahLst/>
            <a:cxnLst/>
            <a:rect l="l" t="t" r="r" b="b"/>
            <a:pathLst>
              <a:path w="25231" h="20440" extrusionOk="0">
                <a:moveTo>
                  <a:pt x="24611" y="2229"/>
                </a:moveTo>
                <a:cubicBezTo>
                  <a:pt x="24352" y="1369"/>
                  <a:pt x="23871" y="601"/>
                  <a:pt x="23224" y="0"/>
                </a:cubicBezTo>
                <a:lnTo>
                  <a:pt x="1" y="0"/>
                </a:lnTo>
                <a:lnTo>
                  <a:pt x="1" y="20439"/>
                </a:lnTo>
                <a:cubicBezTo>
                  <a:pt x="1009" y="19995"/>
                  <a:pt x="1943" y="19403"/>
                  <a:pt x="2785" y="18691"/>
                </a:cubicBezTo>
                <a:cubicBezTo>
                  <a:pt x="5041" y="16749"/>
                  <a:pt x="6808" y="14196"/>
                  <a:pt x="9379" y="12707"/>
                </a:cubicBezTo>
                <a:cubicBezTo>
                  <a:pt x="11358" y="11561"/>
                  <a:pt x="13642" y="11135"/>
                  <a:pt x="15871" y="10654"/>
                </a:cubicBezTo>
                <a:cubicBezTo>
                  <a:pt x="18100" y="10164"/>
                  <a:pt x="20385" y="9581"/>
                  <a:pt x="22188" y="8194"/>
                </a:cubicBezTo>
                <a:cubicBezTo>
                  <a:pt x="24001" y="6807"/>
                  <a:pt x="25231" y="4421"/>
                  <a:pt x="24611" y="222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5"/>
          <p:cNvSpPr/>
          <p:nvPr/>
        </p:nvSpPr>
        <p:spPr>
          <a:xfrm>
            <a:off x="0" y="0"/>
            <a:ext cx="1883056" cy="1272303"/>
          </a:xfrm>
          <a:custGeom>
            <a:avLst/>
            <a:gdLst/>
            <a:ahLst/>
            <a:cxnLst/>
            <a:rect l="l" t="t" r="r" b="b"/>
            <a:pathLst>
              <a:path w="67210" h="45411" extrusionOk="0">
                <a:moveTo>
                  <a:pt x="1" y="10"/>
                </a:moveTo>
                <a:lnTo>
                  <a:pt x="1" y="45410"/>
                </a:lnTo>
                <a:cubicBezTo>
                  <a:pt x="2775" y="43117"/>
                  <a:pt x="4699" y="39907"/>
                  <a:pt x="6567" y="36791"/>
                </a:cubicBezTo>
                <a:cubicBezTo>
                  <a:pt x="8611" y="33360"/>
                  <a:pt x="10803" y="29836"/>
                  <a:pt x="14132" y="27635"/>
                </a:cubicBezTo>
                <a:cubicBezTo>
                  <a:pt x="21679" y="22641"/>
                  <a:pt x="32472" y="25952"/>
                  <a:pt x="40222" y="21281"/>
                </a:cubicBezTo>
                <a:cubicBezTo>
                  <a:pt x="46123" y="17730"/>
                  <a:pt x="48842" y="10359"/>
                  <a:pt x="54678" y="6696"/>
                </a:cubicBezTo>
                <a:cubicBezTo>
                  <a:pt x="57526" y="4911"/>
                  <a:pt x="60902" y="4153"/>
                  <a:pt x="63861" y="2571"/>
                </a:cubicBezTo>
                <a:cubicBezTo>
                  <a:pt x="65119" y="1915"/>
                  <a:pt x="66247" y="1045"/>
                  <a:pt x="672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5"/>
          <p:cNvSpPr/>
          <p:nvPr/>
        </p:nvSpPr>
        <p:spPr>
          <a:xfrm>
            <a:off x="7803725" y="-1344150"/>
            <a:ext cx="2022000" cy="202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1_1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6"/>
          <p:cNvSpPr/>
          <p:nvPr/>
        </p:nvSpPr>
        <p:spPr>
          <a:xfrm rot="10800000">
            <a:off x="7528846" y="123"/>
            <a:ext cx="1615154" cy="1609029"/>
          </a:xfrm>
          <a:custGeom>
            <a:avLst/>
            <a:gdLst/>
            <a:ahLst/>
            <a:cxnLst/>
            <a:rect l="l" t="t" r="r" b="b"/>
            <a:pathLst>
              <a:path w="30577" h="30438" extrusionOk="0">
                <a:moveTo>
                  <a:pt x="28856" y="30428"/>
                </a:moveTo>
                <a:cubicBezTo>
                  <a:pt x="28902" y="30317"/>
                  <a:pt x="28948" y="30197"/>
                  <a:pt x="28995" y="30086"/>
                </a:cubicBezTo>
                <a:cubicBezTo>
                  <a:pt x="30576" y="25878"/>
                  <a:pt x="28884" y="20477"/>
                  <a:pt x="24823" y="18535"/>
                </a:cubicBezTo>
                <a:cubicBezTo>
                  <a:pt x="22373" y="17369"/>
                  <a:pt x="19432" y="17499"/>
                  <a:pt x="17046" y="16195"/>
                </a:cubicBezTo>
                <a:cubicBezTo>
                  <a:pt x="14595" y="14863"/>
                  <a:pt x="13143" y="12264"/>
                  <a:pt x="11977" y="9721"/>
                </a:cubicBezTo>
                <a:cubicBezTo>
                  <a:pt x="10812" y="7187"/>
                  <a:pt x="9748" y="4495"/>
                  <a:pt x="7705" y="2599"/>
                </a:cubicBezTo>
                <a:cubicBezTo>
                  <a:pt x="5790" y="861"/>
                  <a:pt x="3238" y="1"/>
                  <a:pt x="657" y="223"/>
                </a:cubicBezTo>
                <a:cubicBezTo>
                  <a:pt x="435" y="241"/>
                  <a:pt x="213" y="278"/>
                  <a:pt x="1" y="306"/>
                </a:cubicBezTo>
                <a:lnTo>
                  <a:pt x="1" y="3043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6"/>
          <p:cNvSpPr/>
          <p:nvPr/>
        </p:nvSpPr>
        <p:spPr>
          <a:xfrm rot="5400000">
            <a:off x="7666032" y="174558"/>
            <a:ext cx="1652526" cy="1303409"/>
          </a:xfrm>
          <a:custGeom>
            <a:avLst/>
            <a:gdLst/>
            <a:ahLst/>
            <a:cxnLst/>
            <a:rect l="l" t="t" r="r" b="b"/>
            <a:pathLst>
              <a:path w="67210" h="45411" extrusionOk="0">
                <a:moveTo>
                  <a:pt x="1" y="10"/>
                </a:moveTo>
                <a:lnTo>
                  <a:pt x="1" y="45410"/>
                </a:lnTo>
                <a:cubicBezTo>
                  <a:pt x="2775" y="43117"/>
                  <a:pt x="4699" y="39907"/>
                  <a:pt x="6567" y="36791"/>
                </a:cubicBezTo>
                <a:cubicBezTo>
                  <a:pt x="8611" y="33360"/>
                  <a:pt x="10803" y="29836"/>
                  <a:pt x="14132" y="27635"/>
                </a:cubicBezTo>
                <a:cubicBezTo>
                  <a:pt x="21679" y="22641"/>
                  <a:pt x="32472" y="25952"/>
                  <a:pt x="40222" y="21281"/>
                </a:cubicBezTo>
                <a:cubicBezTo>
                  <a:pt x="46123" y="17730"/>
                  <a:pt x="48842" y="10359"/>
                  <a:pt x="54678" y="6696"/>
                </a:cubicBezTo>
                <a:cubicBezTo>
                  <a:pt x="57526" y="4911"/>
                  <a:pt x="60902" y="4153"/>
                  <a:pt x="63861" y="2571"/>
                </a:cubicBezTo>
                <a:cubicBezTo>
                  <a:pt x="65119" y="1915"/>
                  <a:pt x="66247" y="1045"/>
                  <a:pt x="672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6"/>
          <p:cNvSpPr/>
          <p:nvPr/>
        </p:nvSpPr>
        <p:spPr>
          <a:xfrm>
            <a:off x="-810825" y="-1263375"/>
            <a:ext cx="2022000" cy="202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0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2038200" y="2644988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title" idx="2" hasCustomPrompt="1"/>
          </p:nvPr>
        </p:nvSpPr>
        <p:spPr>
          <a:xfrm>
            <a:off x="2234675" y="1478702"/>
            <a:ext cx="11040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1"/>
          </p:nvPr>
        </p:nvSpPr>
        <p:spPr>
          <a:xfrm>
            <a:off x="2038200" y="3541213"/>
            <a:ext cx="50676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ubTitle" idx="3"/>
          </p:nvPr>
        </p:nvSpPr>
        <p:spPr>
          <a:xfrm>
            <a:off x="2038200" y="4209500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500">
                <a:solidFill>
                  <a:schemeClr val="accent2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04" name="Google Shape;104;p17"/>
          <p:cNvSpPr/>
          <p:nvPr/>
        </p:nvSpPr>
        <p:spPr>
          <a:xfrm>
            <a:off x="-805125" y="-577500"/>
            <a:ext cx="2022000" cy="2022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7"/>
          <p:cNvSpPr/>
          <p:nvPr/>
        </p:nvSpPr>
        <p:spPr>
          <a:xfrm rot="10800000">
            <a:off x="5554642" y="154"/>
            <a:ext cx="3589358" cy="3576008"/>
          </a:xfrm>
          <a:custGeom>
            <a:avLst/>
            <a:gdLst/>
            <a:ahLst/>
            <a:cxnLst/>
            <a:rect l="l" t="t" r="r" b="b"/>
            <a:pathLst>
              <a:path w="30577" h="30438" extrusionOk="0">
                <a:moveTo>
                  <a:pt x="28856" y="30428"/>
                </a:moveTo>
                <a:cubicBezTo>
                  <a:pt x="28902" y="30317"/>
                  <a:pt x="28948" y="30197"/>
                  <a:pt x="28995" y="30086"/>
                </a:cubicBezTo>
                <a:cubicBezTo>
                  <a:pt x="30576" y="25878"/>
                  <a:pt x="28884" y="20477"/>
                  <a:pt x="24823" y="18535"/>
                </a:cubicBezTo>
                <a:cubicBezTo>
                  <a:pt x="22373" y="17369"/>
                  <a:pt x="19432" y="17499"/>
                  <a:pt x="17046" y="16195"/>
                </a:cubicBezTo>
                <a:cubicBezTo>
                  <a:pt x="14595" y="14863"/>
                  <a:pt x="13143" y="12264"/>
                  <a:pt x="11977" y="9721"/>
                </a:cubicBezTo>
                <a:cubicBezTo>
                  <a:pt x="10812" y="7187"/>
                  <a:pt x="9748" y="4495"/>
                  <a:pt x="7705" y="2599"/>
                </a:cubicBezTo>
                <a:cubicBezTo>
                  <a:pt x="5790" y="861"/>
                  <a:pt x="3238" y="1"/>
                  <a:pt x="657" y="223"/>
                </a:cubicBezTo>
                <a:cubicBezTo>
                  <a:pt x="435" y="241"/>
                  <a:pt x="213" y="278"/>
                  <a:pt x="1" y="306"/>
                </a:cubicBezTo>
                <a:lnTo>
                  <a:pt x="1" y="3043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7"/>
          <p:cNvSpPr/>
          <p:nvPr/>
        </p:nvSpPr>
        <p:spPr>
          <a:xfrm rot="5400000">
            <a:off x="5859355" y="387877"/>
            <a:ext cx="3672522" cy="2896768"/>
          </a:xfrm>
          <a:custGeom>
            <a:avLst/>
            <a:gdLst/>
            <a:ahLst/>
            <a:cxnLst/>
            <a:rect l="l" t="t" r="r" b="b"/>
            <a:pathLst>
              <a:path w="67210" h="45411" extrusionOk="0">
                <a:moveTo>
                  <a:pt x="1" y="10"/>
                </a:moveTo>
                <a:lnTo>
                  <a:pt x="1" y="45410"/>
                </a:lnTo>
                <a:cubicBezTo>
                  <a:pt x="2775" y="43117"/>
                  <a:pt x="4699" y="39907"/>
                  <a:pt x="6567" y="36791"/>
                </a:cubicBezTo>
                <a:cubicBezTo>
                  <a:pt x="8611" y="33360"/>
                  <a:pt x="10803" y="29836"/>
                  <a:pt x="14132" y="27635"/>
                </a:cubicBezTo>
                <a:cubicBezTo>
                  <a:pt x="21679" y="22641"/>
                  <a:pt x="32472" y="25952"/>
                  <a:pt x="40222" y="21281"/>
                </a:cubicBezTo>
                <a:cubicBezTo>
                  <a:pt x="46123" y="17730"/>
                  <a:pt x="48842" y="10359"/>
                  <a:pt x="54678" y="6696"/>
                </a:cubicBezTo>
                <a:cubicBezTo>
                  <a:pt x="57526" y="4911"/>
                  <a:pt x="60902" y="4153"/>
                  <a:pt x="63861" y="2571"/>
                </a:cubicBezTo>
                <a:cubicBezTo>
                  <a:pt x="65119" y="1915"/>
                  <a:pt x="66247" y="1045"/>
                  <a:pt x="672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4"/>
          <p:cNvSpPr txBox="1">
            <a:spLocks noGrp="1"/>
          </p:cNvSpPr>
          <p:nvPr>
            <p:ph type="subTitle" idx="1"/>
          </p:nvPr>
        </p:nvSpPr>
        <p:spPr>
          <a:xfrm>
            <a:off x="4963863" y="3045773"/>
            <a:ext cx="27960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subTitle" idx="2"/>
          </p:nvPr>
        </p:nvSpPr>
        <p:spPr>
          <a:xfrm>
            <a:off x="1384137" y="3045773"/>
            <a:ext cx="27960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4"/>
          <p:cNvSpPr txBox="1">
            <a:spLocks noGrp="1"/>
          </p:cNvSpPr>
          <p:nvPr>
            <p:ph type="subTitle" idx="3"/>
          </p:nvPr>
        </p:nvSpPr>
        <p:spPr>
          <a:xfrm>
            <a:off x="1384137" y="2558150"/>
            <a:ext cx="27960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subTitle" idx="4"/>
          </p:nvPr>
        </p:nvSpPr>
        <p:spPr>
          <a:xfrm>
            <a:off x="4963863" y="2558150"/>
            <a:ext cx="27960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Nunito"/>
              <a:buNone/>
              <a:defRPr sz="3500" b="1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5" r:id="rId4"/>
    <p:sldLayoutId id="2147483658" r:id="rId5"/>
    <p:sldLayoutId id="2147483661" r:id="rId6"/>
    <p:sldLayoutId id="2147483662" r:id="rId7"/>
    <p:sldLayoutId id="2147483663" r:id="rId8"/>
    <p:sldLayoutId id="2147483670" r:id="rId9"/>
    <p:sldLayoutId id="2147483677" r:id="rId10"/>
    <p:sldLayoutId id="2147483680" r:id="rId11"/>
    <p:sldLayoutId id="2147483681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139700" marR="0" lvl="0" indent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buNone/>
        <a:defRPr sz="1800" b="1" i="0" u="none" strike="noStrike" cap="none">
          <a:solidFill>
            <a:srgbClr val="404040"/>
          </a:solidFill>
          <a:latin typeface="Microsoft YaHei" panose="020B0503020204020204" pitchFamily="34" charset="-122"/>
          <a:ea typeface="Microsoft YaHei" panose="020B0503020204020204" pitchFamily="34" charset="-122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D561044F-68DD-41AE-8D4C-5814A622176D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1282700"/>
            <a:ext cx="7772400" cy="38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Nunito"/>
              <a:buNone/>
              <a:defRPr sz="9600" b="1" i="0" u="none" strike="noStrike" cap="none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>
              <a:lnSpc>
                <a:spcPts val="4100"/>
              </a:lnSpc>
            </a:pPr>
            <a:r>
              <a:rPr lang="zh-TW" altLang="en-US" sz="4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特教資源中心</a:t>
            </a:r>
            <a:endParaRPr lang="en-US" altLang="zh-TW" sz="48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ts val="4100"/>
              </a:lnSpc>
            </a:pPr>
            <a:br>
              <a:rPr lang="en-US" altLang="zh-TW" sz="24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en-US" altLang="zh-TW" sz="4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TW" altLang="en-US" sz="4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月份特教工作會議</a:t>
            </a:r>
            <a:endParaRPr lang="en-US" altLang="zh-TW" sz="48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ts val="4100"/>
              </a:lnSpc>
            </a:pPr>
            <a:br>
              <a:rPr lang="en-US" altLang="zh-TW" sz="24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24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TW" sz="24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114.2.12</a:t>
            </a:r>
            <a:endParaRPr lang="zh-TW" altLang="zh-TW" sz="24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17;p44">
            <a:extLst>
              <a:ext uri="{FF2B5EF4-FFF2-40B4-BE49-F238E27FC236}">
                <a16:creationId xmlns:a16="http://schemas.microsoft.com/office/drawing/2014/main" id="{CFE75F90-AAAB-4BDE-BE89-C028C70042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725" y="444500"/>
            <a:ext cx="7702550" cy="5730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專業支持</a:t>
            </a:r>
            <a:r>
              <a:rPr lang="zh-TW" altLang="en-US" sz="2800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會議時間</a:t>
            </a:r>
            <a:endParaRPr sz="2800" dirty="0">
              <a:solidFill>
                <a:srgbClr val="ABCB3B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AD549FA-4893-4B17-868B-60D96488CD9D}"/>
              </a:ext>
            </a:extLst>
          </p:cNvPr>
          <p:cNvSpPr/>
          <p:nvPr/>
        </p:nvSpPr>
        <p:spPr>
          <a:xfrm>
            <a:off x="720725" y="1158156"/>
            <a:ext cx="7702550" cy="3629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ts val="2400"/>
              </a:spcBef>
              <a:spcAft>
                <a:spcPct val="0"/>
              </a:spcAft>
              <a:buClr>
                <a:srgbClr val="ABCB3B"/>
              </a:buClr>
              <a:buFont typeface="Wingdings" panose="05000000000000000000" pitchFamily="2" charset="2"/>
              <a:buChar char="l"/>
              <a:defRPr/>
            </a:pP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情支</a:t>
            </a:r>
            <a:r>
              <a:rPr kumimoji="1" lang="zh-TW" altLang="en-US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專業支持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：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3/20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、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4/24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、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5/22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、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6/19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endParaRPr kumimoji="1" lang="en-US" altLang="zh-TW" sz="18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342900" lvl="0" indent="-342900" fontAlgn="base">
              <a:lnSpc>
                <a:spcPct val="150000"/>
              </a:lnSpc>
              <a:spcBef>
                <a:spcPts val="2400"/>
              </a:spcBef>
              <a:spcAft>
                <a:spcPct val="0"/>
              </a:spcAft>
              <a:buClr>
                <a:srgbClr val="ABCB3B"/>
              </a:buClr>
              <a:buFont typeface="Wingdings" panose="05000000000000000000" pitchFamily="2" charset="2"/>
              <a:buChar char="l"/>
              <a:defRPr/>
            </a:pP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聽巡</a:t>
            </a:r>
            <a:r>
              <a:rPr kumimoji="1" lang="zh-TW" altLang="en-US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專業支持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：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3/25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4/29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5/27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6/10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endParaRPr kumimoji="1" lang="en-US" altLang="zh-TW" sz="18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342900" lvl="0" indent="-342900" fontAlgn="base">
              <a:lnSpc>
                <a:spcPct val="150000"/>
              </a:lnSpc>
              <a:spcBef>
                <a:spcPts val="2400"/>
              </a:spcBef>
              <a:spcAft>
                <a:spcPct val="0"/>
              </a:spcAft>
              <a:buClr>
                <a:srgbClr val="ABCB3B"/>
              </a:buClr>
              <a:buFont typeface="Wingdings" panose="05000000000000000000" pitchFamily="2" charset="2"/>
              <a:buChar char="l"/>
              <a:defRPr/>
            </a:pP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視巡</a:t>
            </a:r>
            <a:r>
              <a:rPr kumimoji="1" lang="zh-TW" altLang="en-US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專業支持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：因應特教評鑑，專業支持的運作方式調整為系統觀點。　　具體方式待教育處核可。</a:t>
            </a:r>
            <a:endParaRPr kumimoji="1" lang="en-US" altLang="zh-TW" sz="18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342900" lvl="0" indent="-342900" fontAlgn="base">
              <a:lnSpc>
                <a:spcPct val="150000"/>
              </a:lnSpc>
              <a:spcBef>
                <a:spcPts val="2400"/>
              </a:spcBef>
              <a:spcAft>
                <a:spcPct val="0"/>
              </a:spcAft>
              <a:buClr>
                <a:srgbClr val="ABCB3B"/>
              </a:buClr>
              <a:buFont typeface="Wingdings" panose="05000000000000000000" pitchFamily="2" charset="2"/>
              <a:buChar char="l"/>
              <a:defRPr/>
            </a:pP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學前巡迴</a:t>
            </a:r>
            <a:r>
              <a:rPr kumimoji="1" lang="zh-TW" altLang="en-US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專業支持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：分別由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4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個特教專業社群方式辦理。</a:t>
            </a:r>
            <a:endParaRPr kumimoji="1" lang="en-US" altLang="zh-TW" sz="18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342900" lvl="0" indent="-342900" fontAlgn="base">
              <a:lnSpc>
                <a:spcPct val="150000"/>
              </a:lnSpc>
              <a:spcBef>
                <a:spcPts val="2400"/>
              </a:spcBef>
              <a:spcAft>
                <a:spcPct val="0"/>
              </a:spcAft>
              <a:buClr>
                <a:srgbClr val="ABCB3B"/>
              </a:buClr>
              <a:buFont typeface="Wingdings" panose="05000000000000000000" pitchFamily="2" charset="2"/>
              <a:buChar char="l"/>
              <a:defRPr/>
            </a:pP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高中巡迴</a:t>
            </a:r>
            <a:r>
              <a:rPr kumimoji="1" lang="zh-TW" altLang="en-US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專業支持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：配合高中特教中央輔導分團推動之政策辦理。</a:t>
            </a:r>
            <a:endParaRPr kumimoji="1" lang="en-US" altLang="zh-TW" sz="18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4758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17;p44">
            <a:extLst>
              <a:ext uri="{FF2B5EF4-FFF2-40B4-BE49-F238E27FC236}">
                <a16:creationId xmlns:a16="http://schemas.microsoft.com/office/drawing/2014/main" id="{CFE75F90-AAAB-4BDE-BE89-C028C70042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725" y="444500"/>
            <a:ext cx="7702550" cy="5730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相關經費支用情形</a:t>
            </a:r>
            <a:endParaRPr dirty="0">
              <a:solidFill>
                <a:srgbClr val="ABCB3B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BEE4D9AE-013E-45E0-AD27-B3D7FE9F42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140102"/>
              </p:ext>
            </p:extLst>
          </p:nvPr>
        </p:nvGraphicFramePr>
        <p:xfrm>
          <a:off x="712787" y="1221400"/>
          <a:ext cx="7710488" cy="2898000"/>
        </p:xfrm>
        <a:graphic>
          <a:graphicData uri="http://schemas.openxmlformats.org/drawingml/2006/table">
            <a:tbl>
              <a:tblPr firstRow="1" firstCol="1" bandRow="1"/>
              <a:tblGrid>
                <a:gridCol w="3989842">
                  <a:extLst>
                    <a:ext uri="{9D8B030D-6E8A-4147-A177-3AD203B41FA5}">
                      <a16:colId xmlns:a16="http://schemas.microsoft.com/office/drawing/2014/main" val="2830637393"/>
                    </a:ext>
                  </a:extLst>
                </a:gridCol>
                <a:gridCol w="3720646">
                  <a:extLst>
                    <a:ext uri="{9D8B030D-6E8A-4147-A177-3AD203B41FA5}">
                      <a16:colId xmlns:a16="http://schemas.microsoft.com/office/drawing/2014/main" val="1235543340"/>
                    </a:ext>
                  </a:extLst>
                </a:gridCol>
              </a:tblGrid>
              <a:tr h="579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經費項目</a:t>
                      </a:r>
                      <a:endParaRPr lang="zh-TW" sz="105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支用情形</a:t>
                      </a:r>
                      <a:endParaRPr lang="zh-TW" sz="105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767972"/>
                  </a:ext>
                </a:extLst>
              </a:tr>
              <a:tr h="579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113</a:t>
                      </a:r>
                      <a:r>
                        <a:rPr lang="zh-TW" altLang="en-US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年</a:t>
                      </a:r>
                      <a:r>
                        <a:rPr lang="en-US" altLang="zh-TW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8-12</a:t>
                      </a:r>
                      <a:r>
                        <a:rPr lang="zh-TW" altLang="en-US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月學前巡迴輔導交通費</a:t>
                      </a:r>
                      <a:endParaRPr lang="zh-TW" sz="1800" b="1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近期已辦理核銷，將陸續入帳</a:t>
                      </a:r>
                      <a:endParaRPr lang="zh-TW" sz="1800" b="1" kern="100" dirty="0">
                        <a:solidFill>
                          <a:srgbClr val="EE485E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592983"/>
                  </a:ext>
                </a:extLst>
              </a:tr>
              <a:tr h="57960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113</a:t>
                      </a:r>
                      <a:r>
                        <a:rPr lang="zh-TW" altLang="en-US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年</a:t>
                      </a:r>
                      <a:r>
                        <a:rPr lang="en-US" altLang="zh-TW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8-12</a:t>
                      </a:r>
                      <a:r>
                        <a:rPr lang="zh-TW" altLang="en-US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月國教巡迴輔導交通費</a:t>
                      </a:r>
                      <a:endParaRPr lang="zh-TW" altLang="zh-TW" sz="1800" b="1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尚未入帳</a:t>
                      </a:r>
                      <a:endParaRPr lang="zh-TW" sz="1800" b="1" kern="100" dirty="0">
                        <a:solidFill>
                          <a:srgbClr val="EE485E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620448"/>
                  </a:ext>
                </a:extLst>
              </a:tr>
              <a:tr h="579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113</a:t>
                      </a:r>
                      <a:r>
                        <a:rPr lang="zh-TW" altLang="en-US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年</a:t>
                      </a:r>
                      <a:r>
                        <a:rPr lang="en-US" altLang="zh-TW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8-12</a:t>
                      </a:r>
                      <a:r>
                        <a:rPr lang="zh-TW" altLang="en-US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月特教輔導團減授</a:t>
                      </a:r>
                      <a:endParaRPr lang="zh-TW" sz="1800" b="1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部分款項尚未入帳</a:t>
                      </a:r>
                      <a:endParaRPr lang="zh-TW" altLang="zh-TW" sz="1800" b="1" kern="100" dirty="0">
                        <a:solidFill>
                          <a:srgbClr val="EE485E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3849217"/>
                  </a:ext>
                </a:extLst>
              </a:tr>
              <a:tr h="579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113</a:t>
                      </a:r>
                      <a:r>
                        <a:rPr lang="zh-TW" altLang="en-US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年</a:t>
                      </a:r>
                      <a:r>
                        <a:rPr lang="en-US" altLang="zh-TW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8-114</a:t>
                      </a:r>
                      <a:r>
                        <a:rPr lang="zh-TW" altLang="en-US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年</a:t>
                      </a:r>
                      <a:r>
                        <a:rPr lang="en-US" altLang="zh-TW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</a:t>
                      </a:r>
                      <a:r>
                        <a:rPr lang="zh-TW" altLang="en-US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月學前巡迴教學輔導費及導師費差額</a:t>
                      </a:r>
                      <a:endParaRPr lang="zh-TW" sz="1800" b="1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近期已辦理核銷，將陸續入帳</a:t>
                      </a:r>
                      <a:endParaRPr lang="zh-TW" altLang="zh-TW" sz="1800" b="1" kern="100" dirty="0">
                        <a:solidFill>
                          <a:srgbClr val="EE485E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324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828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6EF74B7-5C8F-4136-9E1B-BC646B956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其他提醒</a:t>
            </a:r>
            <a:endParaRPr lang="zh-TW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D2938CA-0BF6-4B4B-8285-B8BFC5349FBB}"/>
              </a:ext>
            </a:extLst>
          </p:cNvPr>
          <p:cNvSpPr/>
          <p:nvPr/>
        </p:nvSpPr>
        <p:spPr>
          <a:xfrm>
            <a:off x="720725" y="1158156"/>
            <a:ext cx="7702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ts val="2400"/>
              </a:spcBef>
              <a:spcAft>
                <a:spcPct val="0"/>
              </a:spcAft>
              <a:buClr>
                <a:srgbClr val="ABCB3B"/>
              </a:buClr>
              <a:buFont typeface="Wingdings" panose="05000000000000000000" pitchFamily="2" charset="2"/>
              <a:buChar char="l"/>
              <a:defRPr/>
            </a:pP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若巡迴教師發現所巡輔學生有被校／園老師不當管教、體罰、性平狀況，請務必儘速告知中心行政人員，並另案記於輔導紀錄後呈核。</a:t>
            </a:r>
            <a:endParaRPr kumimoji="1" lang="zh-TW" altLang="zh-TW" sz="18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8586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0"/>
          <p:cNvSpPr/>
          <p:nvPr/>
        </p:nvSpPr>
        <p:spPr>
          <a:xfrm>
            <a:off x="2137775" y="1250702"/>
            <a:ext cx="1297800" cy="1297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50"/>
          <p:cNvSpPr txBox="1">
            <a:spLocks noGrp="1"/>
          </p:cNvSpPr>
          <p:nvPr>
            <p:ph type="title"/>
          </p:nvPr>
        </p:nvSpPr>
        <p:spPr>
          <a:xfrm>
            <a:off x="2038200" y="2644988"/>
            <a:ext cx="50676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rgbClr val="FFC8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專業團隊</a:t>
            </a:r>
            <a:endParaRPr dirty="0">
              <a:solidFill>
                <a:srgbClr val="FFC8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05" name="Google Shape;405;p50"/>
          <p:cNvSpPr txBox="1">
            <a:spLocks noGrp="1"/>
          </p:cNvSpPr>
          <p:nvPr>
            <p:ph type="title" idx="2"/>
          </p:nvPr>
        </p:nvSpPr>
        <p:spPr>
          <a:xfrm>
            <a:off x="2234675" y="1478702"/>
            <a:ext cx="11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02</a:t>
            </a:r>
            <a:endParaRPr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34435C4-D694-4F9A-9F70-76F8CD400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C8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專業團隊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A6F6263-9788-4BD7-A8EE-A189EAC6906E}"/>
              </a:ext>
            </a:extLst>
          </p:cNvPr>
          <p:cNvSpPr/>
          <p:nvPr/>
        </p:nvSpPr>
        <p:spPr>
          <a:xfrm>
            <a:off x="720000" y="1340643"/>
            <a:ext cx="7853259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zh-TW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113</a:t>
            </a: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學期第</a:t>
            </a:r>
            <a:r>
              <a:rPr lang="en-US" altLang="zh-TW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學期專業團隊</a:t>
            </a:r>
            <a:endParaRPr lang="en-US" altLang="zh-TW" sz="18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一、面審會議預計於</a:t>
            </a:r>
            <a:r>
              <a:rPr lang="en-US" altLang="zh-TW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  <a:r>
              <a:rPr lang="en-US" altLang="zh-TW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</a:t>
            </a: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日下午辦理</a:t>
            </a:r>
            <a:endParaRPr lang="en-US" altLang="zh-TW" sz="18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二、預計</a:t>
            </a:r>
            <a:r>
              <a:rPr lang="en-US" altLang="zh-TW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月開始專團派案</a:t>
            </a:r>
            <a:endParaRPr lang="en-US" altLang="zh-TW" sz="18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spcBef>
                <a:spcPts val="600"/>
              </a:spcBef>
            </a:pP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三、單項評估依年度計畫各場次另行公告</a:t>
            </a:r>
            <a:endParaRPr lang="en-US" altLang="zh-TW" sz="18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spcBef>
                <a:spcPts val="600"/>
              </a:spcBef>
            </a:pP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</a:t>
            </a:r>
            <a:r>
              <a:rPr lang="en-US" altLang="zh-TW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非主動申請制，由專服中心寄發單   項評估表單請待評估學校填寫</a:t>
            </a:r>
            <a:r>
              <a:rPr lang="en-US" altLang="zh-TW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</a:p>
          <a:p>
            <a:pPr>
              <a:spcBef>
                <a:spcPts val="600"/>
              </a:spcBef>
            </a:pP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四、</a:t>
            </a:r>
            <a:r>
              <a:rPr lang="en-US" altLang="zh-TW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113-2</a:t>
            </a: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合作評估日期</a:t>
            </a:r>
            <a:r>
              <a:rPr lang="en-US" altLang="zh-TW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5/14</a:t>
            </a: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en-US" altLang="zh-TW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6/4</a:t>
            </a: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，共計二場次</a:t>
            </a:r>
            <a:endParaRPr lang="en-US" altLang="zh-TW" sz="18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spcBef>
                <a:spcPts val="600"/>
              </a:spcBef>
            </a:pP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</a:t>
            </a:r>
            <a:r>
              <a:rPr lang="en-US" altLang="zh-TW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若有更動則由特教專服中心另行通知</a:t>
            </a:r>
            <a:r>
              <a:rPr lang="en-US" altLang="zh-TW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b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endParaRPr lang="en-US" altLang="zh-TW" sz="18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90891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403;p50">
            <a:extLst>
              <a:ext uri="{FF2B5EF4-FFF2-40B4-BE49-F238E27FC236}">
                <a16:creationId xmlns:a16="http://schemas.microsoft.com/office/drawing/2014/main" id="{12954DC8-1966-4F1D-BCD4-5748CBA2543A}"/>
              </a:ext>
            </a:extLst>
          </p:cNvPr>
          <p:cNvSpPr/>
          <p:nvPr/>
        </p:nvSpPr>
        <p:spPr>
          <a:xfrm>
            <a:off x="2137775" y="1250702"/>
            <a:ext cx="1297800" cy="1297800"/>
          </a:xfrm>
          <a:prstGeom prst="ellipse">
            <a:avLst/>
          </a:prstGeom>
          <a:solidFill>
            <a:srgbClr val="67A1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404;p50">
            <a:extLst>
              <a:ext uri="{FF2B5EF4-FFF2-40B4-BE49-F238E27FC236}">
                <a16:creationId xmlns:a16="http://schemas.microsoft.com/office/drawing/2014/main" id="{73F69E49-778E-46C2-AF31-DEEC57F472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38200" y="2644988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5000" dirty="0">
                <a:solidFill>
                  <a:srgbClr val="67A1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助理員</a:t>
            </a:r>
            <a:endParaRPr sz="5000" dirty="0">
              <a:solidFill>
                <a:srgbClr val="67A1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8" name="Google Shape;405;p50">
            <a:extLst>
              <a:ext uri="{FF2B5EF4-FFF2-40B4-BE49-F238E27FC236}">
                <a16:creationId xmlns:a16="http://schemas.microsoft.com/office/drawing/2014/main" id="{79D293E8-0377-4CD8-98BF-66BDA17EA661}"/>
              </a:ext>
            </a:extLst>
          </p:cNvPr>
          <p:cNvSpPr txBox="1">
            <a:spLocks/>
          </p:cNvSpPr>
          <p:nvPr/>
        </p:nvSpPr>
        <p:spPr>
          <a:xfrm>
            <a:off x="2234675" y="1478702"/>
            <a:ext cx="1104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/>
            <a:r>
              <a:rPr lang="en" altLang="zh-TW" sz="4800" b="1" dirty="0">
                <a:solidFill>
                  <a:schemeClr val="lt1"/>
                </a:solidFill>
                <a:latin typeface="Nunito" panose="02020500000000000000" charset="0"/>
              </a:rPr>
              <a:t>0</a:t>
            </a:r>
            <a:r>
              <a:rPr lang="en-US" altLang="zh-TW" sz="4800" b="1" dirty="0">
                <a:solidFill>
                  <a:schemeClr val="lt1"/>
                </a:solidFill>
                <a:latin typeface="Nunito" panose="02020500000000000000" charset="0"/>
              </a:rPr>
              <a:t>3</a:t>
            </a:r>
            <a:endParaRPr lang="en" altLang="zh-TW" sz="4800" b="1" dirty="0">
              <a:solidFill>
                <a:schemeClr val="lt1"/>
              </a:solidFill>
              <a:latin typeface="Nunito" panose="02020500000000000000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>
            <a:extLst>
              <a:ext uri="{FF2B5EF4-FFF2-40B4-BE49-F238E27FC236}">
                <a16:creationId xmlns:a16="http://schemas.microsoft.com/office/drawing/2014/main" id="{1DE7C233-16BA-4B31-96A6-3EDA98F6B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</p:spPr>
        <p:txBody>
          <a:bodyPr/>
          <a:lstStyle/>
          <a:p>
            <a:r>
              <a:rPr lang="zh-TW" altLang="en-US" dirty="0">
                <a:solidFill>
                  <a:srgbClr val="67A1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助理員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908A584-98A3-43AB-97C4-4DC30B290FF7}"/>
              </a:ext>
            </a:extLst>
          </p:cNvPr>
          <p:cNvSpPr/>
          <p:nvPr/>
        </p:nvSpPr>
        <p:spPr>
          <a:xfrm>
            <a:off x="720724" y="1158156"/>
            <a:ext cx="8330679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ts val="2400"/>
              </a:spcBef>
              <a:spcAft>
                <a:spcPct val="0"/>
              </a:spcAft>
              <a:buClr>
                <a:srgbClr val="67A1FF"/>
              </a:buClr>
              <a:buFont typeface="Wingdings" panose="05000000000000000000" pitchFamily="2" charset="2"/>
              <a:buChar char="l"/>
              <a:defRPr/>
            </a:pP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教師助理員及特教學生助理人員職前暨在職訓練研習：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不含教師及教保員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     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業已於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TW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114/2/5(</a:t>
            </a:r>
            <a:r>
              <a:rPr kumimoji="1" lang="zh-TW" altLang="en-US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三</a:t>
            </a:r>
            <a:r>
              <a:rPr kumimoji="1" lang="en-US" altLang="zh-TW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kumimoji="1" lang="zh-TW" altLang="en-US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～</a:t>
            </a:r>
            <a:r>
              <a:rPr kumimoji="1" lang="en-US" altLang="zh-TW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2/7(</a:t>
            </a:r>
            <a:r>
              <a:rPr kumimoji="1" lang="zh-TW" altLang="en-US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五</a:t>
            </a:r>
            <a:r>
              <a:rPr kumimoji="1" lang="en-US" altLang="zh-TW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kumimoji="1" lang="zh-TW" altLang="en-US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整天</a:t>
            </a:r>
            <a:r>
              <a:rPr kumimoji="1" lang="zh-TW" altLang="en-US" sz="1800" b="1" kern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辦理完成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，全程參與者核予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小時研習時數。</a:t>
            </a:r>
            <a:endParaRPr kumimoji="1" lang="en-US" altLang="zh-TW" sz="18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 fontAlgn="base">
              <a:spcBef>
                <a:spcPts val="2400"/>
              </a:spcBef>
              <a:spcAft>
                <a:spcPct val="0"/>
              </a:spcAft>
              <a:buClr>
                <a:srgbClr val="67A1FF"/>
              </a:buClr>
              <a:buFont typeface="Wingdings" panose="05000000000000000000" pitchFamily="2" charset="2"/>
              <a:buChar char="l"/>
              <a:defRPr/>
            </a:pPr>
            <a:r>
              <a:rPr lang="en-US" altLang="zh-TW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114</a:t>
            </a: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年度第</a:t>
            </a:r>
            <a:r>
              <a:rPr lang="en-US" altLang="zh-TW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期</a:t>
            </a:r>
            <a:r>
              <a:rPr lang="en-US" altLang="zh-TW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(113</a:t>
            </a: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學年度第</a:t>
            </a:r>
            <a:r>
              <a:rPr lang="en-US" altLang="zh-TW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學期</a:t>
            </a:r>
            <a:r>
              <a:rPr lang="en-US" altLang="zh-TW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助理人員特教通報網開放申請區間：</a:t>
            </a:r>
            <a:r>
              <a:rPr lang="en-US" altLang="zh-TW" sz="1800" b="1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114/2/1~114/5/31</a:t>
            </a:r>
          </a:p>
          <a:p>
            <a:pPr fontAlgn="base">
              <a:spcBef>
                <a:spcPts val="2400"/>
              </a:spcBef>
              <a:spcAft>
                <a:spcPct val="0"/>
              </a:spcAft>
              <a:buClr>
                <a:srgbClr val="67A1FF"/>
              </a:buClr>
              <a:defRPr/>
            </a:pPr>
            <a:endParaRPr lang="en-US" altLang="zh-TW" sz="1800" b="1" dirty="0">
              <a:solidFill>
                <a:srgbClr val="EE485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35835FB-0A32-4713-853B-43B0BB11F664}"/>
              </a:ext>
            </a:extLst>
          </p:cNvPr>
          <p:cNvSpPr/>
          <p:nvPr/>
        </p:nvSpPr>
        <p:spPr>
          <a:xfrm>
            <a:off x="-1036824" y="3985344"/>
            <a:ext cx="77025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endParaRPr lang="en-US" altLang="zh-TW" sz="18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spcBef>
                <a:spcPts val="600"/>
              </a:spcBef>
            </a:pPr>
            <a:r>
              <a:rPr lang="en-US" altLang="zh-TW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</a:t>
            </a:r>
          </a:p>
          <a:p>
            <a:pPr marL="285750" indent="-285750" eaLnBrk="1" hangingPunct="1">
              <a:spcBef>
                <a:spcPts val="600"/>
              </a:spcBef>
              <a:buFont typeface="Wingdings" panose="05000000000000000000" pitchFamily="2" charset="2"/>
              <a:buChar char="l"/>
            </a:pPr>
            <a:endParaRPr lang="en-US" altLang="zh-TW" sz="1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14966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>
            <a:extLst>
              <a:ext uri="{FF2B5EF4-FFF2-40B4-BE49-F238E27FC236}">
                <a16:creationId xmlns:a16="http://schemas.microsoft.com/office/drawing/2014/main" id="{1DE7C233-16BA-4B31-96A6-3EDA98F6B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</p:spPr>
        <p:txBody>
          <a:bodyPr/>
          <a:lstStyle/>
          <a:p>
            <a:r>
              <a:rPr lang="zh-TW" altLang="en-US" dirty="0">
                <a:solidFill>
                  <a:srgbClr val="67A1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助理員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908A584-98A3-43AB-97C4-4DC30B290FF7}"/>
              </a:ext>
            </a:extLst>
          </p:cNvPr>
          <p:cNvSpPr/>
          <p:nvPr/>
        </p:nvSpPr>
        <p:spPr>
          <a:xfrm>
            <a:off x="720724" y="1158156"/>
            <a:ext cx="8330679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ts val="2400"/>
              </a:spcBef>
              <a:spcAft>
                <a:spcPct val="0"/>
              </a:spcAft>
              <a:buClr>
                <a:srgbClr val="67A1FF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助理員通報網申請步驟</a:t>
            </a:r>
            <a:r>
              <a:rPr lang="en-US" altLang="zh-TW" sz="1800" b="1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:</a:t>
            </a:r>
          </a:p>
          <a:p>
            <a:pPr fontAlgn="base">
              <a:spcBef>
                <a:spcPts val="2400"/>
              </a:spcBef>
              <a:spcAft>
                <a:spcPct val="0"/>
              </a:spcAft>
              <a:buClr>
                <a:srgbClr val="67A1FF"/>
              </a:buClr>
              <a:defRPr/>
            </a:pPr>
            <a:r>
              <a:rPr lang="zh-TW" altLang="en-US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</a:t>
            </a:r>
            <a:r>
              <a:rPr lang="en-US" altLang="zh-TW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1.</a:t>
            </a:r>
            <a:r>
              <a:rPr lang="zh-TW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先至通報網學務帳號進入→學校</a:t>
            </a:r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.</a:t>
            </a:r>
            <a:r>
              <a:rPr lang="zh-TW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班級</a:t>
            </a:r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.</a:t>
            </a:r>
            <a:r>
              <a:rPr lang="zh-TW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特教人力→教師助理→新增</a:t>
            </a:r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113</a:t>
            </a:r>
            <a:r>
              <a:rPr lang="zh-TW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學年度下學期助理人員</a:t>
            </a:r>
            <a:endParaRPr lang="en-US" altLang="zh-TW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fontAlgn="base">
              <a:spcBef>
                <a:spcPts val="2400"/>
              </a:spcBef>
              <a:spcAft>
                <a:spcPct val="0"/>
              </a:spcAft>
              <a:buClr>
                <a:srgbClr val="67A1FF"/>
              </a:buClr>
              <a:defRPr/>
            </a:pP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 </a:t>
            </a:r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2.</a:t>
            </a:r>
            <a:r>
              <a:rPr lang="zh-TW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教師助理員→申請教師助理服務→點選新增</a:t>
            </a:r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113</a:t>
            </a:r>
            <a:r>
              <a:rPr lang="zh-TW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學年度下學期申請→勾選</a:t>
            </a: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申</a:t>
            </a:r>
            <a:r>
              <a:rPr lang="zh-TW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請學生</a:t>
            </a: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endParaRPr lang="en-US" altLang="zh-TW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fontAlgn="base">
              <a:spcBef>
                <a:spcPts val="2400"/>
              </a:spcBef>
              <a:spcAft>
                <a:spcPct val="0"/>
              </a:spcAft>
              <a:buClr>
                <a:srgbClr val="67A1FF"/>
              </a:buClr>
              <a:defRPr/>
            </a:pP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 </a:t>
            </a:r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3.</a:t>
            </a:r>
            <a:r>
              <a:rPr lang="zh-TW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特教學生助理人員依帳號密碼進入特教通報網填寫服務紀錄</a:t>
            </a:r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新進人員則需先依帳號登錄</a:t>
            </a:r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帳號可以</a:t>
            </a:r>
            <a:endParaRPr lang="en-US" altLang="zh-TW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fontAlgn="base">
              <a:spcBef>
                <a:spcPts val="2400"/>
              </a:spcBef>
              <a:spcAft>
                <a:spcPct val="0"/>
              </a:spcAft>
              <a:buClr>
                <a:srgbClr val="67A1FF"/>
              </a:buClr>
              <a:defRPr/>
            </a:pP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  </a:t>
            </a:r>
            <a:r>
              <a:rPr lang="zh-TW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設定</a:t>
            </a:r>
            <a:r>
              <a:rPr lang="en-US" altLang="zh-TW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E-MAIL</a:t>
            </a:r>
            <a:r>
              <a:rPr lang="zh-TW" altLang="zh-TW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帳號或身分證字號</a:t>
            </a:r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),</a:t>
            </a:r>
            <a:r>
              <a:rPr lang="zh-TW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首次登錄請使用</a:t>
            </a:r>
            <a:r>
              <a:rPr lang="zh-TW" altLang="zh-TW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身分證字號</a:t>
            </a:r>
            <a:r>
              <a:rPr lang="zh-TW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為密碼→填寫基本資料</a:t>
            </a:r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)(</a:t>
            </a:r>
            <a:r>
              <a:rPr lang="zh-TW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★切記</a:t>
            </a:r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:</a:t>
            </a:r>
            <a:r>
              <a:rPr lang="zh-TW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之後更</a:t>
            </a:r>
            <a:endParaRPr lang="en-US" altLang="zh-TW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fontAlgn="base">
              <a:spcBef>
                <a:spcPts val="2400"/>
              </a:spcBef>
              <a:spcAft>
                <a:spcPct val="0"/>
              </a:spcAft>
              <a:buClr>
                <a:srgbClr val="67A1FF"/>
              </a:buClr>
              <a:defRPr/>
            </a:pP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  </a:t>
            </a:r>
            <a:r>
              <a:rPr lang="zh-TW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新密碼請務必自行記住後端無法查</a:t>
            </a:r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endParaRPr lang="en-US" altLang="zh-TW" sz="1800" b="1" dirty="0">
              <a:solidFill>
                <a:srgbClr val="EE485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35835FB-0A32-4713-853B-43B0BB11F664}"/>
              </a:ext>
            </a:extLst>
          </p:cNvPr>
          <p:cNvSpPr/>
          <p:nvPr/>
        </p:nvSpPr>
        <p:spPr>
          <a:xfrm>
            <a:off x="-1036824" y="3985344"/>
            <a:ext cx="77025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endParaRPr lang="en-US" altLang="zh-TW" sz="18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spcBef>
                <a:spcPts val="600"/>
              </a:spcBef>
            </a:pPr>
            <a:r>
              <a:rPr lang="en-US" altLang="zh-TW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</a:t>
            </a:r>
          </a:p>
          <a:p>
            <a:pPr marL="285750" indent="-285750" eaLnBrk="1" hangingPunct="1">
              <a:spcBef>
                <a:spcPts val="600"/>
              </a:spcBef>
              <a:buFont typeface="Wingdings" panose="05000000000000000000" pitchFamily="2" charset="2"/>
              <a:buChar char="l"/>
            </a:pPr>
            <a:endParaRPr lang="en-US" altLang="zh-TW" sz="1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98057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8"/>
          <p:cNvSpPr/>
          <p:nvPr/>
        </p:nvSpPr>
        <p:spPr>
          <a:xfrm>
            <a:off x="-1229525" y="3837000"/>
            <a:ext cx="2022000" cy="202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48"/>
          <p:cNvSpPr/>
          <p:nvPr/>
        </p:nvSpPr>
        <p:spPr>
          <a:xfrm rot="5400000">
            <a:off x="7176132" y="206477"/>
            <a:ext cx="2174345" cy="1761366"/>
          </a:xfrm>
          <a:custGeom>
            <a:avLst/>
            <a:gdLst/>
            <a:ahLst/>
            <a:cxnLst/>
            <a:rect l="l" t="t" r="r" b="b"/>
            <a:pathLst>
              <a:path w="25231" h="20440" extrusionOk="0">
                <a:moveTo>
                  <a:pt x="24611" y="2229"/>
                </a:moveTo>
                <a:cubicBezTo>
                  <a:pt x="24352" y="1369"/>
                  <a:pt x="23871" y="601"/>
                  <a:pt x="23224" y="0"/>
                </a:cubicBezTo>
                <a:lnTo>
                  <a:pt x="1" y="0"/>
                </a:lnTo>
                <a:lnTo>
                  <a:pt x="1" y="20439"/>
                </a:lnTo>
                <a:cubicBezTo>
                  <a:pt x="1009" y="19995"/>
                  <a:pt x="1943" y="19403"/>
                  <a:pt x="2785" y="18691"/>
                </a:cubicBezTo>
                <a:cubicBezTo>
                  <a:pt x="5041" y="16749"/>
                  <a:pt x="6808" y="14196"/>
                  <a:pt x="9379" y="12707"/>
                </a:cubicBezTo>
                <a:cubicBezTo>
                  <a:pt x="11358" y="11561"/>
                  <a:pt x="13642" y="11135"/>
                  <a:pt x="15871" y="10654"/>
                </a:cubicBezTo>
                <a:cubicBezTo>
                  <a:pt x="18100" y="10164"/>
                  <a:pt x="20385" y="9581"/>
                  <a:pt x="22188" y="8194"/>
                </a:cubicBezTo>
                <a:cubicBezTo>
                  <a:pt x="24001" y="6807"/>
                  <a:pt x="25231" y="4421"/>
                  <a:pt x="24611" y="222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48"/>
          <p:cNvSpPr/>
          <p:nvPr/>
        </p:nvSpPr>
        <p:spPr>
          <a:xfrm rot="-5400000">
            <a:off x="6968564" y="328584"/>
            <a:ext cx="2503902" cy="1846854"/>
          </a:xfrm>
          <a:custGeom>
            <a:avLst/>
            <a:gdLst/>
            <a:ahLst/>
            <a:cxnLst/>
            <a:rect l="l" t="t" r="r" b="b"/>
            <a:pathLst>
              <a:path w="64990" h="47936" extrusionOk="0">
                <a:moveTo>
                  <a:pt x="64990" y="0"/>
                </a:moveTo>
                <a:cubicBezTo>
                  <a:pt x="56195" y="1970"/>
                  <a:pt x="48232" y="7815"/>
                  <a:pt x="44042" y="15834"/>
                </a:cubicBezTo>
                <a:cubicBezTo>
                  <a:pt x="42424" y="18951"/>
                  <a:pt x="41342" y="22308"/>
                  <a:pt x="39797" y="25461"/>
                </a:cubicBezTo>
                <a:cubicBezTo>
                  <a:pt x="38253" y="28624"/>
                  <a:pt x="36144" y="31649"/>
                  <a:pt x="33074" y="33369"/>
                </a:cubicBezTo>
                <a:cubicBezTo>
                  <a:pt x="29476" y="35385"/>
                  <a:pt x="25101" y="35311"/>
                  <a:pt x="21004" y="34858"/>
                </a:cubicBezTo>
                <a:cubicBezTo>
                  <a:pt x="16898" y="34414"/>
                  <a:pt x="12736" y="33628"/>
                  <a:pt x="8685" y="34414"/>
                </a:cubicBezTo>
                <a:cubicBezTo>
                  <a:pt x="5439" y="35043"/>
                  <a:pt x="676" y="37503"/>
                  <a:pt x="241" y="41239"/>
                </a:cubicBezTo>
                <a:cubicBezTo>
                  <a:pt x="1" y="43256"/>
                  <a:pt x="796" y="45799"/>
                  <a:pt x="2008" y="47935"/>
                </a:cubicBezTo>
                <a:lnTo>
                  <a:pt x="64990" y="47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403;p50">
            <a:extLst>
              <a:ext uri="{FF2B5EF4-FFF2-40B4-BE49-F238E27FC236}">
                <a16:creationId xmlns:a16="http://schemas.microsoft.com/office/drawing/2014/main" id="{C032E07A-436B-4419-9D76-124EC4EE72A5}"/>
              </a:ext>
            </a:extLst>
          </p:cNvPr>
          <p:cNvSpPr/>
          <p:nvPr/>
        </p:nvSpPr>
        <p:spPr>
          <a:xfrm>
            <a:off x="2137775" y="1250702"/>
            <a:ext cx="1297800" cy="1297800"/>
          </a:xfrm>
          <a:prstGeom prst="ellipse">
            <a:avLst/>
          </a:prstGeom>
          <a:solidFill>
            <a:srgbClr val="EE48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404;p50">
            <a:extLst>
              <a:ext uri="{FF2B5EF4-FFF2-40B4-BE49-F238E27FC236}">
                <a16:creationId xmlns:a16="http://schemas.microsoft.com/office/drawing/2014/main" id="{8CC1E422-DBE3-43DA-B746-6CDA804F16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38200" y="2644988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50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鑑定安置</a:t>
            </a:r>
            <a:endParaRPr sz="5000" dirty="0">
              <a:solidFill>
                <a:srgbClr val="EE485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4" name="Google Shape;405;p50">
            <a:extLst>
              <a:ext uri="{FF2B5EF4-FFF2-40B4-BE49-F238E27FC236}">
                <a16:creationId xmlns:a16="http://schemas.microsoft.com/office/drawing/2014/main" id="{4DA75B5A-0D12-4BC7-814D-CE1A3F33CD59}"/>
              </a:ext>
            </a:extLst>
          </p:cNvPr>
          <p:cNvSpPr txBox="1">
            <a:spLocks/>
          </p:cNvSpPr>
          <p:nvPr/>
        </p:nvSpPr>
        <p:spPr>
          <a:xfrm>
            <a:off x="2234675" y="1478702"/>
            <a:ext cx="1104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/>
            <a:r>
              <a:rPr lang="en" altLang="zh-TW" sz="4800" b="1" dirty="0">
                <a:solidFill>
                  <a:schemeClr val="lt1"/>
                </a:solidFill>
                <a:latin typeface="Nunito" panose="02020500000000000000" charset="0"/>
              </a:rPr>
              <a:t>0</a:t>
            </a:r>
            <a:r>
              <a:rPr lang="en-US" altLang="zh-TW" sz="4800" b="1" dirty="0">
                <a:solidFill>
                  <a:schemeClr val="lt1"/>
                </a:solidFill>
                <a:latin typeface="Nunito" panose="02020500000000000000" charset="0"/>
              </a:rPr>
              <a:t>4</a:t>
            </a:r>
            <a:endParaRPr lang="en" altLang="zh-TW" sz="4800" b="1" dirty="0">
              <a:solidFill>
                <a:schemeClr val="lt1"/>
              </a:solidFill>
              <a:latin typeface="Nunito" panose="02020500000000000000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6213F3F3-7610-4C2D-ABC6-EE8AE7E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</p:spPr>
        <p:txBody>
          <a:bodyPr/>
          <a:lstStyle/>
          <a:p>
            <a:r>
              <a:rPr lang="zh-TW" altLang="en-US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鑑定安置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3F0F8E4-2808-47FD-B23A-A92B74D365A9}"/>
              </a:ext>
            </a:extLst>
          </p:cNvPr>
          <p:cNvSpPr/>
          <p:nvPr/>
        </p:nvSpPr>
        <p:spPr>
          <a:xfrm>
            <a:off x="926275" y="1286959"/>
            <a:ext cx="6507678" cy="3248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en-US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學年第二學期期初鑑定安置會議時程</a:t>
            </a:r>
            <a:r>
              <a:rPr lang="en-US" altLang="zh-TW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zh-TW" altLang="en-US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報名區間</a:t>
            </a:r>
            <a:r>
              <a:rPr lang="en-US" altLang="zh-TW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:114</a:t>
            </a:r>
            <a:r>
              <a:rPr lang="zh-TW" altLang="en-US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-1</a:t>
            </a:r>
            <a:r>
              <a:rPr lang="zh-TW" altLang="en-US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en-US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日。</a:t>
            </a:r>
          </a:p>
          <a:p>
            <a:pPr>
              <a:lnSpc>
                <a:spcPct val="150000"/>
              </a:lnSpc>
            </a:pPr>
            <a:r>
              <a:rPr lang="zh-TW" altLang="en-US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中級審查</a:t>
            </a:r>
            <a:r>
              <a:rPr lang="en-US" altLang="zh-TW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:114</a:t>
            </a:r>
            <a:r>
              <a:rPr lang="zh-TW" altLang="en-US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18</a:t>
            </a:r>
            <a:r>
              <a:rPr lang="zh-TW" altLang="en-US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日下午四點截止。</a:t>
            </a:r>
          </a:p>
          <a:p>
            <a:pPr>
              <a:lnSpc>
                <a:spcPct val="150000"/>
              </a:lnSpc>
            </a:pPr>
            <a:r>
              <a:rPr lang="zh-TW" altLang="en-US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資料繳交</a:t>
            </a:r>
            <a:r>
              <a:rPr lang="en-US" altLang="zh-TW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:114</a:t>
            </a:r>
            <a:r>
              <a:rPr lang="zh-TW" altLang="en-US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21</a:t>
            </a:r>
            <a:r>
              <a:rPr lang="zh-TW" altLang="en-US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日。</a:t>
            </a:r>
          </a:p>
          <a:p>
            <a:pPr>
              <a:lnSpc>
                <a:spcPct val="150000"/>
              </a:lnSpc>
            </a:pPr>
            <a:r>
              <a:rPr lang="zh-TW" altLang="en-US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會議日期</a:t>
            </a:r>
            <a:r>
              <a:rPr lang="en-US" altLang="zh-TW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:114</a:t>
            </a:r>
            <a:r>
              <a:rPr lang="zh-TW" altLang="en-US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25-27</a:t>
            </a:r>
            <a:r>
              <a:rPr lang="zh-TW" altLang="en-US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日。</a:t>
            </a:r>
          </a:p>
        </p:txBody>
      </p:sp>
    </p:spTree>
    <p:extLst>
      <p:ext uri="{BB962C8B-B14F-4D97-AF65-F5344CB8AC3E}">
        <p14:creationId xmlns:p14="http://schemas.microsoft.com/office/powerpoint/2010/main" val="2014172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4"/>
          <p:cNvSpPr/>
          <p:nvPr/>
        </p:nvSpPr>
        <p:spPr>
          <a:xfrm>
            <a:off x="4020000" y="1093777"/>
            <a:ext cx="1297800" cy="1297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BCB3B"/>
              </a:solidFill>
            </a:endParaRPr>
          </a:p>
        </p:txBody>
      </p:sp>
      <p:sp>
        <p:nvSpPr>
          <p:cNvPr id="317" name="Google Shape;317;p44"/>
          <p:cNvSpPr txBox="1">
            <a:spLocks noGrp="1"/>
          </p:cNvSpPr>
          <p:nvPr>
            <p:ph type="title"/>
          </p:nvPr>
        </p:nvSpPr>
        <p:spPr>
          <a:xfrm>
            <a:off x="2135100" y="2391577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巡迴輔導</a:t>
            </a:r>
            <a:endParaRPr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18" name="Google Shape;318;p44"/>
          <p:cNvSpPr txBox="1">
            <a:spLocks noGrp="1"/>
          </p:cNvSpPr>
          <p:nvPr>
            <p:ph type="title" idx="2"/>
          </p:nvPr>
        </p:nvSpPr>
        <p:spPr>
          <a:xfrm>
            <a:off x="4116900" y="1321777"/>
            <a:ext cx="11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01</a:t>
            </a:r>
            <a:endParaRPr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6213F3F3-7610-4C2D-ABC6-EE8AE7E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</p:spPr>
        <p:txBody>
          <a:bodyPr/>
          <a:lstStyle/>
          <a:p>
            <a:r>
              <a:rPr lang="zh-TW" altLang="en-US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鑑定安置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B1E286D-3AEF-445B-AADC-E80D3576505D}"/>
              </a:ext>
            </a:extLst>
          </p:cNvPr>
          <p:cNvSpPr/>
          <p:nvPr/>
        </p:nvSpPr>
        <p:spPr>
          <a:xfrm>
            <a:off x="926275" y="1286959"/>
            <a:ext cx="6507678" cy="2601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114</a:t>
            </a:r>
            <a:r>
              <a:rPr lang="zh-TW" altLang="en-US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學年新生鑑定安置會議時程</a:t>
            </a:r>
            <a:r>
              <a:rPr lang="en-US" altLang="zh-TW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zh-TW" altLang="en-US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中級審查</a:t>
            </a:r>
            <a:r>
              <a:rPr lang="en-US" altLang="zh-TW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:114</a:t>
            </a:r>
            <a:r>
              <a:rPr lang="zh-TW" altLang="en-US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14</a:t>
            </a:r>
            <a:r>
              <a:rPr lang="zh-TW" altLang="en-US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日下午四點截止。</a:t>
            </a:r>
          </a:p>
          <a:p>
            <a:pPr>
              <a:lnSpc>
                <a:spcPct val="150000"/>
              </a:lnSpc>
            </a:pPr>
            <a:r>
              <a:rPr lang="zh-TW" altLang="en-US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資料繳交</a:t>
            </a:r>
            <a:r>
              <a:rPr lang="en-US" altLang="zh-TW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:114</a:t>
            </a:r>
            <a:r>
              <a:rPr lang="zh-TW" altLang="en-US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17</a:t>
            </a:r>
            <a:r>
              <a:rPr lang="zh-TW" altLang="en-US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日。</a:t>
            </a:r>
            <a:endParaRPr lang="en-US" altLang="zh-TW" sz="2800" dirty="0">
              <a:solidFill>
                <a:schemeClr val="bg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會議日期</a:t>
            </a:r>
            <a:r>
              <a:rPr lang="en-US" altLang="zh-TW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:114</a:t>
            </a:r>
            <a:r>
              <a:rPr lang="zh-TW" altLang="en-US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31-4</a:t>
            </a:r>
            <a:r>
              <a:rPr lang="zh-TW" altLang="en-US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日。</a:t>
            </a:r>
          </a:p>
        </p:txBody>
      </p:sp>
    </p:spTree>
    <p:extLst>
      <p:ext uri="{BB962C8B-B14F-4D97-AF65-F5344CB8AC3E}">
        <p14:creationId xmlns:p14="http://schemas.microsoft.com/office/powerpoint/2010/main" val="31222147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6213F3F3-7610-4C2D-ABC6-EE8AE7E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</p:spPr>
        <p:txBody>
          <a:bodyPr/>
          <a:lstStyle/>
          <a:p>
            <a:r>
              <a:rPr lang="zh-TW" altLang="en-US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鑑定安置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B1E286D-3AEF-445B-AADC-E80D3576505D}"/>
              </a:ext>
            </a:extLst>
          </p:cNvPr>
          <p:cNvSpPr/>
          <p:nvPr/>
        </p:nvSpPr>
        <p:spPr>
          <a:xfrm>
            <a:off x="926274" y="1286959"/>
            <a:ext cx="7497725" cy="2601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en-US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學年第二學期期中轉介鑑定安置會議時程</a:t>
            </a:r>
            <a:r>
              <a:rPr lang="en-US" altLang="zh-TW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zh-TW" altLang="en-US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中級審查</a:t>
            </a:r>
            <a:r>
              <a:rPr lang="en-US" altLang="zh-TW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:114</a:t>
            </a:r>
            <a:r>
              <a:rPr lang="zh-TW" altLang="en-US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日下午四點截止。</a:t>
            </a:r>
          </a:p>
          <a:p>
            <a:pPr>
              <a:lnSpc>
                <a:spcPct val="150000"/>
              </a:lnSpc>
            </a:pPr>
            <a:r>
              <a:rPr lang="zh-TW" altLang="en-US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資料繳交</a:t>
            </a:r>
            <a:r>
              <a:rPr lang="en-US" altLang="zh-TW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:114</a:t>
            </a:r>
            <a:r>
              <a:rPr lang="zh-TW" altLang="en-US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日下午四點截止。</a:t>
            </a:r>
            <a:endParaRPr lang="en-US" altLang="zh-TW" sz="2800" dirty="0">
              <a:solidFill>
                <a:schemeClr val="bg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會議日期</a:t>
            </a:r>
            <a:r>
              <a:rPr lang="en-US" altLang="zh-TW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:114</a:t>
            </a:r>
            <a:r>
              <a:rPr lang="zh-TW" altLang="en-US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30-5</a:t>
            </a:r>
            <a:r>
              <a:rPr lang="zh-TW" altLang="en-US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日。</a:t>
            </a:r>
          </a:p>
        </p:txBody>
      </p:sp>
    </p:spTree>
    <p:extLst>
      <p:ext uri="{BB962C8B-B14F-4D97-AF65-F5344CB8AC3E}">
        <p14:creationId xmlns:p14="http://schemas.microsoft.com/office/powerpoint/2010/main" val="144825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17;p44">
            <a:extLst>
              <a:ext uri="{FF2B5EF4-FFF2-40B4-BE49-F238E27FC236}">
                <a16:creationId xmlns:a16="http://schemas.microsoft.com/office/drawing/2014/main" id="{CFE75F90-AAAB-4BDE-BE89-C028C70042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725" y="444500"/>
            <a:ext cx="7702550" cy="5730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月會時間及輔導紀錄</a:t>
            </a:r>
            <a:endParaRPr dirty="0">
              <a:solidFill>
                <a:srgbClr val="ABCB3B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6415CB78-F85D-4A61-993E-C7FCC2FA9D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729363"/>
              </p:ext>
            </p:extLst>
          </p:nvPr>
        </p:nvGraphicFramePr>
        <p:xfrm>
          <a:off x="712787" y="1221400"/>
          <a:ext cx="7718425" cy="3477600"/>
        </p:xfrm>
        <a:graphic>
          <a:graphicData uri="http://schemas.openxmlformats.org/drawingml/2006/table">
            <a:tbl>
              <a:tblPr firstRow="1" firstCol="1" bandRow="1"/>
              <a:tblGrid>
                <a:gridCol w="1753344">
                  <a:extLst>
                    <a:ext uri="{9D8B030D-6E8A-4147-A177-3AD203B41FA5}">
                      <a16:colId xmlns:a16="http://schemas.microsoft.com/office/drawing/2014/main" val="2830637393"/>
                    </a:ext>
                  </a:extLst>
                </a:gridCol>
                <a:gridCol w="1753344">
                  <a:extLst>
                    <a:ext uri="{9D8B030D-6E8A-4147-A177-3AD203B41FA5}">
                      <a16:colId xmlns:a16="http://schemas.microsoft.com/office/drawing/2014/main" val="1235543340"/>
                    </a:ext>
                  </a:extLst>
                </a:gridCol>
                <a:gridCol w="1753344">
                  <a:extLst>
                    <a:ext uri="{9D8B030D-6E8A-4147-A177-3AD203B41FA5}">
                      <a16:colId xmlns:a16="http://schemas.microsoft.com/office/drawing/2014/main" val="2754418630"/>
                    </a:ext>
                  </a:extLst>
                </a:gridCol>
                <a:gridCol w="2458393">
                  <a:extLst>
                    <a:ext uri="{9D8B030D-6E8A-4147-A177-3AD203B41FA5}">
                      <a16:colId xmlns:a16="http://schemas.microsoft.com/office/drawing/2014/main" val="854070350"/>
                    </a:ext>
                  </a:extLst>
                </a:gridCol>
              </a:tblGrid>
              <a:tr h="579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月份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月會</a:t>
                      </a:r>
                      <a:r>
                        <a:rPr lang="zh-TW" altLang="en-US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時間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輔導紀錄</a:t>
                      </a:r>
                      <a:r>
                        <a:rPr lang="zh-TW" altLang="en-US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繳交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出勤簽名單</a:t>
                      </a:r>
                      <a:r>
                        <a:rPr lang="en-US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總表</a:t>
                      </a:r>
                      <a:r>
                        <a:rPr lang="zh-TW" altLang="en-US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繳交</a:t>
                      </a:r>
                      <a:endParaRPr lang="en-US" altLang="zh-TW" sz="1800" b="1" kern="1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400" b="1" kern="100" dirty="0">
                          <a:solidFill>
                            <a:srgbClr val="EE485E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（繳交給偉岑組長）</a:t>
                      </a:r>
                      <a:endParaRPr lang="zh-TW" sz="1400" kern="100" dirty="0">
                        <a:solidFill>
                          <a:srgbClr val="EE485E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767972"/>
                  </a:ext>
                </a:extLst>
              </a:tr>
              <a:tr h="579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TW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.12</a:t>
                      </a:r>
                      <a:r>
                        <a:rPr lang="en-US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800" b="1" kern="100" dirty="0">
                          <a:solidFill>
                            <a:srgbClr val="EE485E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三</a:t>
                      </a:r>
                      <a:r>
                        <a:rPr lang="en-US" sz="1800" b="1" kern="100" dirty="0">
                          <a:solidFill>
                            <a:srgbClr val="EE485E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TW" sz="1800" kern="100" dirty="0">
                        <a:solidFill>
                          <a:srgbClr val="EE485E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EE485E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校務會議後</a:t>
                      </a:r>
                      <a:endParaRPr lang="zh-TW" sz="1400" kern="100" dirty="0">
                        <a:solidFill>
                          <a:srgbClr val="EE485E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03.07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592983"/>
                  </a:ext>
                </a:extLst>
              </a:tr>
              <a:tr h="579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zh-TW" altLang="zh-TW" sz="1800" kern="100" dirty="0">
                        <a:solidFill>
                          <a:srgbClr val="EE485E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.14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.07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3849217"/>
                  </a:ext>
                </a:extLst>
              </a:tr>
              <a:tr h="579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zh-TW" altLang="zh-TW" sz="1800" kern="1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05.14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.07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324728"/>
                  </a:ext>
                </a:extLst>
              </a:tr>
              <a:tr h="579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-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.16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+mn-ea"/>
                          <a:cs typeface="Times New Roman" panose="02020603050405020304" pitchFamily="18" charset="0"/>
                        </a:rPr>
                        <a:t>06.09</a:t>
                      </a:r>
                      <a:endParaRPr lang="zh-TW" altLang="zh-TW" sz="1800" kern="1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5742541"/>
                  </a:ext>
                </a:extLst>
              </a:tr>
              <a:tr h="579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altLang="zh-TW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TW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altLang="zh-TW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800" b="1" kern="100" dirty="0">
                          <a:solidFill>
                            <a:srgbClr val="EE485E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三</a:t>
                      </a:r>
                      <a:r>
                        <a:rPr lang="en-US" altLang="zh-TW" sz="1800" b="1" kern="100" dirty="0">
                          <a:solidFill>
                            <a:srgbClr val="EE485E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TW" sz="1400" b="1" kern="100" dirty="0">
                          <a:solidFill>
                            <a:srgbClr val="EE485E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校務會議後</a:t>
                      </a:r>
                      <a:endParaRPr lang="zh-TW" altLang="zh-TW" sz="1400" kern="100" dirty="0">
                        <a:solidFill>
                          <a:srgbClr val="EE485E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.30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.30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675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426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17;p44">
            <a:extLst>
              <a:ext uri="{FF2B5EF4-FFF2-40B4-BE49-F238E27FC236}">
                <a16:creationId xmlns:a16="http://schemas.microsoft.com/office/drawing/2014/main" id="{CFE75F90-AAAB-4BDE-BE89-C028C70042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725" y="444500"/>
            <a:ext cx="7702550" cy="5730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zh-TW" altLang="en-US" sz="2800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巡迴輔導申請及課表規定提醒</a:t>
            </a:r>
            <a:endParaRPr sz="2800" dirty="0">
              <a:solidFill>
                <a:srgbClr val="ABCB3B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C4D15EAD-7FC8-4E51-94A6-9C27CC08DE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853941"/>
              </p:ext>
            </p:extLst>
          </p:nvPr>
        </p:nvGraphicFramePr>
        <p:xfrm>
          <a:off x="659518" y="1244359"/>
          <a:ext cx="7824964" cy="3681411"/>
        </p:xfrm>
        <a:graphic>
          <a:graphicData uri="http://schemas.openxmlformats.org/drawingml/2006/table">
            <a:tbl>
              <a:tblPr firstRow="1" firstCol="1" bandRow="1"/>
              <a:tblGrid>
                <a:gridCol w="1135416">
                  <a:extLst>
                    <a:ext uri="{9D8B030D-6E8A-4147-A177-3AD203B41FA5}">
                      <a16:colId xmlns:a16="http://schemas.microsoft.com/office/drawing/2014/main" val="2113510214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2615055119"/>
                    </a:ext>
                  </a:extLst>
                </a:gridCol>
                <a:gridCol w="4759148">
                  <a:extLst>
                    <a:ext uri="{9D8B030D-6E8A-4147-A177-3AD203B41FA5}">
                      <a16:colId xmlns:a16="http://schemas.microsoft.com/office/drawing/2014/main" val="2443785434"/>
                    </a:ext>
                  </a:extLst>
                </a:gridCol>
              </a:tblGrid>
              <a:tr h="3741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項目</a:t>
                      </a:r>
                      <a:endParaRPr lang="zh-TW" sz="1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期程</a:t>
                      </a:r>
                      <a:endParaRPr kumimoji="0" lang="zh-TW" altLang="en-US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uLnTx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協助事項</a:t>
                      </a:r>
                      <a:endParaRPr kumimoji="0" lang="zh-TW" altLang="en-US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728602"/>
                  </a:ext>
                </a:extLst>
              </a:tr>
              <a:tr h="4303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zh-TW" sz="1600" b="1" kern="1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巡迴申請</a:t>
                      </a:r>
                      <a:endParaRPr lang="zh-TW" sz="1600" kern="100" dirty="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defTabSz="900113">
                        <a:spcAft>
                          <a:spcPts val="0"/>
                        </a:spcAft>
                        <a:tabLst/>
                      </a:pPr>
                      <a:r>
                        <a:rPr lang="en-US" altLang="zh-TW" sz="16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02.14(</a:t>
                      </a:r>
                      <a:r>
                        <a:rPr lang="zh-TW" altLang="en-US" sz="16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五</a:t>
                      </a:r>
                      <a:r>
                        <a:rPr lang="en-US" altLang="zh-TW" sz="16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altLang="en-US" sz="16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止</a:t>
                      </a:r>
                      <a:endParaRPr lang="zh-TW" altLang="zh-TW" sz="1600" kern="100" dirty="0">
                        <a:solidFill>
                          <a:srgbClr val="EE485E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zh-TW" altLang="en-US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提醒巡迴輔導學校於通報網申請。</a:t>
                      </a:r>
                      <a:endParaRPr kumimoji="0" lang="en-US" altLang="zh-TW" sz="16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6615535"/>
                  </a:ext>
                </a:extLst>
              </a:tr>
              <a:tr h="7052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zh-TW" sz="1600" b="1" kern="1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巡迴服務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開學日</a:t>
                      </a:r>
                      <a:endParaRPr kumimoji="0" lang="en-US" altLang="zh-TW" sz="16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zh-TW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EE485E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02.11(</a:t>
                      </a:r>
                      <a:r>
                        <a:rPr kumimoji="0" lang="zh-TW" altLang="en-US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EE485E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二</a:t>
                      </a:r>
                      <a:r>
                        <a:rPr kumimoji="0" lang="en-US" altLang="zh-TW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EE485E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)</a:t>
                      </a:r>
                      <a:r>
                        <a:rPr kumimoji="0" lang="zh-TW" altLang="en-US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起</a:t>
                      </a:r>
                      <a:endParaRPr kumimoji="0" lang="zh-TW" altLang="en-US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Font typeface="+mj-lt"/>
                        <a:buAutoNum type="arabicPeriod"/>
                      </a:pP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繼續服務個案：依排訂課表後進行巡迴輔導。</a:t>
                      </a:r>
                      <a:endParaRPr lang="en-US" altLang="zh-TW" sz="1600" b="1" i="0" u="none" strike="noStrike" kern="100" cap="non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342900" lvl="0" indent="-342900"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Font typeface="+mj-lt"/>
                        <a:buAutoNum type="arabicPeriod"/>
                      </a:pP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新增個案：將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EE485E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依個案實際申請狀況通知各巡迴班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。</a:t>
                      </a: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275428"/>
                  </a:ext>
                </a:extLst>
              </a:tr>
              <a:tr h="217167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TW" sz="1600" b="1" kern="1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巡迴課表</a:t>
                      </a:r>
                      <a:endParaRPr lang="zh-TW" altLang="zh-TW" sz="900" kern="1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zh-TW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02.14(</a:t>
                      </a:r>
                      <a:r>
                        <a:rPr kumimoji="0" lang="zh-TW" altLang="en-US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五</a:t>
                      </a:r>
                      <a:r>
                        <a:rPr kumimoji="0" lang="en-US" altLang="zh-TW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)</a:t>
                      </a:r>
                      <a:r>
                        <a:rPr kumimoji="0" lang="zh-TW" altLang="en-US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前</a:t>
                      </a:r>
                      <a:endParaRPr kumimoji="0" lang="en-US" altLang="zh-TW" sz="16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學前請於</a:t>
                      </a:r>
                      <a:r>
                        <a:rPr kumimoji="0" lang="en-US" altLang="zh-TW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3/3</a:t>
                      </a:r>
                      <a:r>
                        <a:rPr kumimoji="0" lang="zh-TW" altLang="en-US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日前繳交</a:t>
                      </a:r>
                      <a:r>
                        <a:rPr kumimoji="0" lang="en-US" altLang="zh-TW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(</a:t>
                      </a:r>
                      <a:r>
                        <a:rPr kumimoji="0" lang="zh-TW" altLang="en-US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期初鑑定後</a:t>
                      </a:r>
                      <a:r>
                        <a:rPr kumimoji="0" lang="en-US" altLang="zh-TW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)</a:t>
                      </a:r>
                      <a:endParaRPr kumimoji="0" lang="zh-TW" altLang="en-US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ct val="100000"/>
                        <a:buFont typeface="+mj-lt"/>
                        <a:buAutoNum type="arabicPeriod"/>
                      </a:pPr>
                      <a:r>
                        <a:rPr lang="zh-TW" altLang="en-US" sz="1600" b="1" i="0" u="none" strike="noStrike" kern="100" cap="none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每日至少排定</a:t>
                      </a:r>
                      <a:r>
                        <a:rPr lang="en-US" altLang="zh-TW" sz="1600" b="1" i="0" u="none" strike="noStrike" kern="100" cap="none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2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節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。</a:t>
                      </a:r>
                      <a:endParaRPr lang="en-US" altLang="zh-TW" sz="1600" b="1" i="0" u="none" strike="noStrike" kern="100" cap="none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342900" lvl="0" indent="-342900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ct val="100000"/>
                        <a:buFont typeface="+mj-lt"/>
                        <a:buAutoNum type="arabicPeriod"/>
                      </a:pP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學期中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課表更動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，須送中心備查。</a:t>
                      </a:r>
                      <a:endParaRPr lang="en-US" altLang="zh-TW" sz="1600" b="1" i="0" u="none" strike="noStrike" kern="100" cap="none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342900" lvl="0" indent="-342900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ct val="100000"/>
                        <a:buFont typeface="+mj-lt"/>
                        <a:buAutoNum type="arabicPeriod"/>
                      </a:pP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臨時調課或公出，記得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修正通報網排課課表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。</a:t>
                      </a:r>
                      <a:endParaRPr lang="en-US" altLang="zh-TW" sz="1600" b="1" i="0" u="none" strike="noStrike" kern="100" cap="none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342900" lvl="0" indent="-342900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ct val="100000"/>
                        <a:buFont typeface="+mj-lt"/>
                        <a:buAutoNum type="arabicPeriod"/>
                      </a:pPr>
                      <a:r>
                        <a:rPr lang="zh-TW" altLang="en-US" sz="1600" b="1" i="0" u="none" strike="noStrike" kern="100" cap="none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週三下午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、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週二早自習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（中正小適用）為共同不排課時段。 </a:t>
                      </a:r>
                      <a:endParaRPr lang="en-US" altLang="zh-TW" sz="1600" b="1" i="0" u="none" strike="noStrike" kern="100" cap="none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342900" lvl="0" indent="-342900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ct val="100000"/>
                        <a:buFont typeface="+mj-lt"/>
                        <a:buAutoNum type="arabicPeriod"/>
                      </a:pP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在服務學校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備勤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，請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註記在課表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中。</a:t>
                      </a: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903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3064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17;p44">
            <a:extLst>
              <a:ext uri="{FF2B5EF4-FFF2-40B4-BE49-F238E27FC236}">
                <a16:creationId xmlns:a16="http://schemas.microsoft.com/office/drawing/2014/main" id="{CFE75F90-AAAB-4BDE-BE89-C028C70042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723" y="92850"/>
            <a:ext cx="7702550" cy="5730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zh-TW" altLang="en-US" sz="2800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巡迴輔導相關紀錄填寫</a:t>
            </a:r>
            <a:endParaRPr sz="2800" dirty="0">
              <a:solidFill>
                <a:srgbClr val="ABCB3B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D73AA46D-EB84-416F-80E9-F212FE0DABB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11766" y="766328"/>
          <a:ext cx="8120463" cy="4248001"/>
        </p:xfrm>
        <a:graphic>
          <a:graphicData uri="http://schemas.openxmlformats.org/drawingml/2006/table">
            <a:tbl>
              <a:tblPr firstRow="1" firstCol="1" bandRow="1"/>
              <a:tblGrid>
                <a:gridCol w="1467293">
                  <a:extLst>
                    <a:ext uri="{9D8B030D-6E8A-4147-A177-3AD203B41FA5}">
                      <a16:colId xmlns:a16="http://schemas.microsoft.com/office/drawing/2014/main" val="2113510214"/>
                    </a:ext>
                  </a:extLst>
                </a:gridCol>
                <a:gridCol w="1446028">
                  <a:extLst>
                    <a:ext uri="{9D8B030D-6E8A-4147-A177-3AD203B41FA5}">
                      <a16:colId xmlns:a16="http://schemas.microsoft.com/office/drawing/2014/main" val="2615055119"/>
                    </a:ext>
                  </a:extLst>
                </a:gridCol>
                <a:gridCol w="5207142">
                  <a:extLst>
                    <a:ext uri="{9D8B030D-6E8A-4147-A177-3AD203B41FA5}">
                      <a16:colId xmlns:a16="http://schemas.microsoft.com/office/drawing/2014/main" val="2443785434"/>
                    </a:ext>
                  </a:extLst>
                </a:gridCol>
              </a:tblGrid>
              <a:tr h="2992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項目</a:t>
                      </a:r>
                      <a:endParaRPr lang="zh-TW" sz="1000" kern="1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期程</a:t>
                      </a:r>
                      <a:endParaRPr kumimoji="0" lang="zh-TW" altLang="en-US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提醒事項</a:t>
                      </a:r>
                      <a:endParaRPr kumimoji="0" lang="zh-TW" altLang="en-US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728602"/>
                  </a:ext>
                </a:extLst>
              </a:tr>
              <a:tr h="219427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600" b="1" kern="1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輔導紀錄</a:t>
                      </a:r>
                      <a:endParaRPr lang="zh-TW" sz="1600" b="1" kern="1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完成服務</a:t>
                      </a:r>
                      <a:r>
                        <a:rPr kumimoji="0" lang="en-US" altLang="zh-TW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2</a:t>
                      </a:r>
                      <a:r>
                        <a:rPr kumimoji="0" lang="zh-TW" altLang="en-US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週內</a:t>
                      </a: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Font typeface="+mj-lt"/>
                        <a:buAutoNum type="arabicPeriod"/>
                      </a:pP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請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詳實填寫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。</a:t>
                      </a:r>
                      <a:endParaRPr lang="en-US" altLang="zh-TW" sz="1600" b="1" i="0" u="none" strike="noStrike" kern="100" cap="none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Font typeface="+mj-lt"/>
                        <a:buAutoNum type="arabicPeriod"/>
                      </a:pP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服務後請學校上通報網填寫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到校出勤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狀況。</a:t>
                      </a:r>
                      <a:endParaRPr lang="en-US" altLang="zh-TW" sz="1600" b="1" i="0" u="none" strike="noStrike" kern="100" cap="none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Font typeface="+mj-lt"/>
                        <a:buAutoNum type="arabicPeriod"/>
                      </a:pP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當節次有輔導多位學生，建議不要勾選到同時寫入（預設會自動勾選）。</a:t>
                      </a:r>
                      <a:endParaRPr lang="en-US" altLang="zh-TW" sz="1600" b="1" i="0" u="none" strike="noStrike" kern="100" cap="none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Font typeface="+mj-lt"/>
                        <a:buAutoNum type="arabicPeriod"/>
                      </a:pP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出勤但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因故未授課請備註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。（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總表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亦同）</a:t>
                      </a:r>
                      <a:endParaRPr lang="en-US" altLang="zh-TW" sz="1600" b="1" i="0" u="none" strike="noStrike" kern="100" cap="none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Font typeface="+mj-lt"/>
                        <a:buAutoNum type="arabicPeriod"/>
                      </a:pP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不分類巡迴模式、通報網未能派案之個案請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務必保留輔導紀錄。 </a:t>
                      </a: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275428"/>
                  </a:ext>
                </a:extLst>
              </a:tr>
              <a:tr h="7903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6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出勤簽名單</a:t>
                      </a:r>
                      <a:endParaRPr lang="zh-TW" sz="1600" b="1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次月</a:t>
                      </a:r>
                      <a:r>
                        <a:rPr kumimoji="0" lang="en-US" altLang="zh-TW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7</a:t>
                      </a:r>
                      <a:r>
                        <a:rPr kumimoji="0" lang="zh-TW" altLang="en-US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日前繳交</a:t>
                      </a: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Font typeface="+mj-lt"/>
                        <a:buAutoNum type="arabicPeriod"/>
                      </a:pP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完成服務後確實請學校相關人員簽名或核章。</a:t>
                      </a:r>
                      <a:endParaRPr lang="en-US" altLang="zh-TW" sz="1600" b="1" i="0" u="none" strike="noStrike" kern="100" cap="none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Font typeface="+mj-lt"/>
                        <a:buAutoNum type="arabicPeriod"/>
                      </a:pPr>
                      <a:r>
                        <a:rPr lang="zh-TW" altLang="en-US" sz="1600" b="1" i="0" u="none" strike="noStrike" kern="100" cap="none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臨時留校諮詢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須填寫實際服務時間並簽核。</a:t>
                      </a: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827425"/>
                  </a:ext>
                </a:extLst>
              </a:tr>
              <a:tr h="9641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6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出勤紀錄總表</a:t>
                      </a:r>
                      <a:endParaRPr lang="zh-TW" sz="1600" b="1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次月</a:t>
                      </a:r>
                      <a:r>
                        <a:rPr kumimoji="0" lang="en-US" altLang="zh-TW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7</a:t>
                      </a:r>
                      <a:r>
                        <a:rPr kumimoji="0" lang="zh-TW" altLang="en-US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日前繳交</a:t>
                      </a: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詳實填寫當月服務時間、地點、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學生及備註事項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。</a:t>
                      </a:r>
                      <a:endParaRPr lang="en-US" altLang="zh-TW" sz="1600" b="1" i="0" u="none" strike="noStrike" kern="100" cap="none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採紙本紀錄請備註。</a:t>
                      </a:r>
                      <a:endParaRPr lang="en-US" altLang="zh-TW" sz="1600" b="1" i="0" u="none" strike="noStrike" kern="100" cap="none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以實體教學為主，採線上教學請備註。</a:t>
                      </a:r>
                      <a:endParaRPr lang="en-US" altLang="zh-TW" sz="1600" b="1" i="0" u="none" strike="noStrike" kern="100" cap="none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45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4455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17;p44">
            <a:extLst>
              <a:ext uri="{FF2B5EF4-FFF2-40B4-BE49-F238E27FC236}">
                <a16:creationId xmlns:a16="http://schemas.microsoft.com/office/drawing/2014/main" id="{CFE75F90-AAAB-4BDE-BE89-C028C70042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725" y="183243"/>
            <a:ext cx="7702550" cy="5730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巡迴輔導請假程序提醒</a:t>
            </a:r>
            <a:endParaRPr sz="2800" dirty="0">
              <a:solidFill>
                <a:srgbClr val="ABCB3B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C4D15EAD-7FC8-4E51-94A6-9C27CC08DE0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52875" y="950259"/>
          <a:ext cx="8541743" cy="4176589"/>
        </p:xfrm>
        <a:graphic>
          <a:graphicData uri="http://schemas.openxmlformats.org/drawingml/2006/table">
            <a:tbl>
              <a:tblPr firstRow="1" firstCol="1" bandRow="1"/>
              <a:tblGrid>
                <a:gridCol w="1338052">
                  <a:extLst>
                    <a:ext uri="{9D8B030D-6E8A-4147-A177-3AD203B41FA5}">
                      <a16:colId xmlns:a16="http://schemas.microsoft.com/office/drawing/2014/main" val="2113510214"/>
                    </a:ext>
                  </a:extLst>
                </a:gridCol>
                <a:gridCol w="7203691">
                  <a:extLst>
                    <a:ext uri="{9D8B030D-6E8A-4147-A177-3AD203B41FA5}">
                      <a16:colId xmlns:a16="http://schemas.microsoft.com/office/drawing/2014/main" val="2443785434"/>
                    </a:ext>
                  </a:extLst>
                </a:gridCol>
              </a:tblGrid>
              <a:tr h="273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項目</a:t>
                      </a:r>
                      <a:endParaRPr lang="zh-TW" sz="1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提醒事項</a:t>
                      </a:r>
                      <a:endParaRPr kumimoji="0" lang="zh-TW" altLang="en-US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728602"/>
                  </a:ext>
                </a:extLst>
              </a:tr>
              <a:tr h="24027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600" b="1" kern="1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請假程序</a:t>
                      </a:r>
                      <a:endParaRPr lang="zh-TW" sz="1600" b="1" kern="100" dirty="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 eaLnBrk="1" hangingPunct="1">
                        <a:spcBef>
                          <a:spcPts val="1200"/>
                        </a:spcBef>
                        <a:buClr>
                          <a:srgbClr val="404040"/>
                        </a:buClr>
                        <a:buFont typeface="+mj-lt"/>
                        <a:buAutoNum type="arabicPeriod"/>
                      </a:pPr>
                      <a:r>
                        <a:rPr lang="zh-TW" altLang="zh-TW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研習、參訪、會議等公假，請</a:t>
                      </a:r>
                      <a:r>
                        <a:rPr lang="zh-TW" altLang="zh-TW" sz="1600" b="1" dirty="0">
                          <a:solidFill>
                            <a:srgbClr val="EE485E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提早</a:t>
                      </a:r>
                      <a:r>
                        <a:rPr lang="zh-TW" altLang="en-US" sz="1600" b="1" dirty="0">
                          <a:solidFill>
                            <a:srgbClr val="EE485E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請示</a:t>
                      </a:r>
                      <a:r>
                        <a:rPr lang="zh-TW" altLang="en-US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校長，請示完成後請上差勤系統完成請假程序</a:t>
                      </a:r>
                      <a:r>
                        <a:rPr lang="zh-TW" altLang="zh-TW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。</a:t>
                      </a:r>
                      <a:r>
                        <a:rPr lang="zh-TW" altLang="en-US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若為公假停課請記得於差勤系統</a:t>
                      </a:r>
                      <a:r>
                        <a:rPr lang="zh-TW" altLang="en-US" sz="1600" b="1" dirty="0">
                          <a:solidFill>
                            <a:srgbClr val="EE485E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上傳相關證明</a:t>
                      </a:r>
                      <a:r>
                        <a:rPr lang="zh-TW" altLang="en-US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，另通報網不需排課、不需簽名、不寫輔導記錄、當日亦無交通費補助。</a:t>
                      </a:r>
                      <a:endParaRPr lang="en-US" altLang="zh-TW" sz="1600" b="1" dirty="0">
                        <a:solidFill>
                          <a:srgbClr val="40404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342900" indent="-342900" eaLnBrk="1" hangingPunct="1">
                        <a:spcBef>
                          <a:spcPts val="1200"/>
                        </a:spcBef>
                        <a:buClr>
                          <a:srgbClr val="404040"/>
                        </a:buClr>
                        <a:buFont typeface="+mj-lt"/>
                        <a:buAutoNum type="arabicPeriod"/>
                      </a:pPr>
                      <a:r>
                        <a:rPr lang="zh-TW" altLang="zh-TW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臨時事、病假，</a:t>
                      </a:r>
                      <a:r>
                        <a:rPr lang="zh-TW" altLang="en-US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通知服務學校</a:t>
                      </a:r>
                      <a:r>
                        <a:rPr lang="en-US" altLang="zh-TW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  <a:r>
                        <a:rPr lang="zh-TW" altLang="en-US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家長後，亦</a:t>
                      </a:r>
                      <a:r>
                        <a:rPr lang="zh-TW" altLang="zh-TW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請</a:t>
                      </a:r>
                      <a:r>
                        <a:rPr lang="zh-TW" altLang="en-US" sz="1600" b="1" dirty="0">
                          <a:solidFill>
                            <a:srgbClr val="EE485E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及時上差勤系統完成請假程序</a:t>
                      </a:r>
                      <a:r>
                        <a:rPr lang="zh-TW" altLang="zh-TW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。</a:t>
                      </a:r>
                      <a:endParaRPr lang="en-US" altLang="zh-TW" sz="1600" b="1" dirty="0">
                        <a:solidFill>
                          <a:srgbClr val="40404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342900" indent="-342900" eaLnBrk="1" hangingPunct="1">
                        <a:spcBef>
                          <a:spcPts val="1200"/>
                        </a:spcBef>
                        <a:buClr>
                          <a:srgbClr val="404040"/>
                        </a:buClr>
                        <a:buFont typeface="+mj-lt"/>
                        <a:buAutoNum type="arabicPeriod"/>
                      </a:pPr>
                      <a:r>
                        <a:rPr lang="zh-TW" altLang="en-US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請假前請先與服務學校</a:t>
                      </a:r>
                      <a:r>
                        <a:rPr lang="en-US" altLang="zh-TW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  <a:r>
                        <a:rPr lang="zh-TW" altLang="en-US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家長</a:t>
                      </a:r>
                      <a:r>
                        <a:rPr lang="zh-TW" altLang="en-US" sz="1600" b="1" dirty="0">
                          <a:solidFill>
                            <a:srgbClr val="EE485E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協調課務安排並達成共識</a:t>
                      </a:r>
                      <a:r>
                        <a:rPr lang="zh-TW" altLang="en-US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。</a:t>
                      </a:r>
                      <a:endParaRPr lang="en-US" altLang="zh-TW" sz="1600" b="1" dirty="0">
                        <a:solidFill>
                          <a:srgbClr val="40404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342900" indent="-342900" eaLnBrk="1" hangingPunct="1">
                        <a:spcBef>
                          <a:spcPts val="1200"/>
                        </a:spcBef>
                        <a:buClr>
                          <a:srgbClr val="404040"/>
                        </a:buClr>
                        <a:buFont typeface="+mj-lt"/>
                        <a:buAutoNum type="arabicPeriod"/>
                      </a:pPr>
                      <a:r>
                        <a:rPr lang="zh-TW" altLang="en-US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差勤系統請假請預設好幾位代理人，建議先以同間辦公室內同仁為優先。</a:t>
                      </a:r>
                      <a:endParaRPr lang="zh-TW" altLang="zh-TW" sz="1600" b="1" dirty="0">
                        <a:solidFill>
                          <a:srgbClr val="40404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6615535"/>
                  </a:ext>
                </a:extLst>
              </a:tr>
              <a:tr h="149952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600" b="1" kern="1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備勤規定</a:t>
                      </a:r>
                      <a:endParaRPr lang="zh-TW" altLang="zh-TW" sz="1600" b="1" kern="100" dirty="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 eaLnBrk="1" hangingPunct="1">
                        <a:spcBef>
                          <a:spcPts val="1200"/>
                        </a:spcBef>
                        <a:buClr>
                          <a:srgbClr val="404040"/>
                        </a:buClr>
                        <a:buFont typeface="+mj-lt"/>
                        <a:buAutoNum type="arabicPeriod"/>
                      </a:pPr>
                      <a:r>
                        <a:rPr lang="zh-TW" altLang="en-US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非巡迴輔導時段應</a:t>
                      </a:r>
                      <a:r>
                        <a:rPr lang="zh-TW" altLang="en-US" sz="1600" b="1" dirty="0">
                          <a:solidFill>
                            <a:srgbClr val="EE485E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返回原校</a:t>
                      </a:r>
                      <a:r>
                        <a:rPr lang="zh-TW" altLang="en-US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（通勤</a:t>
                      </a:r>
                      <a:r>
                        <a:rPr lang="en-US" altLang="zh-TW" sz="1600" b="1" dirty="0">
                          <a:solidFill>
                            <a:srgbClr val="EE485E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1hr</a:t>
                      </a:r>
                      <a:r>
                        <a:rPr lang="zh-TW" altLang="en-US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）。</a:t>
                      </a:r>
                      <a:endParaRPr lang="en-US" altLang="zh-TW" sz="1600" b="1" dirty="0">
                        <a:solidFill>
                          <a:srgbClr val="40404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342900" indent="-342900" eaLnBrk="1" hangingPunct="1">
                        <a:spcBef>
                          <a:spcPts val="1200"/>
                        </a:spcBef>
                        <a:buClr>
                          <a:srgbClr val="404040"/>
                        </a:buClr>
                        <a:buFont typeface="+mj-lt"/>
                        <a:buAutoNum type="arabicPeriod"/>
                      </a:pPr>
                      <a:r>
                        <a:rPr lang="zh-TW" altLang="en-US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第</a:t>
                      </a:r>
                      <a:r>
                        <a:rPr lang="en-US" altLang="zh-TW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</a:t>
                      </a:r>
                      <a:r>
                        <a:rPr lang="zh-TW" altLang="en-US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節有課但下午沒課，</a:t>
                      </a:r>
                      <a:r>
                        <a:rPr lang="en-US" altLang="zh-TW" sz="1600" b="1" dirty="0">
                          <a:solidFill>
                            <a:srgbClr val="EE485E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13:40</a:t>
                      </a:r>
                      <a:r>
                        <a:rPr lang="zh-TW" altLang="en-US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前返回原校</a:t>
                      </a:r>
                      <a:r>
                        <a:rPr lang="zh-TW" altLang="zh-TW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。</a:t>
                      </a:r>
                      <a:endParaRPr lang="en-US" altLang="zh-TW" sz="1600" b="1" dirty="0">
                        <a:solidFill>
                          <a:srgbClr val="40404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342900" indent="-342900" eaLnBrk="1" hangingPunct="1">
                        <a:spcBef>
                          <a:spcPts val="1200"/>
                        </a:spcBef>
                        <a:buClr>
                          <a:srgbClr val="404040"/>
                        </a:buClr>
                        <a:buFont typeface="+mj-lt"/>
                        <a:buAutoNum type="arabicPeriod"/>
                      </a:pPr>
                      <a:r>
                        <a:rPr lang="zh-TW" altLang="en-US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下午有課，且距放學還有</a:t>
                      </a:r>
                      <a:r>
                        <a:rPr lang="en-US" altLang="zh-TW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</a:t>
                      </a:r>
                      <a:r>
                        <a:rPr lang="zh-TW" altLang="en-US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節以上，得回報原校，於服務學校備勤到</a:t>
                      </a:r>
                      <a:r>
                        <a:rPr lang="en-US" altLang="zh-TW" sz="1600" b="1" dirty="0">
                          <a:solidFill>
                            <a:srgbClr val="EE485E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</a:t>
                      </a:r>
                      <a:r>
                        <a:rPr lang="zh-TW" altLang="en-US" sz="1600" b="1" dirty="0">
                          <a:solidFill>
                            <a:srgbClr val="EE485E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點下班</a:t>
                      </a:r>
                      <a:r>
                        <a:rPr lang="zh-TW" altLang="en-US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。</a:t>
                      </a:r>
                      <a:endParaRPr lang="en-US" altLang="zh-TW" sz="1600" b="1" dirty="0">
                        <a:solidFill>
                          <a:srgbClr val="40404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8209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1537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17;p44">
            <a:extLst>
              <a:ext uri="{FF2B5EF4-FFF2-40B4-BE49-F238E27FC236}">
                <a16:creationId xmlns:a16="http://schemas.microsoft.com/office/drawing/2014/main" id="{CFE75F90-AAAB-4BDE-BE89-C028C70042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725" y="444500"/>
            <a:ext cx="7702550" cy="5730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巡迴輔導教師代理代課無法聘用時補充規定</a:t>
            </a:r>
            <a:endParaRPr sz="2800" dirty="0">
              <a:solidFill>
                <a:srgbClr val="ABCB3B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0D0A8AA5-9C91-4194-80CD-283A82AA81EE}"/>
              </a:ext>
            </a:extLst>
          </p:cNvPr>
          <p:cNvSpPr txBox="1">
            <a:spLocks/>
          </p:cNvSpPr>
          <p:nvPr/>
        </p:nvSpPr>
        <p:spPr>
          <a:xfrm>
            <a:off x="838199" y="1746113"/>
            <a:ext cx="10880035" cy="435133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39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1" i="0" u="none" strike="noStrike" cap="none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14350" indent="-514350">
              <a:buSzPct val="100000"/>
              <a:buFont typeface="+mj-lt"/>
              <a:buAutoNum type="arabicPeriod" startAt="4"/>
            </a:pPr>
            <a:endParaRPr lang="zh-TW" altLang="en-US" dirty="0">
              <a:cs typeface="+mn-ea"/>
              <a:sym typeface="+mn-lt"/>
            </a:endParaRPr>
          </a:p>
          <a:p>
            <a:endParaRPr lang="zh-TW" altLang="en-US" dirty="0">
              <a:cs typeface="+mn-ea"/>
              <a:sym typeface="+mn-lt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ACDB306-3913-47DB-A3CC-33CCC6C92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20" y="1407104"/>
            <a:ext cx="8166760" cy="320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216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17;p44">
            <a:extLst>
              <a:ext uri="{FF2B5EF4-FFF2-40B4-BE49-F238E27FC236}">
                <a16:creationId xmlns:a16="http://schemas.microsoft.com/office/drawing/2014/main" id="{CFE75F90-AAAB-4BDE-BE89-C028C70042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725" y="444500"/>
            <a:ext cx="7702550" cy="5730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巡迴輔導教師支援公務補充規定</a:t>
            </a:r>
            <a:endParaRPr sz="2800" dirty="0">
              <a:solidFill>
                <a:srgbClr val="EE485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0D0A8AA5-9C91-4194-80CD-283A82AA81EE}"/>
              </a:ext>
            </a:extLst>
          </p:cNvPr>
          <p:cNvSpPr txBox="1">
            <a:spLocks/>
          </p:cNvSpPr>
          <p:nvPr/>
        </p:nvSpPr>
        <p:spPr>
          <a:xfrm>
            <a:off x="838199" y="1746113"/>
            <a:ext cx="10880035" cy="435133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39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1" i="0" u="none" strike="noStrike" cap="none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14350" indent="-514350">
              <a:buSzPct val="100000"/>
              <a:buFont typeface="+mj-lt"/>
              <a:buAutoNum type="arabicPeriod" startAt="4"/>
            </a:pPr>
            <a:endParaRPr lang="zh-TW" altLang="en-US" dirty="0">
              <a:cs typeface="+mn-ea"/>
              <a:sym typeface="+mn-lt"/>
            </a:endParaRPr>
          </a:p>
          <a:p>
            <a:endParaRPr lang="zh-TW" altLang="en-US" dirty="0">
              <a:cs typeface="+mn-ea"/>
              <a:sym typeface="+mn-lt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CBB694E1-C4ED-430E-BF25-421DFE615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50" y="1843402"/>
            <a:ext cx="8517699" cy="145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770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17;p44">
            <a:extLst>
              <a:ext uri="{FF2B5EF4-FFF2-40B4-BE49-F238E27FC236}">
                <a16:creationId xmlns:a16="http://schemas.microsoft.com/office/drawing/2014/main" id="{CFE75F90-AAAB-4BDE-BE89-C028C70042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725" y="444500"/>
            <a:ext cx="7702550" cy="5730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巡迴輔導教師交通費申請規定</a:t>
            </a:r>
            <a:endParaRPr sz="2800" dirty="0">
              <a:solidFill>
                <a:srgbClr val="ABCB3B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0D0A8AA5-9C91-4194-80CD-283A82AA81EE}"/>
              </a:ext>
            </a:extLst>
          </p:cNvPr>
          <p:cNvSpPr txBox="1">
            <a:spLocks/>
          </p:cNvSpPr>
          <p:nvPr/>
        </p:nvSpPr>
        <p:spPr>
          <a:xfrm>
            <a:off x="838199" y="1746113"/>
            <a:ext cx="10880035" cy="435133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39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1" i="0" u="none" strike="noStrike" cap="none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14350" indent="-514350">
              <a:buSzPct val="100000"/>
              <a:buFont typeface="+mj-lt"/>
              <a:buAutoNum type="arabicPeriod" startAt="4"/>
            </a:pPr>
            <a:endParaRPr lang="zh-TW" altLang="en-US" dirty="0">
              <a:cs typeface="+mn-ea"/>
              <a:sym typeface="+mn-lt"/>
            </a:endParaRPr>
          </a:p>
          <a:p>
            <a:endParaRPr lang="zh-TW" altLang="en-US" dirty="0">
              <a:cs typeface="+mn-ea"/>
              <a:sym typeface="+mn-lt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3E68FB9-FC2F-44F0-9F61-78AE30BAD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68" y="1255991"/>
            <a:ext cx="7610463" cy="344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795622"/>
      </p:ext>
    </p:extLst>
  </p:cSld>
  <p:clrMapOvr>
    <a:masterClrMapping/>
  </p:clrMapOvr>
</p:sld>
</file>

<file path=ppt/theme/theme1.xml><?xml version="1.0" encoding="utf-8"?>
<a:theme xmlns:a="http://schemas.openxmlformats.org/drawingml/2006/main" name="Teaching Methods - Project-Based Learning: Improve your school by Slidesgo">
  <a:themeElements>
    <a:clrScheme name="Simple Light">
      <a:dk1>
        <a:srgbClr val="191919"/>
      </a:dk1>
      <a:lt1>
        <a:srgbClr val="FFFFFF"/>
      </a:lt1>
      <a:dk2>
        <a:srgbClr val="67A1FF"/>
      </a:dk2>
      <a:lt2>
        <a:srgbClr val="ABCB3B"/>
      </a:lt2>
      <a:accent1>
        <a:srgbClr val="D8659E"/>
      </a:accent1>
      <a:accent2>
        <a:srgbClr val="FFC800"/>
      </a:accent2>
      <a:accent3>
        <a:srgbClr val="F79B1D"/>
      </a:accent3>
      <a:accent4>
        <a:srgbClr val="EE485E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2959</TotalTime>
  <Words>1286</Words>
  <Application>Microsoft Office PowerPoint</Application>
  <PresentationFormat>如螢幕大小 (16:9)</PresentationFormat>
  <Paragraphs>151</Paragraphs>
  <Slides>21</Slides>
  <Notes>16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34" baseType="lpstr">
      <vt:lpstr>Nunito ExtraBold</vt:lpstr>
      <vt:lpstr>PT Sans</vt:lpstr>
      <vt:lpstr>Arial</vt:lpstr>
      <vt:lpstr>DM Sans</vt:lpstr>
      <vt:lpstr>Wingdings</vt:lpstr>
      <vt:lpstr>標楷體</vt:lpstr>
      <vt:lpstr>Calibri</vt:lpstr>
      <vt:lpstr>Microsoft YaHei</vt:lpstr>
      <vt:lpstr>Nunito</vt:lpstr>
      <vt:lpstr>新細明體</vt:lpstr>
      <vt:lpstr>Times New Roman</vt:lpstr>
      <vt:lpstr>Bebas Neue</vt:lpstr>
      <vt:lpstr>Teaching Methods - Project-Based Learning: Improve your school by Slidesgo</vt:lpstr>
      <vt:lpstr>PowerPoint 簡報</vt:lpstr>
      <vt:lpstr>巡迴輔導</vt:lpstr>
      <vt:lpstr>月會時間及輔導紀錄</vt:lpstr>
      <vt:lpstr>巡迴輔導申請及課表規定提醒</vt:lpstr>
      <vt:lpstr>巡迴輔導相關紀錄填寫</vt:lpstr>
      <vt:lpstr>巡迴輔導請假程序提醒</vt:lpstr>
      <vt:lpstr>巡迴輔導教師代理代課無法聘用時補充規定</vt:lpstr>
      <vt:lpstr>巡迴輔導教師支援公務補充規定</vt:lpstr>
      <vt:lpstr>巡迴輔導教師交通費申請規定</vt:lpstr>
      <vt:lpstr>專業支持會議時間</vt:lpstr>
      <vt:lpstr>相關經費支用情形</vt:lpstr>
      <vt:lpstr>其他提醒</vt:lpstr>
      <vt:lpstr>專業團隊</vt:lpstr>
      <vt:lpstr>專業團隊</vt:lpstr>
      <vt:lpstr>助理員</vt:lpstr>
      <vt:lpstr>助理員</vt:lpstr>
      <vt:lpstr>助理員</vt:lpstr>
      <vt:lpstr>鑑定安置</vt:lpstr>
      <vt:lpstr>鑑定安置</vt:lpstr>
      <vt:lpstr>鑑定安置</vt:lpstr>
      <vt:lpstr>鑑定安置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Methods Project-Based Learning: Improve Your School</dc:title>
  <dc:creator>Administrator</dc:creator>
  <cp:lastModifiedBy>Administrator</cp:lastModifiedBy>
  <cp:revision>104</cp:revision>
  <dcterms:modified xsi:type="dcterms:W3CDTF">2025-02-11T02:04:12Z</dcterms:modified>
</cp:coreProperties>
</file>