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9" r:id="rId2"/>
    <p:sldId id="261" r:id="rId3"/>
    <p:sldId id="346" r:id="rId4"/>
    <p:sldId id="324" r:id="rId5"/>
    <p:sldId id="318" r:id="rId6"/>
    <p:sldId id="344" r:id="rId7"/>
    <p:sldId id="319" r:id="rId8"/>
    <p:sldId id="339" r:id="rId9"/>
    <p:sldId id="345" r:id="rId10"/>
    <p:sldId id="267" r:id="rId11"/>
    <p:sldId id="312" r:id="rId12"/>
    <p:sldId id="343" r:id="rId13"/>
    <p:sldId id="277" r:id="rId14"/>
    <p:sldId id="313" r:id="rId15"/>
    <p:sldId id="265" r:id="rId16"/>
    <p:sldId id="314" r:id="rId17"/>
  </p:sldIdLst>
  <p:sldSz cx="9144000" cy="5143500" type="screen16x9"/>
  <p:notesSz cx="6858000" cy="9144000"/>
  <p:embeddedFontLst>
    <p:embeddedFont>
      <p:font typeface="Bebas Neue" panose="02020500000000000000" charset="-12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20500000000000000" charset="0"/>
      <p:regular r:id="rId24"/>
      <p:bold r:id="rId25"/>
      <p:italic r:id="rId26"/>
      <p:boldItalic r:id="rId27"/>
    </p:embeddedFont>
    <p:embeddedFont>
      <p:font typeface="Microsoft YaHei" panose="020B0503020204020204" pitchFamily="34" charset="-122"/>
      <p:regular r:id="rId28"/>
      <p:bold r:id="rId29"/>
    </p:embeddedFont>
    <p:embeddedFont>
      <p:font typeface="Microsoft YaHei UI" panose="020B0503020204020204" pitchFamily="34" charset="-122"/>
      <p:regular r:id="rId30"/>
      <p:bold r:id="rId31"/>
    </p:embeddedFont>
    <p:embeddedFont>
      <p:font typeface="Nunito" panose="02020500000000000000" charset="0"/>
      <p:regular r:id="rId32"/>
      <p:bold r:id="rId33"/>
      <p:italic r:id="rId34"/>
      <p:boldItalic r:id="rId35"/>
    </p:embeddedFont>
    <p:embeddedFont>
      <p:font typeface="Nunito ExtraBold" panose="02020500000000000000" charset="0"/>
      <p:bold r:id="rId36"/>
      <p:boldItalic r:id="rId37"/>
    </p:embeddedFont>
    <p:embeddedFont>
      <p:font typeface="PT Sans" panose="02020500000000000000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EDEDED"/>
    <a:srgbClr val="404040"/>
    <a:srgbClr val="1E9646"/>
    <a:srgbClr val="0F61A5"/>
    <a:srgbClr val="A5A5A5"/>
    <a:srgbClr val="D8659E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30" autoAdjust="0"/>
  </p:normalViewPr>
  <p:slideViewPr>
    <p:cSldViewPr snapToGrid="0">
      <p:cViewPr varScale="1">
        <p:scale>
          <a:sx n="76" d="100"/>
          <a:sy n="76" d="100"/>
        </p:scale>
        <p:origin x="138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99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96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778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4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67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4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41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62" r:id="rId4"/>
    <p:sldLayoutId id="2147483663" r:id="rId5"/>
    <p:sldLayoutId id="2147483677" r:id="rId6"/>
    <p:sldLayoutId id="2147483680" r:id="rId7"/>
    <p:sldLayoutId id="2147483681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113.6.26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下午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3:00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071445"/>
            <a:ext cx="785325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1.113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(113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合作評估場次：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 11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 12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報名時請提供申請表及相關證明文件。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Clr>
                <a:srgbClr val="FFC800"/>
              </a:buClr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6F69E4-671F-44AB-956F-E5B547DB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44" y="149772"/>
            <a:ext cx="7438655" cy="528145"/>
          </a:xfrm>
        </p:spPr>
        <p:txBody>
          <a:bodyPr/>
          <a:lstStyle/>
          <a:p>
            <a:pPr algn="l"/>
            <a:b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CCBE666-52E8-418C-B941-276CE9D63A80}"/>
              </a:ext>
            </a:extLst>
          </p:cNvPr>
          <p:cNvSpPr txBox="1"/>
          <p:nvPr/>
        </p:nvSpPr>
        <p:spPr>
          <a:xfrm>
            <a:off x="338957" y="260133"/>
            <a:ext cx="76830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2.112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學年度第</a:t>
            </a: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學期專團治療師通報網服務紀錄填寫，請學校端務必要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上通報網檢視，</a:t>
            </a: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並請治療師於</a:t>
            </a:r>
            <a:r>
              <a:rPr lang="en-US" altLang="zh-TW" sz="18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7/31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前務必完成填寫，特教科及中心會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至通報網查閱。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特教相關</a:t>
            </a:r>
            <a:r>
              <a:rPr lang="zh-TW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業</a:t>
            </a:r>
            <a:r>
              <a:rPr lang="zh-TW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人員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特教知能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研習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預計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1800" b="1" dirty="0">
                <a:solidFill>
                  <a:srgbClr val="EE48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8/3</a:t>
            </a:r>
            <a:r>
              <a:rPr lang="zh-TW" altLang="zh-TW" sz="1800" b="1" dirty="0">
                <a:solidFill>
                  <a:srgbClr val="EE48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（六）</a:t>
            </a:r>
            <a:r>
              <a:rPr lang="zh-TW" altLang="en-US" sz="1800" b="1" dirty="0">
                <a:solidFill>
                  <a:srgbClr val="EE48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全天</a:t>
            </a:r>
            <a:r>
              <a:rPr lang="zh-TW" altLang="en-US" sz="1800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依據</a:t>
            </a: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高級中等以下學校及幼兒園特殊教育班班級與專責單位設置及人員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進用辦法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教育訓練</a:t>
            </a: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應接受各該主管機關辦理五十四小時以上之職前訓練；每年並</a:t>
            </a:r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應接受學校、幼兒園或各該主管機關辦理六小時以上之在職</a:t>
            </a:r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訓練。</a:t>
            </a:r>
            <a:endParaRPr lang="zh-TW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93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61140" y="1852223"/>
            <a:ext cx="862171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26E2E7-893D-4CB5-B30B-845E350DBF14}"/>
              </a:ext>
            </a:extLst>
          </p:cNvPr>
          <p:cNvSpPr/>
          <p:nvPr/>
        </p:nvSpPr>
        <p:spPr>
          <a:xfrm>
            <a:off x="520262" y="1150883"/>
            <a:ext cx="8237483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1.113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 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國教階段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特教學生助理員申請審查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5/27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（一）、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5/30(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6/17(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一）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業已審查完畢。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1900"/>
              </a:lnSpc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ts val="1900"/>
              </a:lnSpc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2.113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學前階段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特教學生助理員申請截止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7/1(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申請相關資料函送 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學聘科 承辦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鍾承洺主任 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(6/19</a:t>
            </a:r>
            <a:r>
              <a:rPr lang="zh-TW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已發文至各園所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 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1900"/>
              </a:lnSpc>
              <a:spcBef>
                <a:spcPts val="600"/>
              </a:spcBef>
              <a:buFontTx/>
              <a:buNone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助理員研習預計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8/7(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)~8/9(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共三天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1900"/>
              </a:lnSpc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1900"/>
              </a:lnSpc>
              <a:spcBef>
                <a:spcPts val="600"/>
              </a:spcBef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助理員通報網服務紀錄，請學校端務必上通報網檢視，並請助理員務必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1900"/>
              </a:lnSpc>
              <a:spcBef>
                <a:spcPts val="600"/>
              </a:spcBef>
              <a:buFontTx/>
              <a:buNone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於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7/15(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前填寫完成，特教科及中心會不定期查閱。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6200">
              <a:lnSpc>
                <a:spcPts val="1900"/>
              </a:lnSpc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6200">
              <a:lnSpc>
                <a:spcPts val="1900"/>
              </a:lnSpc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有關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113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年度第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期特教學生助理人員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本學期聘期到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113/6/30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止</a:t>
            </a:r>
            <a:r>
              <a:rPr lang="zh-TW" altLang="en-US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TW" altLang="zh-TW" sz="1800" kern="1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故聘期結束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學校端記得幫特教學生助理人員辦理勞</a:t>
            </a:r>
            <a:r>
              <a:rPr lang="zh-TW" altLang="en-US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健保</a:t>
            </a:r>
            <a:r>
              <a:rPr lang="zh-TW" altLang="zh-TW" sz="1800" b="1" kern="100" dirty="0">
                <a:solidFill>
                  <a:srgbClr val="EE485E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退保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相關事宜。</a:t>
            </a:r>
          </a:p>
          <a:p>
            <a:pPr indent="76200">
              <a:lnSpc>
                <a:spcPts val="1900"/>
              </a:lnSpc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8C611BE-C404-4190-AC4D-38EB426632DF}"/>
              </a:ext>
            </a:extLst>
          </p:cNvPr>
          <p:cNvSpPr/>
          <p:nvPr/>
        </p:nvSpPr>
        <p:spPr>
          <a:xfrm>
            <a:off x="877850" y="1242808"/>
            <a:ext cx="6697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1E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2800" b="1" dirty="0">
                <a:solidFill>
                  <a:srgbClr val="1E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學年期初鑑定安置會議期程</a:t>
            </a:r>
            <a:endParaRPr lang="en-US" altLang="zh-TW" sz="2800" b="1" dirty="0">
              <a:solidFill>
                <a:srgbClr val="1E964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800" b="1" dirty="0">
              <a:solidFill>
                <a:srgbClr val="0F61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　　名：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年８月１日－８月９日。</a:t>
            </a:r>
          </a:p>
          <a:p>
            <a:endParaRPr lang="zh-TW" altLang="en-US" sz="2400" b="1" dirty="0">
              <a:solidFill>
                <a:srgbClr val="0F61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中級審查：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日。</a:t>
            </a:r>
            <a:endParaRPr lang="en-US" altLang="zh-TW" sz="2400" b="1" dirty="0">
              <a:solidFill>
                <a:srgbClr val="0F61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2400" b="1" dirty="0">
              <a:solidFill>
                <a:srgbClr val="0F61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資料繳交：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日。</a:t>
            </a:r>
            <a:endParaRPr lang="en-US" altLang="zh-TW" sz="2400" b="1" dirty="0">
              <a:solidFill>
                <a:srgbClr val="0F61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2400" b="1" dirty="0">
              <a:solidFill>
                <a:srgbClr val="0F61A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鑑定日期：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18.19.20</a:t>
            </a:r>
            <a:r>
              <a:rPr lang="zh-TW" altLang="en-US" sz="2400" b="1" dirty="0">
                <a:solidFill>
                  <a:srgbClr val="0F61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67224"/>
              </p:ext>
            </p:extLst>
          </p:nvPr>
        </p:nvGraphicFramePr>
        <p:xfrm>
          <a:off x="659517" y="1134562"/>
          <a:ext cx="7824964" cy="3342840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6689548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9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說明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IEP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身心障礙學生個別化教育計畫，應於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開學前訂定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；轉學生應於入學後一個月內訂定；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新生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應於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開學前訂定初步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個別化教育計畫，並於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開學後一個月內檢討修正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前項個別化教育計畫，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每學期至少應檢討一次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差勤管理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非巡迴輔導時段應返回原校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準備教學或聯繫輔導相關事宜，通勤時間以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小時為原則。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如當日第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節有課務但下午無課務者，考量中午用餐，最遲應於下午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1:40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前返回原校；若因服務模式或交通考量，於課後在受輔導學校備勤，請註記在課表中，但不納入授課節數計算。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若當日下午有課務，且距放學時間尚餘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節課（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40-50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分鐘）以上，得回報原校後，於受輔導學校備勤至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點後下班。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1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F188C7-FBA5-488E-A9CF-FC3B73866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21597"/>
              </p:ext>
            </p:extLst>
          </p:nvPr>
        </p:nvGraphicFramePr>
        <p:xfrm>
          <a:off x="704850" y="1692038"/>
          <a:ext cx="7718425" cy="11592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8998"/>
              </p:ext>
            </p:extLst>
          </p:nvPr>
        </p:nvGraphicFramePr>
        <p:xfrm>
          <a:off x="659517" y="1134562"/>
          <a:ext cx="7824964" cy="3814154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872192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817356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9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0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alt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提醒巡迴輔導學校於通報網申請巡迴服務。</a:t>
                      </a:r>
                      <a:endParaRPr kumimoji="0" lang="en-US" altLang="zh-TW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以鑑輔會核予學生各巡迴班型為主。</a:t>
                      </a:r>
                      <a:endParaRPr kumimoji="0" lang="en-US" altLang="zh-TW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59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0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None/>
                      </a:pPr>
                      <a:r>
                        <a:rPr lang="zh-TW" altLang="en-US" sz="1600" b="0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於期末</a:t>
                      </a:r>
                      <a:r>
                        <a:rPr lang="en-US" altLang="zh-TW" sz="1600" b="0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IEP</a:t>
                      </a:r>
                      <a:r>
                        <a:rPr lang="zh-TW" altLang="en-US" sz="1600" b="0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會議，確認個案下學期服務需求。</a:t>
                      </a:r>
                      <a:endParaRPr lang="en-US" altLang="zh-TW" sz="1600" b="0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課程計畫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國教階段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配合各校課程計畫審查期程，撰寫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學年度預計開課之課程計畫。</a:t>
                      </a:r>
                      <a:endParaRPr lang="en-US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電子檔送巡迴輔導學校及中心備查。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服務回報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提醒巡迴輔導學校至通報網點選「到校服務回報」。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892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巡迴派案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月底備課日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待學校提出申請後，確認派案。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巡迴滿意度調查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7483C-24AD-4240-A214-6942B9BE7341}"/>
              </a:ext>
            </a:extLst>
          </p:cNvPr>
          <p:cNvSpPr/>
          <p:nvPr/>
        </p:nvSpPr>
        <p:spPr>
          <a:xfrm>
            <a:off x="720724" y="1071445"/>
            <a:ext cx="7853259" cy="200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已回收教師版</a:t>
            </a:r>
            <a:r>
              <a:rPr lang="en-US" altLang="zh-TW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128</a:t>
            </a: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份問卷及家長版</a:t>
            </a:r>
            <a:r>
              <a:rPr lang="en-US" altLang="zh-TW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份問卷。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暑假彙整後會提供問卷結果給巡迴老師們參考。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問卷內容參考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9DA43D1-D5F3-4BF8-856F-3DB188CE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76" y="2571750"/>
            <a:ext cx="1831848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相關經費支應情形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8949E9B-AC7B-4274-A993-EEAD0C217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12193"/>
              </p:ext>
            </p:extLst>
          </p:nvPr>
        </p:nvGraphicFramePr>
        <p:xfrm>
          <a:off x="720726" y="1221400"/>
          <a:ext cx="7702550" cy="2231900"/>
        </p:xfrm>
        <a:graphic>
          <a:graphicData uri="http://schemas.openxmlformats.org/drawingml/2006/table">
            <a:tbl>
              <a:tblPr firstRow="1" firstCol="1" bandRow="1"/>
              <a:tblGrid>
                <a:gridCol w="389229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81025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493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支應情形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altLang="zh-TW" sz="18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8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月完成審查後再報府申請</a:t>
                      </a:r>
                      <a:endParaRPr lang="zh-TW" sz="18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6119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8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月底已動支（學前尚未來函）</a:t>
                      </a:r>
                      <a:endParaRPr lang="zh-TW" altLang="zh-TW" sz="18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0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已完成申請，市府尚未撥款</a:t>
                      </a:r>
                      <a:endParaRPr lang="zh-TW" sz="18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研習預告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6CCFD63-D8EE-4573-9AED-9736EAAE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00291"/>
              </p:ext>
            </p:extLst>
          </p:nvPr>
        </p:nvGraphicFramePr>
        <p:xfrm>
          <a:off x="659518" y="1127342"/>
          <a:ext cx="7824964" cy="3486444"/>
        </p:xfrm>
        <a:graphic>
          <a:graphicData uri="http://schemas.openxmlformats.org/drawingml/2006/table">
            <a:tbl>
              <a:tblPr firstRow="1" firstCol="1" bandRow="1"/>
              <a:tblGrid>
                <a:gridCol w="2446938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2442575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2935451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372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9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時間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對象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680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中級鑑定評估人員培訓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01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7/3(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全日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7/5(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全日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7/10(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上午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7/11(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下午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具初級鑑定評估人員資格及取得魏五證書者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826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初級鑑定評估人員培訓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8/12-8/16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8/19(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全日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初任鑑定評估人員</a:t>
                      </a:r>
                      <a:endParaRPr lang="en-US" altLang="zh-TW" sz="1600" b="0" i="0" u="none" strike="noStrike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  <a:p>
                      <a:pPr marL="342900" lvl="0" indent="-342900" algn="l"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經鑑輔會建議需協助輔導之鑑定評估人員</a:t>
                      </a:r>
                      <a:endParaRPr lang="en-US" altLang="zh-TW" sz="1600" b="0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576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魏氏兒童智力量表第五版初階研習</a:t>
                      </a: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8/20-21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9/18(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全日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本市國民教育階段鑑定評估人員，尚未取得魏氏五版證書者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5887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文蘭適應行為量表第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版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9/11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13:00-17:00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本市鑑定評估人員，尚未取得研習時數者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89230"/>
                  </a:ext>
                </a:extLst>
              </a:tr>
              <a:tr h="4426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數位社會性溝通課程研習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8/26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09:00-16:00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全市特教教師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1493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49C6C288-91B0-4782-B015-2D1A4770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45" y="4204508"/>
            <a:ext cx="818555" cy="8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試辦本市特殊教育新生適應狀況調查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7483C-24AD-4240-A214-6942B9BE7341}"/>
              </a:ext>
            </a:extLst>
          </p:cNvPr>
          <p:cNvSpPr/>
          <p:nvPr/>
        </p:nvSpPr>
        <p:spPr>
          <a:xfrm>
            <a:off x="720724" y="1071445"/>
            <a:ext cx="7853259" cy="21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目的：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200000"/>
              </a:lnSpc>
              <a:buClr>
                <a:srgbClr val="ABCB3B"/>
              </a:buClr>
              <a:buFont typeface="+mj-lt"/>
              <a:buAutoNum type="arabicPeriod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了解本市具自閉症、情緒行為障礙之小一新生適應狀況，及早發現適應困難之學生。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200000"/>
              </a:lnSpc>
              <a:buClr>
                <a:srgbClr val="ABCB3B"/>
              </a:buClr>
              <a:buFont typeface="+mj-lt"/>
              <a:buAutoNum type="arabicPeriod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主動提供班級導師相關支持策略，提升特殊教育學生班級適應能力。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en-US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小一自閉症、情障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為主，確認或疑似特殊生為輔。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實施期程與方式：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98B1213-B663-41F9-BE7B-BD5D99C46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03948"/>
              </p:ext>
            </p:extLst>
          </p:nvPr>
        </p:nvGraphicFramePr>
        <p:xfrm>
          <a:off x="1053489" y="3307053"/>
          <a:ext cx="7936891" cy="1579880"/>
        </p:xfrm>
        <a:graphic>
          <a:graphicData uri="http://schemas.openxmlformats.org/drawingml/2006/table">
            <a:tbl>
              <a:tblPr firstRow="1" firstCol="1" bandRow="1">
                <a:tableStyleId>{F8CD56B2-1736-4B7A-BFE0-72A21307DCF7}</a:tableStyleId>
              </a:tblPr>
              <a:tblGrid>
                <a:gridCol w="1564958">
                  <a:extLst>
                    <a:ext uri="{9D8B030D-6E8A-4147-A177-3AD203B41FA5}">
                      <a16:colId xmlns:a16="http://schemas.microsoft.com/office/drawing/2014/main" val="2695354249"/>
                    </a:ext>
                  </a:extLst>
                </a:gridCol>
                <a:gridCol w="5084459">
                  <a:extLst>
                    <a:ext uri="{9D8B030D-6E8A-4147-A177-3AD203B41FA5}">
                      <a16:colId xmlns:a16="http://schemas.microsoft.com/office/drawing/2014/main" val="3473690462"/>
                    </a:ext>
                  </a:extLst>
                </a:gridCol>
                <a:gridCol w="1287474">
                  <a:extLst>
                    <a:ext uri="{9D8B030D-6E8A-4147-A177-3AD203B41FA5}">
                      <a16:colId xmlns:a16="http://schemas.microsoft.com/office/drawing/2014/main" val="27638614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期程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工作內容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負責單位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817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月底－</a:t>
                      </a: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月初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學校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班級導師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協助填寫「學校適應調查表」。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本市國民小學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11627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月中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學校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特教組長</a:t>
                      </a:r>
                      <a:r>
                        <a:rPr lang="en-US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承辦人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協助彙整小一各班調查表，並繳回中心。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本市國民小學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特教資源中心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3254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月中－</a:t>
                      </a:r>
                      <a:r>
                        <a:rPr lang="en-US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月底</a:t>
                      </a:r>
                      <a:endParaRPr lang="zh-TW" sz="1400" kern="10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針對調查表填寫結果，篩選出適應困難之學生，進行電話諮詢。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情支團隊</a:t>
                      </a:r>
                      <a:endParaRPr lang="zh-TW" sz="14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98946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月起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必要時針對適應困難之個案，再次進行電話諮詢或入校服務。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本市情支團隊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64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417167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1322</Words>
  <Application>Microsoft Office PowerPoint</Application>
  <PresentationFormat>如螢幕大小 (16:9)</PresentationFormat>
  <Paragraphs>160</Paragraphs>
  <Slides>16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9" baseType="lpstr">
      <vt:lpstr>Arial</vt:lpstr>
      <vt:lpstr>Nunito ExtraBold</vt:lpstr>
      <vt:lpstr>Wingdings</vt:lpstr>
      <vt:lpstr>DM Sans</vt:lpstr>
      <vt:lpstr>Nunito</vt:lpstr>
      <vt:lpstr>Calibri</vt:lpstr>
      <vt:lpstr>Microsoft YaHei</vt:lpstr>
      <vt:lpstr>Bebas Neue</vt:lpstr>
      <vt:lpstr>新細明體</vt:lpstr>
      <vt:lpstr>PT Sans</vt:lpstr>
      <vt:lpstr>Times New Roman</vt:lpstr>
      <vt:lpstr>Microsoft YaHei UI</vt:lpstr>
      <vt:lpstr>Teaching Methods - Project-Based Learning: Improve your school by Slidesgo</vt:lpstr>
      <vt:lpstr>PowerPoint 簡報</vt:lpstr>
      <vt:lpstr>巡迴輔導</vt:lpstr>
      <vt:lpstr>巡迴期末提醒</vt:lpstr>
      <vt:lpstr>112-2月會時間及輔導紀錄</vt:lpstr>
      <vt:lpstr>巡迴期末提醒</vt:lpstr>
      <vt:lpstr>巡迴滿意度調查</vt:lpstr>
      <vt:lpstr>相關經費支應情形</vt:lpstr>
      <vt:lpstr>研習預告</vt:lpstr>
      <vt:lpstr>試辦本市特殊教育新生適應狀況調查</vt:lpstr>
      <vt:lpstr>專業團隊</vt:lpstr>
      <vt:lpstr>專業團隊</vt:lpstr>
      <vt:lpstr> </vt:lpstr>
      <vt:lpstr>助理員</vt:lpstr>
      <vt:lpstr>助理員</vt:lpstr>
      <vt:lpstr>鑑定安置</vt:lpstr>
      <vt:lpstr>鑑定安置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93</cp:revision>
  <dcterms:modified xsi:type="dcterms:W3CDTF">2024-06-26T04:38:10Z</dcterms:modified>
</cp:coreProperties>
</file>