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4"/>
  </p:sldMasterIdLst>
  <p:notesMasterIdLst>
    <p:notesMasterId r:id="rId26"/>
  </p:notesMasterIdLst>
  <p:sldIdLst>
    <p:sldId id="259" r:id="rId5"/>
    <p:sldId id="261" r:id="rId6"/>
    <p:sldId id="324" r:id="rId7"/>
    <p:sldId id="318" r:id="rId8"/>
    <p:sldId id="341" r:id="rId9"/>
    <p:sldId id="336" r:id="rId10"/>
    <p:sldId id="343" r:id="rId11"/>
    <p:sldId id="344" r:id="rId12"/>
    <p:sldId id="345" r:id="rId13"/>
    <p:sldId id="340" r:id="rId14"/>
    <p:sldId id="325" r:id="rId15"/>
    <p:sldId id="334" r:id="rId16"/>
    <p:sldId id="267" r:id="rId17"/>
    <p:sldId id="312" r:id="rId18"/>
    <p:sldId id="337" r:id="rId19"/>
    <p:sldId id="277" r:id="rId20"/>
    <p:sldId id="333" r:id="rId21"/>
    <p:sldId id="338" r:id="rId22"/>
    <p:sldId id="265" r:id="rId23"/>
    <p:sldId id="314" r:id="rId24"/>
    <p:sldId id="316" r:id="rId25"/>
  </p:sldIdLst>
  <p:sldSz cx="9144000" cy="5143500" type="screen16x9"/>
  <p:notesSz cx="7099300" cy="10234613"/>
  <p:embeddedFontLst>
    <p:embeddedFont>
      <p:font typeface="Bebas Neue" panose="02020500000000000000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M Sans" panose="02020500000000000000" charset="0"/>
      <p:regular r:id="rId32"/>
      <p:bold r:id="rId33"/>
      <p:italic r:id="rId34"/>
      <p:boldItalic r:id="rId35"/>
    </p:embeddedFont>
    <p:embeddedFont>
      <p:font typeface="Microsoft YaHei" panose="020B0503020204020204" pitchFamily="34" charset="-122"/>
      <p:regular r:id="rId36"/>
      <p:bold r:id="rId37"/>
    </p:embeddedFont>
    <p:embeddedFont>
      <p:font typeface="Nunito" panose="02020500000000000000" charset="0"/>
      <p:regular r:id="rId38"/>
      <p:bold r:id="rId39"/>
      <p:italic r:id="rId40"/>
      <p:boldItalic r:id="rId41"/>
    </p:embeddedFont>
    <p:embeddedFont>
      <p:font typeface="Nunito ExtraBold" panose="02020500000000000000" charset="0"/>
      <p:bold r:id="rId42"/>
      <p:boldItalic r:id="rId43"/>
    </p:embeddedFont>
    <p:embeddedFont>
      <p:font typeface="PT Sans" panose="02020500000000000000" charset="0"/>
      <p:regular r:id="rId44"/>
      <p:bold r:id="rId45"/>
      <p:italic r:id="rId46"/>
      <p:boldItalic r:id="rId47"/>
    </p:embeddedFont>
    <p:embeddedFont>
      <p:font typeface="標楷體" panose="03000509000000000000" pitchFamily="65" charset="-12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預設章節" id="{8FE55DB7-1195-4E11-B383-C28D21102F2D}">
          <p14:sldIdLst>
            <p14:sldId id="259"/>
            <p14:sldId id="261"/>
            <p14:sldId id="324"/>
            <p14:sldId id="318"/>
            <p14:sldId id="341"/>
            <p14:sldId id="336"/>
            <p14:sldId id="343"/>
            <p14:sldId id="344"/>
            <p14:sldId id="345"/>
            <p14:sldId id="340"/>
            <p14:sldId id="325"/>
            <p14:sldId id="334"/>
            <p14:sldId id="267"/>
            <p14:sldId id="312"/>
            <p14:sldId id="337"/>
            <p14:sldId id="277"/>
          </p14:sldIdLst>
        </p14:section>
        <p14:section name="未命名的章節" id="{A005491A-EE29-4C23-9DB9-0E9EF85BB7D2}">
          <p14:sldIdLst>
            <p14:sldId id="333"/>
            <p14:sldId id="338"/>
            <p14:sldId id="265"/>
            <p14:sldId id="314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85E"/>
    <a:srgbClr val="404040"/>
    <a:srgbClr val="67A1FF"/>
    <a:srgbClr val="A5A5A5"/>
    <a:srgbClr val="EDEDED"/>
    <a:srgbClr val="D8659E"/>
    <a:srgbClr val="FFC800"/>
    <a:srgbClr val="AB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CD56B2-1736-4B7A-BFE0-72A21307DCF7}">
  <a:tblStyle styleId="{F8CD56B2-1736-4B7A-BFE0-72A21307DC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73A0B9-94AA-4F5D-B593-647809E23F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9636" autoAdjust="0"/>
  </p:normalViewPr>
  <p:slideViewPr>
    <p:cSldViewPr snapToGrid="0">
      <p:cViewPr varScale="1">
        <p:scale>
          <a:sx n="81" d="100"/>
          <a:sy n="81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6.xml"/><Relationship Id="rId41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059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6_25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2a9dc97d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42a9dc97d7_0_15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958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9431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958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943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4dda1946d_4_273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</a:t>
            </a:r>
          </a:p>
        </p:txBody>
      </p:sp>
    </p:spTree>
    <p:extLst>
      <p:ext uri="{BB962C8B-B14F-4D97-AF65-F5344CB8AC3E}">
        <p14:creationId xmlns:p14="http://schemas.microsoft.com/office/powerpoint/2010/main" val="714302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4dda1946d_6_33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0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432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40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142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445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233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3960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587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8200" y="24881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8200" y="33843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3319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523316" cy="2716145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-44" y="-37"/>
            <a:ext cx="3592868" cy="3018236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4963863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2"/>
          </p:nvPr>
        </p:nvSpPr>
        <p:spPr>
          <a:xfrm>
            <a:off x="1384137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3"/>
          </p:nvPr>
        </p:nvSpPr>
        <p:spPr>
          <a:xfrm>
            <a:off x="1384137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4"/>
          </p:nvPr>
        </p:nvSpPr>
        <p:spPr>
          <a:xfrm>
            <a:off x="4963863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 hasCustomPrompt="1"/>
          </p:nvPr>
        </p:nvSpPr>
        <p:spPr>
          <a:xfrm>
            <a:off x="713225" y="670225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713225" y="1362926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68361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3"/>
          </p:nvPr>
        </p:nvSpPr>
        <p:spPr>
          <a:xfrm>
            <a:off x="713225" y="2761061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66463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5"/>
          </p:nvPr>
        </p:nvSpPr>
        <p:spPr>
          <a:xfrm>
            <a:off x="713225" y="4159172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/>
          <p:nvPr/>
        </p:nvSpPr>
        <p:spPr>
          <a:xfrm rot="5400000" flipH="1">
            <a:off x="5763213" y="1082539"/>
            <a:ext cx="4463287" cy="2298185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 rot="-5400000">
            <a:off x="5433915" y="1433468"/>
            <a:ext cx="4659943" cy="2760121"/>
          </a:xfrm>
          <a:custGeom>
            <a:avLst/>
            <a:gdLst/>
            <a:ahLst/>
            <a:cxnLst/>
            <a:rect l="l" t="t" r="r" b="b"/>
            <a:pathLst>
              <a:path w="37041" h="26184" extrusionOk="0">
                <a:moveTo>
                  <a:pt x="29910" y="15094"/>
                </a:moveTo>
                <a:cubicBezTo>
                  <a:pt x="27210" y="14327"/>
                  <a:pt x="24222" y="14965"/>
                  <a:pt x="21568" y="14058"/>
                </a:cubicBezTo>
                <a:cubicBezTo>
                  <a:pt x="18840" y="13134"/>
                  <a:pt x="16907" y="10738"/>
                  <a:pt x="15288" y="8361"/>
                </a:cubicBezTo>
                <a:cubicBezTo>
                  <a:pt x="13661" y="5994"/>
                  <a:pt x="12116" y="3441"/>
                  <a:pt x="9693" y="1878"/>
                </a:cubicBezTo>
                <a:cubicBezTo>
                  <a:pt x="7436" y="435"/>
                  <a:pt x="4690" y="1"/>
                  <a:pt x="2100" y="676"/>
                </a:cubicBezTo>
                <a:cubicBezTo>
                  <a:pt x="1369" y="861"/>
                  <a:pt x="667" y="1129"/>
                  <a:pt x="1" y="1462"/>
                </a:cubicBezTo>
                <a:lnTo>
                  <a:pt x="1" y="26183"/>
                </a:lnTo>
                <a:lnTo>
                  <a:pt x="36134" y="26183"/>
                </a:lnTo>
                <a:cubicBezTo>
                  <a:pt x="36134" y="26155"/>
                  <a:pt x="36144" y="26128"/>
                  <a:pt x="36144" y="26100"/>
                </a:cubicBezTo>
                <a:cubicBezTo>
                  <a:pt x="37041" y="21559"/>
                  <a:pt x="34386" y="16361"/>
                  <a:pt x="29910" y="150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-43922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 flipH="1">
            <a:off x="5915604" y="392300"/>
            <a:ext cx="3228396" cy="4751067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/>
          <p:nvPr/>
        </p:nvSpPr>
        <p:spPr>
          <a:xfrm rot="5400000" flipH="1">
            <a:off x="5079206" y="1078705"/>
            <a:ext cx="5143581" cy="2986000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74517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-602500" y="-13531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 rot="10800000" flipH="1">
            <a:off x="69420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454382" y="3531250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2454350" y="1927125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2454351" y="3223226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2454350" y="1619100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872550" y="4362975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9730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0" y="0"/>
            <a:ext cx="1647521" cy="1334630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 rot="10800000">
            <a:off x="79" y="53"/>
            <a:ext cx="1897221" cy="1399372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135550" y="1323188"/>
            <a:ext cx="48729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35550" y="3019288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60351"/>
            <a:ext cx="2866702" cy="2794222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3140555" cy="2187025"/>
          </a:xfrm>
          <a:custGeom>
            <a:avLst/>
            <a:gdLst/>
            <a:ahLst/>
            <a:cxnLst/>
            <a:rect l="l" t="t" r="r" b="b"/>
            <a:pathLst>
              <a:path w="76107" h="52865" extrusionOk="0">
                <a:moveTo>
                  <a:pt x="0" y="0"/>
                </a:moveTo>
                <a:lnTo>
                  <a:pt x="0" y="51422"/>
                </a:lnTo>
                <a:cubicBezTo>
                  <a:pt x="3052" y="52864"/>
                  <a:pt x="6964" y="52800"/>
                  <a:pt x="9508" y="50589"/>
                </a:cubicBezTo>
                <a:cubicBezTo>
                  <a:pt x="12023" y="48397"/>
                  <a:pt x="12615" y="44892"/>
                  <a:pt x="14391" y="42229"/>
                </a:cubicBezTo>
                <a:cubicBezTo>
                  <a:pt x="16139" y="39611"/>
                  <a:pt x="18821" y="38613"/>
                  <a:pt x="21919" y="38557"/>
                </a:cubicBezTo>
                <a:cubicBezTo>
                  <a:pt x="24907" y="38502"/>
                  <a:pt x="28005" y="39047"/>
                  <a:pt x="30798" y="37993"/>
                </a:cubicBezTo>
                <a:cubicBezTo>
                  <a:pt x="34127" y="36744"/>
                  <a:pt x="36245" y="33535"/>
                  <a:pt x="38021" y="30465"/>
                </a:cubicBezTo>
                <a:cubicBezTo>
                  <a:pt x="39806" y="27394"/>
                  <a:pt x="41646" y="24092"/>
                  <a:pt x="44763" y="22400"/>
                </a:cubicBezTo>
                <a:cubicBezTo>
                  <a:pt x="47399" y="20966"/>
                  <a:pt x="50562" y="20911"/>
                  <a:pt x="53549" y="21161"/>
                </a:cubicBezTo>
                <a:cubicBezTo>
                  <a:pt x="54298" y="21225"/>
                  <a:pt x="55047" y="21309"/>
                  <a:pt x="55796" y="21392"/>
                </a:cubicBezTo>
                <a:cubicBezTo>
                  <a:pt x="58044" y="21632"/>
                  <a:pt x="60291" y="21864"/>
                  <a:pt x="62520" y="21577"/>
                </a:cubicBezTo>
                <a:cubicBezTo>
                  <a:pt x="67218" y="20976"/>
                  <a:pt x="71537" y="17951"/>
                  <a:pt x="73711" y="13743"/>
                </a:cubicBezTo>
                <a:cubicBezTo>
                  <a:pt x="76106" y="9101"/>
                  <a:pt x="75690" y="4301"/>
                  <a:pt x="736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 rot="10800000">
            <a:off x="6868078" y="31"/>
            <a:ext cx="2275923" cy="226747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rot="5400000">
            <a:off x="7061291" y="245874"/>
            <a:ext cx="2328658" cy="1836761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7558450" y="39182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 rot="10800000">
            <a:off x="1857925" y="2897023"/>
            <a:ext cx="6258849" cy="2239652"/>
          </a:xfrm>
          <a:custGeom>
            <a:avLst/>
            <a:gdLst/>
            <a:ahLst/>
            <a:cxnLst/>
            <a:rect l="l" t="t" r="r" b="b"/>
            <a:pathLst>
              <a:path w="144864" h="44105" extrusionOk="0">
                <a:moveTo>
                  <a:pt x="0" y="25247"/>
                </a:moveTo>
                <a:cubicBezTo>
                  <a:pt x="11244" y="31975"/>
                  <a:pt x="26945" y="29174"/>
                  <a:pt x="40292" y="24460"/>
                </a:cubicBezTo>
                <a:cubicBezTo>
                  <a:pt x="55612" y="19057"/>
                  <a:pt x="66988" y="20201"/>
                  <a:pt x="78878" y="25694"/>
                </a:cubicBezTo>
                <a:cubicBezTo>
                  <a:pt x="90768" y="31187"/>
                  <a:pt x="124589" y="44104"/>
                  <a:pt x="144864" y="20988"/>
                </a:cubicBezTo>
                <a:lnTo>
                  <a:pt x="14486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557400" y="27044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1226400" y="6831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50" y="3322549"/>
            <a:ext cx="9144016" cy="1820948"/>
          </a:xfrm>
          <a:custGeom>
            <a:avLst/>
            <a:gdLst/>
            <a:ahLst/>
            <a:cxnLst/>
            <a:rect l="l" t="t" r="r" b="b"/>
            <a:pathLst>
              <a:path w="116288" h="34038" extrusionOk="0">
                <a:moveTo>
                  <a:pt x="116288" y="15262"/>
                </a:moveTo>
                <a:cubicBezTo>
                  <a:pt x="108798" y="6082"/>
                  <a:pt x="96775" y="0"/>
                  <a:pt x="74355" y="8916"/>
                </a:cubicBezTo>
                <a:cubicBezTo>
                  <a:pt x="51934" y="17831"/>
                  <a:pt x="40003" y="21476"/>
                  <a:pt x="30798" y="16414"/>
                </a:cubicBezTo>
                <a:cubicBezTo>
                  <a:pt x="25015" y="13232"/>
                  <a:pt x="23167" y="7159"/>
                  <a:pt x="14790" y="7971"/>
                </a:cubicBezTo>
                <a:cubicBezTo>
                  <a:pt x="4831" y="8932"/>
                  <a:pt x="1" y="17292"/>
                  <a:pt x="1" y="17292"/>
                </a:cubicBezTo>
                <a:lnTo>
                  <a:pt x="1" y="34037"/>
                </a:lnTo>
                <a:lnTo>
                  <a:pt x="116288" y="340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0" y="0"/>
            <a:ext cx="2119846" cy="1717369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0" y="0"/>
            <a:ext cx="1883056" cy="1272303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803725" y="-134415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/>
          <p:nvPr/>
        </p:nvSpPr>
        <p:spPr>
          <a:xfrm rot="10800000">
            <a:off x="7528846" y="123"/>
            <a:ext cx="1615154" cy="160902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5400000">
            <a:off x="7666032" y="174558"/>
            <a:ext cx="1652526" cy="130340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810825" y="-12633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 hasCustomPrompt="1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038200" y="354121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3"/>
          </p:nvPr>
        </p:nvSpPr>
        <p:spPr>
          <a:xfrm>
            <a:off x="2038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-805125" y="-57750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10800000">
            <a:off x="5554642" y="154"/>
            <a:ext cx="3589358" cy="3576008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5400000">
            <a:off x="5859355" y="387877"/>
            <a:ext cx="3672522" cy="2896768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70" r:id="rId10"/>
    <p:sldLayoutId id="2147483677" r:id="rId11"/>
    <p:sldLayoutId id="2147483680" r:id="rId12"/>
    <p:sldLayoutId id="214748368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397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00" b="1" i="0" u="none" strike="noStrike" cap="none">
          <a:solidFill>
            <a:srgbClr val="40404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se.kl.edu.tw/docs/209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se.kl.edu.tw/33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D561044F-68DD-41AE-8D4C-5814A622176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82700"/>
            <a:ext cx="77724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9600" b="1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ts val="4100"/>
              </a:lnSpc>
            </a:pP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月份特教工作會議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112.8.30 </a:t>
            </a: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下午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2:30</a:t>
            </a:r>
            <a:endParaRPr lang="zh-TW" altLang="zh-TW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10D677-E73C-4B7B-B1D7-E3BC7D66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學前研習時間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52BC7EC-DBDF-4CC4-8284-56254A87CE1A}"/>
              </a:ext>
            </a:extLst>
          </p:cNvPr>
          <p:cNvSpPr/>
          <p:nvPr/>
        </p:nvSpPr>
        <p:spPr>
          <a:xfrm>
            <a:off x="720725" y="1158156"/>
            <a:ext cx="77025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年度學前特教知能研習課程規劃內容請直接參閱中心網站，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紅字處為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更正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內容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r>
              <a:rPr kumimoji="1" lang="en-US" altLang="zh-TW" sz="1800" b="1" kern="12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https://kse.kl.edu.tw/docs/209</a:t>
            </a:r>
            <a:endParaRPr kumimoji="1" lang="en-US" altLang="zh-TW" sz="1800" b="1" kern="1200" dirty="0">
              <a:solidFill>
                <a:srgbClr val="67A1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defRPr/>
            </a:pP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5F323BD-6D61-4A25-A81D-0AAEB7F8B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260" y="2019986"/>
            <a:ext cx="3049086" cy="30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督導會議時間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AD549FA-4893-4B17-868B-60D96488CD9D}"/>
              </a:ext>
            </a:extLst>
          </p:cNvPr>
          <p:cNvSpPr/>
          <p:nvPr/>
        </p:nvSpPr>
        <p:spPr>
          <a:xfrm>
            <a:off x="720725" y="1158156"/>
            <a:ext cx="7702550" cy="235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情支督導：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9-12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月各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次（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上午）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視巡督導：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9-12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月各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次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（上午） 。</a:t>
            </a:r>
            <a:endParaRPr kumimoji="1" lang="en-US" altLang="zh-TW" sz="1800" b="1" kern="1200" dirty="0">
              <a:solidFill>
                <a:srgbClr val="40404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聽巡督導：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9-12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月各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次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（下午）。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學前專支：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9/28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10/19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11/16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12/14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（週四下午）。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19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EF74B7-5C8F-4136-9E1B-BC646B95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其他提醒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2938CA-0BF6-4B4B-8285-B8BFC5349FBB}"/>
              </a:ext>
            </a:extLst>
          </p:cNvPr>
          <p:cNvSpPr/>
          <p:nvPr/>
        </p:nvSpPr>
        <p:spPr>
          <a:xfrm>
            <a:off x="720725" y="1158156"/>
            <a:ext cx="7702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若巡迴教師發現所巡輔學生有被校／園老師不當管教、體罰、性平狀況，請務必儘速告知中心行政人員，並另案記於輔導紀錄後呈核。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8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  <a:endParaRPr dirty="0">
              <a:solidFill>
                <a:srgbClr val="FFC8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5" name="Google Shape;405;p50"/>
          <p:cNvSpPr txBox="1">
            <a:spLocks noGrp="1"/>
          </p:cNvSpPr>
          <p:nvPr>
            <p:ph type="title" idx="2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464075"/>
            <a:ext cx="7704000" cy="478900"/>
          </a:xfrm>
        </p:spPr>
        <p:txBody>
          <a:bodyPr/>
          <a:lstStyle/>
          <a:p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6F6263-9788-4BD7-A8EE-A189EAC6906E}"/>
              </a:ext>
            </a:extLst>
          </p:cNvPr>
          <p:cNvSpPr/>
          <p:nvPr/>
        </p:nvSpPr>
        <p:spPr>
          <a:xfrm>
            <a:off x="720724" y="1158156"/>
            <a:ext cx="785325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聯合評估：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學期場次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（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報名截止日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:11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（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29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報名截止日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:11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22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（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06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報名截止日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:11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29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3" indent="-285750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對象：</a:t>
            </a:r>
            <a:r>
              <a:rPr lang="zh-TW" altLang="zh-TW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本市市立高中、公私立國民中小學及公私立幼兒園之在學</a:t>
            </a:r>
            <a:endParaRPr lang="en-US" altLang="zh-TW" sz="1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r>
              <a:rPr lang="zh-TW" altLang="zh-TW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學生，且以低收入戶、中低收入戶、父母或監護人為中度</a:t>
            </a:r>
            <a:endParaRPr lang="en-US" altLang="zh-TW" sz="1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r>
              <a:rPr lang="zh-TW" altLang="zh-TW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以上身心障礙、特殊境遇家庭者優先。</a:t>
            </a:r>
            <a:endParaRPr lang="en-US" altLang="zh-TW" sz="1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報名時請提供相關證明文件。</a:t>
            </a:r>
            <a:endParaRPr lang="en-US" altLang="zh-TW" sz="1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欲申請的學校，請老師提供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觀察紀錄及相關評量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相關表格可至特教資源中心網頁</a:t>
            </a:r>
            <a:r>
              <a:rPr lang="zh-TW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下載 </a:t>
            </a:r>
            <a:r>
              <a:rPr lang="en-US" altLang="zh-TW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https://kse.kl.edu.tw/330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89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464075"/>
            <a:ext cx="7704000" cy="478900"/>
          </a:xfrm>
        </p:spPr>
        <p:txBody>
          <a:bodyPr/>
          <a:lstStyle/>
          <a:p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6F6263-9788-4BD7-A8EE-A189EAC6906E}"/>
              </a:ext>
            </a:extLst>
          </p:cNvPr>
          <p:cNvSpPr/>
          <p:nvPr/>
        </p:nvSpPr>
        <p:spPr>
          <a:xfrm>
            <a:off x="720724" y="1158156"/>
            <a:ext cx="785325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單項評估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(1)</a:t>
            </a: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依實際需要召開（配合鑑定安置會議後辦理）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，預計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月初。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r>
              <a:rPr kumimoji="1" lang="zh-TW" altLang="en-US" sz="16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kumimoji="1" lang="en-US" altLang="zh-TW" sz="16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以及提報鑑定而需釐清學生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知動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能力者。</a:t>
            </a:r>
            <a:r>
              <a:rPr lang="en-US" altLang="zh-TW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直接洽詢陳旻函治療師）</a:t>
            </a:r>
            <a:endParaRPr lang="en-US" altLang="zh-TW" sz="1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學期特教通報網專業團隊開放申請區間為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8/1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113/1/31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中心會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依特教科提供派案單進行派案，如當初申請時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未提供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治療師名單，學校端只需提供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治療師名單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(mail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至特教資源中心公務信箱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即可無須再提供派案。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kumimoji="1" lang="en-US" altLang="zh-TW" sz="1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kumimoji="1" lang="en-US" altLang="zh-TW" sz="16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TW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特教通報網申請步驟</a:t>
            </a:r>
            <a:r>
              <a:rPr lang="en-US" altLang="zh-TW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pPr marL="0" indent="0" eaLnBrk="0" fontAlgn="base" hangingPunct="0">
              <a:buNone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(1).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先至通報網學務帳號進入→專業團隊服務→申請專團服務→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新增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→出現學生名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單 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依派案單勾選學生及申請服務類別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(2)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如申請不小心勾選學生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錯誤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時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先至通報網學務帳號進入→專業團隊服務→ 申請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專團服務  →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查詢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→點選學生資料→刪除。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258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03;p50">
            <a:extLst>
              <a:ext uri="{FF2B5EF4-FFF2-40B4-BE49-F238E27FC236}">
                <a16:creationId xmlns:a16="http://schemas.microsoft.com/office/drawing/2014/main" id="{12954DC8-1966-4F1D-BCD4-5748CBA2543A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67A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404;p50">
            <a:extLst>
              <a:ext uri="{FF2B5EF4-FFF2-40B4-BE49-F238E27FC236}">
                <a16:creationId xmlns:a16="http://schemas.microsoft.com/office/drawing/2014/main" id="{73F69E49-778E-46C2-AF31-DEEC57F47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  <a:endParaRPr sz="5000" dirty="0">
              <a:solidFill>
                <a:srgbClr val="67A1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Google Shape;405;p50">
            <a:extLst>
              <a:ext uri="{FF2B5EF4-FFF2-40B4-BE49-F238E27FC236}">
                <a16:creationId xmlns:a16="http://schemas.microsoft.com/office/drawing/2014/main" id="{79D293E8-0377-4CD8-98BF-66BDA17EA661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3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3773"/>
            <a:ext cx="7704000" cy="559558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720725" y="1158156"/>
            <a:ext cx="809573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/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特教學生助理人員聘期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:112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(112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服務起迄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9/1〜12/31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9/1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請務必為聘用之助理人員辦理勞、健保「</a:t>
            </a:r>
            <a:r>
              <a:rPr kumimoji="1" lang="zh-TW" altLang="en-US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加保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教師助理員及特教學生助理人員服務申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請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特教通報網開放申請區間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8/1~11/30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。</a:t>
            </a:r>
            <a:endParaRPr lang="en-US" altLang="zh-TW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特教通報網申請步驟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~</a:t>
            </a:r>
          </a:p>
          <a:p>
            <a:pPr marL="0" lvl="0" indent="0" eaLnBrk="0" fontAlgn="base" hangingPunct="0">
              <a:buNone/>
            </a:pPr>
            <a:r>
              <a:rPr lang="en-US" altLang="zh-TW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(1)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先至通報網學務帳號進入 → 學校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班級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特教人力 → 教師助理 →  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 eaLnBrk="0" fontAlgn="base" hangingPunct="0"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新增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學年度上學期助理人員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 eaLnBrk="0" fontAlgn="base" hangingPunct="0">
              <a:buNone/>
            </a:pPr>
            <a:r>
              <a:rPr lang="en-US" altLang="zh-TW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 → 申請教師助理 → 點選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新增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年度上學期申請 → </a:t>
            </a:r>
            <a:endParaRPr lang="en-US" altLang="zh-TW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勾選申請學生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 eaLnBrk="0" fontAlgn="base" hangingPunct="0">
              <a:buNone/>
            </a:pP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(3)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特教學生助理人員依帳號密碼進入特教通報網填寫服務紀錄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新進人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員則需先依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帳號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個人信箱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登錄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密碼自己設定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→填寫基本資料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marL="0" lvl="0" indent="0" eaLnBrk="0" fontAlgn="base" hangingPunct="0">
              <a:buNone/>
            </a:pP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(★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切記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密碼務必自行記住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endParaRPr lang="en-US" altLang="zh-TW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5835FB-0A32-4713-853B-43B0BB11F664}"/>
              </a:ext>
            </a:extLst>
          </p:cNvPr>
          <p:cNvSpPr/>
          <p:nvPr/>
        </p:nvSpPr>
        <p:spPr>
          <a:xfrm>
            <a:off x="-1036824" y="3985344"/>
            <a:ext cx="770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966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3773"/>
            <a:ext cx="7704000" cy="559558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720725" y="1158156"/>
            <a:ext cx="809573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/>
            <a:r>
              <a:rPr kumimoji="1" lang="en-US" altLang="zh-TW" sz="18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教師助理員及特教學生助理人員職前暨在職訓練研習已於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112/8/11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辦理完畢。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endParaRPr lang="en-US" altLang="zh-TW" sz="18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特教通報網助理員審核</a:t>
            </a: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pPr>
              <a:buClrTx/>
            </a:pP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(1)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國教階段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(2)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非營利幼兒園、準公共化幼兒園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----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學聘科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endParaRPr lang="en-US" altLang="zh-TW" sz="18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endParaRPr lang="en-US" altLang="zh-TW" sz="18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入校督導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委由特教資源中心辦理，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訪視對象以各校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新僱用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教師助理員及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新核</a:t>
            </a:r>
            <a:endParaRPr lang="en-US" altLang="zh-TW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定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特教學生助理人員為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優先，</a:t>
            </a:r>
            <a:r>
              <a:rPr lang="zh-TW" altLang="zh-TW" sz="1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並增加申請</a:t>
            </a:r>
            <a:r>
              <a:rPr lang="zh-TW" altLang="zh-TW" sz="1800" b="1" kern="1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情緒行為及</a:t>
            </a:r>
            <a:r>
              <a:rPr lang="zh-TW" altLang="en-US" sz="1800" b="1" kern="1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學習</a:t>
            </a:r>
            <a:r>
              <a:rPr lang="en-US" altLang="zh-TW" sz="1800" b="1" kern="1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zh-TW" sz="1800" b="1" kern="1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適應困難類</a:t>
            </a:r>
            <a:r>
              <a:rPr lang="zh-TW" altLang="zh-TW" sz="1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學校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112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期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9-12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月，規劃時間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為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每週五上午）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入校督導學校及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相關工作期程，將依日後教育處公文辦理</a:t>
            </a:r>
            <a:r>
              <a:rPr lang="zh-TW" altLang="zh-TW" sz="1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endParaRPr lang="en-US" altLang="zh-TW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5835FB-0A32-4713-853B-43B0BB11F664}"/>
              </a:ext>
            </a:extLst>
          </p:cNvPr>
          <p:cNvSpPr/>
          <p:nvPr/>
        </p:nvSpPr>
        <p:spPr>
          <a:xfrm>
            <a:off x="-1036824" y="3985344"/>
            <a:ext cx="770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4822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/>
          <p:nvPr/>
        </p:nvSpPr>
        <p:spPr>
          <a:xfrm>
            <a:off x="-1229525" y="3837000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8"/>
          <p:cNvSpPr/>
          <p:nvPr/>
        </p:nvSpPr>
        <p:spPr>
          <a:xfrm rot="5400000">
            <a:off x="7176132" y="206477"/>
            <a:ext cx="2174345" cy="1761366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8"/>
          <p:cNvSpPr/>
          <p:nvPr/>
        </p:nvSpPr>
        <p:spPr>
          <a:xfrm rot="-5400000">
            <a:off x="6968564" y="328584"/>
            <a:ext cx="2503902" cy="1846854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403;p50">
            <a:extLst>
              <a:ext uri="{FF2B5EF4-FFF2-40B4-BE49-F238E27FC236}">
                <a16:creationId xmlns:a16="http://schemas.microsoft.com/office/drawing/2014/main" id="{C032E07A-436B-4419-9D76-124EC4EE72A5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EE48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404;p50">
            <a:extLst>
              <a:ext uri="{FF2B5EF4-FFF2-40B4-BE49-F238E27FC236}">
                <a16:creationId xmlns:a16="http://schemas.microsoft.com/office/drawing/2014/main" id="{8CC1E422-DBE3-43DA-B746-6CDA804F16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  <a:endParaRPr sz="5000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Google Shape;405;p50">
            <a:extLst>
              <a:ext uri="{FF2B5EF4-FFF2-40B4-BE49-F238E27FC236}">
                <a16:creationId xmlns:a16="http://schemas.microsoft.com/office/drawing/2014/main" id="{4DA75B5A-0D12-4BC7-814D-CE1A3F33CD59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4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/>
          <p:nvPr/>
        </p:nvSpPr>
        <p:spPr>
          <a:xfrm>
            <a:off x="4020000" y="1093777"/>
            <a:ext cx="1297800" cy="129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BCB3B"/>
              </a:solidFill>
            </a:endParaRPr>
          </a:p>
        </p:txBody>
      </p:sp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2135100" y="239157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 idx="2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13F3F3-7610-4C2D-ABC6-EE8AE7E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5E301AE-7A34-4E46-BBC2-CFD2A6B5320E}"/>
              </a:ext>
            </a:extLst>
          </p:cNvPr>
          <p:cNvSpPr/>
          <p:nvPr/>
        </p:nvSpPr>
        <p:spPr>
          <a:xfrm>
            <a:off x="959004" y="1065294"/>
            <a:ext cx="87537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第四梯次學前暨臨時鑑定安置會議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一、時間：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9/13-9/15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全天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9/18 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上午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8:30-12:00</a:t>
            </a:r>
          </a:p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二、繳件方式：</a:t>
            </a:r>
          </a:p>
          <a:p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1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PDF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檔檔名：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臨時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提報學校心評教師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學生姓名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障礙類別</a:t>
            </a:r>
          </a:p>
          <a:p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2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、紙本：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一位學生一份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側標</a:t>
            </a:r>
            <a:endParaRPr lang="zh-TW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3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9/6</a:t>
            </a:r>
            <a:r>
              <a:rPr lang="zh-TW" altLang="en-US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繳交截止</a:t>
            </a:r>
            <a:endParaRPr lang="en-US" altLang="zh-TW" sz="2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4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、請置於雲端硬碟</a:t>
            </a:r>
          </a:p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三、面審時間：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9/18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下午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13:00</a:t>
            </a: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172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6;p44">
            <a:extLst>
              <a:ext uri="{FF2B5EF4-FFF2-40B4-BE49-F238E27FC236}">
                <a16:creationId xmlns:a16="http://schemas.microsoft.com/office/drawing/2014/main" id="{779923B5-AE39-47B9-8912-A890BB129853}"/>
              </a:ext>
            </a:extLst>
          </p:cNvPr>
          <p:cNvSpPr/>
          <p:nvPr/>
        </p:nvSpPr>
        <p:spPr>
          <a:xfrm>
            <a:off x="4020000" y="1093777"/>
            <a:ext cx="1297800" cy="1297800"/>
          </a:xfrm>
          <a:prstGeom prst="ellipse">
            <a:avLst/>
          </a:prstGeom>
          <a:solidFill>
            <a:srgbClr val="D86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7;p44">
            <a:extLst>
              <a:ext uri="{FF2B5EF4-FFF2-40B4-BE49-F238E27FC236}">
                <a16:creationId xmlns:a16="http://schemas.microsoft.com/office/drawing/2014/main" id="{04E848D5-6167-4BAE-B6F1-72A66FAA70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5100" y="239157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其他事項</a:t>
            </a:r>
            <a:endParaRPr sz="5000" dirty="0">
              <a:solidFill>
                <a:srgbClr val="D8659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Google Shape;318;p44">
            <a:extLst>
              <a:ext uri="{FF2B5EF4-FFF2-40B4-BE49-F238E27FC236}">
                <a16:creationId xmlns:a16="http://schemas.microsoft.com/office/drawing/2014/main" id="{9CDD6279-081F-49D7-9C82-B9BF4E61D661}"/>
              </a:ext>
            </a:extLst>
          </p:cNvPr>
          <p:cNvSpPr txBox="1">
            <a:spLocks/>
          </p:cNvSpPr>
          <p:nvPr/>
        </p:nvSpPr>
        <p:spPr>
          <a:xfrm>
            <a:off x="4116900" y="1321777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5</a:t>
            </a:r>
            <a:endParaRPr lang="en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1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月會時間及輔導紀錄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415CB78-F85D-4A61-993E-C7FCC2FA9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602714"/>
              </p:ext>
            </p:extLst>
          </p:nvPr>
        </p:nvGraphicFramePr>
        <p:xfrm>
          <a:off x="720725" y="1017588"/>
          <a:ext cx="7718425" cy="3671997"/>
        </p:xfrm>
        <a:graphic>
          <a:graphicData uri="http://schemas.openxmlformats.org/drawingml/2006/table">
            <a:tbl>
              <a:tblPr firstRow="1" firstCol="1" bandRow="1"/>
              <a:tblGrid>
                <a:gridCol w="1753344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2754418630"/>
                    </a:ext>
                  </a:extLst>
                </a:gridCol>
                <a:gridCol w="2458393">
                  <a:extLst>
                    <a:ext uri="{9D8B030D-6E8A-4147-A177-3AD203B41FA5}">
                      <a16:colId xmlns:a16="http://schemas.microsoft.com/office/drawing/2014/main" val="854070350"/>
                    </a:ext>
                  </a:extLst>
                </a:gridCol>
              </a:tblGrid>
              <a:tr h="52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月會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時間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總表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en-US" altLang="zh-TW" sz="18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（繳交給光琦組長）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2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8/30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2983"/>
                  </a:ext>
                </a:extLst>
              </a:tr>
              <a:tr h="52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10/13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10/7</a:t>
                      </a:r>
                      <a:r>
                        <a:rPr lang="zh-TW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前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2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10/18</a:t>
                      </a:r>
                      <a:endParaRPr lang="zh-TW" alt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11/14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11/7</a:t>
                      </a:r>
                      <a:r>
                        <a:rPr lang="zh-TW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前</a:t>
                      </a:r>
                      <a:endParaRPr lang="zh-TW" alt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  <a:tr h="52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12/14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12/7</a:t>
                      </a:r>
                      <a:r>
                        <a:rPr lang="zh-TW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前</a:t>
                      </a:r>
                      <a:endParaRPr lang="zh-TW" alt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42541"/>
                  </a:ext>
                </a:extLst>
              </a:tr>
              <a:tr h="52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1/12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1/7</a:t>
                      </a:r>
                      <a:r>
                        <a:rPr lang="zh-TW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前</a:t>
                      </a:r>
                      <a:endParaRPr lang="zh-TW" alt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5032"/>
                  </a:ext>
                </a:extLst>
              </a:tr>
              <a:tr h="52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1/17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1/19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1/19</a:t>
                      </a:r>
                      <a:endParaRPr lang="zh-TW" alt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7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2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巡迴輔導申請及課表規定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46774"/>
              </p:ext>
            </p:extLst>
          </p:nvPr>
        </p:nvGraphicFramePr>
        <p:xfrm>
          <a:off x="659518" y="1146437"/>
          <a:ext cx="7824964" cy="3894630"/>
        </p:xfrm>
        <a:graphic>
          <a:graphicData uri="http://schemas.openxmlformats.org/drawingml/2006/table">
            <a:tbl>
              <a:tblPr firstRow="1" firstCol="1" bandRow="1"/>
              <a:tblGrid>
                <a:gridCol w="113541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4759148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59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4809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巡迴申請</a:t>
                      </a:r>
                      <a:endParaRPr lang="zh-TW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en-US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9/1</a:t>
                      </a:r>
                      <a:r>
                        <a:rPr lang="zh-TW" altLang="en-US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止</a:t>
                      </a:r>
                      <a:endParaRPr lang="zh-TW" sz="1600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服務學校於通報網申請。</a:t>
                      </a:r>
                      <a:endParaRPr kumimoji="0" lang="en-US" altLang="zh-TW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846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巡迴服務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開學日起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繼續服務個案：依排訂課表後進行巡迴輔導。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新增個案：將依個案實際申請狀況通知各巡迴班。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2108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巡迴課表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9/1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前繳交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每日至少排定</a:t>
                      </a:r>
                      <a:r>
                        <a:rPr lang="en-US" altLang="zh-TW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節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學期中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課表更動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，須送中心備查。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臨時調課或公出，記得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修正通報網排課課表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週三下午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、＊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週二早自習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（中正小適用）為共同不排課時段。 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在服務學校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備勤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，請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註記在課表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中。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59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6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4" y="9285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巡迴輔導相關紀錄填寫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09707"/>
              </p:ext>
            </p:extLst>
          </p:nvPr>
        </p:nvGraphicFramePr>
        <p:xfrm>
          <a:off x="511767" y="698941"/>
          <a:ext cx="8120463" cy="4351709"/>
        </p:xfrm>
        <a:graphic>
          <a:graphicData uri="http://schemas.openxmlformats.org/drawingml/2006/table">
            <a:tbl>
              <a:tblPr firstRow="1" firstCol="1" bandRow="1"/>
              <a:tblGrid>
                <a:gridCol w="1467293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446028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5207142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2669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1738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完成服務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週內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請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詳實填寫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服務後請學校上通報網填寫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到校出勤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狀況。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當節次有輔導多位學生，建議不要勾選到同時寫入（預設會自動勾選）。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出勤但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因故未授課請備註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。（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總表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亦同）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不分類巡迴模式、通報網未能派案之個案請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務必保留輔導紀錄。 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7245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次月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7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日前繳交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完成服務後確實請學校相關人員簽名或核章。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臨時留校諮詢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須填寫實際服務時間並簽核。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827425"/>
                  </a:ext>
                </a:extLst>
              </a:tr>
              <a:tr h="5796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出勤紀錄總表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次月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7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日前繳交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詳實填寫當月服務時間、地點、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學生及備註事項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採紙本紀錄請備註。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以實體教學為主，採線上教學請備註。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04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183243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巡迴輔導請假程序提醒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668820"/>
              </p:ext>
            </p:extLst>
          </p:nvPr>
        </p:nvGraphicFramePr>
        <p:xfrm>
          <a:off x="352875" y="950259"/>
          <a:ext cx="8541743" cy="4176589"/>
        </p:xfrm>
        <a:graphic>
          <a:graphicData uri="http://schemas.openxmlformats.org/drawingml/2006/table">
            <a:tbl>
              <a:tblPr firstRow="1" firstCol="1" bandRow="1"/>
              <a:tblGrid>
                <a:gridCol w="1338052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7203691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273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2402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請假程序</a:t>
                      </a:r>
                      <a:endParaRPr 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研習、參訪、會議等公假，請</a:t>
                      </a:r>
                      <a:r>
                        <a:rPr lang="zh-TW" altLang="zh-TW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提早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請示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校長，請示完成後請上差勤系統完成請假程序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若為公假停課請記得於差勤系統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上傳相關證明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，另通報網不需排課、不需簽名、不寫輔導記錄、當日亦無交通費補助。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臨時事、病假，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通知服務學校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家長後，亦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及時上差勤系統完成請假程序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請假前請先與服務學校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家長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協調課務安排並達成共識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差勤系統請假請預設好幾位代理人，建議先以同間辦公室內同仁為優先。</a:t>
                      </a:r>
                      <a:endParaRPr lang="zh-TW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14995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備勤規定</a:t>
                      </a:r>
                      <a:endParaRPr lang="zh-TW" alt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非巡迴輔導時段應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返回原校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（通勤</a:t>
                      </a:r>
                      <a:r>
                        <a:rPr lang="en-US" altLang="zh-TW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1hr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）。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節有課但下午沒課，</a:t>
                      </a:r>
                      <a:r>
                        <a:rPr lang="en-US" altLang="zh-TW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13:40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前返回原校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下午有課，且距放學還有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節以上，得回報原校，於服務學校備勤到</a:t>
                      </a:r>
                      <a:r>
                        <a:rPr lang="en-US" altLang="zh-TW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點下班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8209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86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巡迴輔導教師代理代課無法聘用時補充規定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D0A8AA5-9C91-4194-80CD-283A82AA81EE}"/>
              </a:ext>
            </a:extLst>
          </p:cNvPr>
          <p:cNvSpPr txBox="1">
            <a:spLocks/>
          </p:cNvSpPr>
          <p:nvPr/>
        </p:nvSpPr>
        <p:spPr>
          <a:xfrm>
            <a:off x="838199" y="1746113"/>
            <a:ext cx="10880035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SzPct val="100000"/>
              <a:buFont typeface="+mj-lt"/>
              <a:buAutoNum type="arabicPeriod" startAt="4"/>
            </a:pPr>
            <a:endParaRPr lang="zh-TW" altLang="en-US" dirty="0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CDB306-3913-47DB-A3CC-33CCC6C92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20" y="1407104"/>
            <a:ext cx="8166760" cy="32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1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巡迴輔導教師支援公務補充規定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D0A8AA5-9C91-4194-80CD-283A82AA81EE}"/>
              </a:ext>
            </a:extLst>
          </p:cNvPr>
          <p:cNvSpPr txBox="1">
            <a:spLocks/>
          </p:cNvSpPr>
          <p:nvPr/>
        </p:nvSpPr>
        <p:spPr>
          <a:xfrm>
            <a:off x="838199" y="1746113"/>
            <a:ext cx="10880035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SzPct val="100000"/>
              <a:buFont typeface="+mj-lt"/>
              <a:buAutoNum type="arabicPeriod" startAt="4"/>
            </a:pPr>
            <a:endParaRPr lang="zh-TW" altLang="en-US" dirty="0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EC3198-D434-4655-8AF2-26234602B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6" y="2044472"/>
            <a:ext cx="8364068" cy="10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7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巡迴輔導教師交通費申請規定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D0A8AA5-9C91-4194-80CD-283A82AA81EE}"/>
              </a:ext>
            </a:extLst>
          </p:cNvPr>
          <p:cNvSpPr txBox="1">
            <a:spLocks/>
          </p:cNvSpPr>
          <p:nvPr/>
        </p:nvSpPr>
        <p:spPr>
          <a:xfrm>
            <a:off x="838199" y="1746113"/>
            <a:ext cx="10880035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SzPct val="100000"/>
              <a:buFont typeface="+mj-lt"/>
              <a:buAutoNum type="arabicPeriod" startAt="4"/>
            </a:pPr>
            <a:endParaRPr lang="zh-TW" altLang="en-US" dirty="0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3E68FB9-FC2F-44F0-9F61-78AE30BA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8" y="1255991"/>
            <a:ext cx="7610463" cy="3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95622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 Methods - Project-Based Learning: Improve your school by Slidesgo">
  <a:themeElements>
    <a:clrScheme name="Simple Light">
      <a:dk1>
        <a:srgbClr val="191919"/>
      </a:dk1>
      <a:lt1>
        <a:srgbClr val="FFFFFF"/>
      </a:lt1>
      <a:dk2>
        <a:srgbClr val="67A1FF"/>
      </a:dk2>
      <a:lt2>
        <a:srgbClr val="ABCB3B"/>
      </a:lt2>
      <a:accent1>
        <a:srgbClr val="D8659E"/>
      </a:accent1>
      <a:accent2>
        <a:srgbClr val="FFC800"/>
      </a:accent2>
      <a:accent3>
        <a:srgbClr val="F79B1D"/>
      </a:accent3>
      <a:accent4>
        <a:srgbClr val="EE485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fe0428-b45d-4a8b-bb9a-52154f2e630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0E66D0480C854996C1EDFBF58D6F69" ma:contentTypeVersion="12" ma:contentTypeDescription="Create a new document." ma:contentTypeScope="" ma:versionID="ac16477598ac0fadcc7ff850ce95e24b">
  <xsd:schema xmlns:xsd="http://www.w3.org/2001/XMLSchema" xmlns:xs="http://www.w3.org/2001/XMLSchema" xmlns:p="http://schemas.microsoft.com/office/2006/metadata/properties" xmlns:ns3="b7fe0428-b45d-4a8b-bb9a-52154f2e6305" targetNamespace="http://schemas.microsoft.com/office/2006/metadata/properties" ma:root="true" ma:fieldsID="df8af1d2dd121fa5fe814abe39d21e14" ns3:_="">
    <xsd:import namespace="b7fe0428-b45d-4a8b-bb9a-52154f2e63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e0428-b45d-4a8b-bb9a-52154f2e6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53E119-D006-4BD1-9F60-EC5810943F58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7fe0428-b45d-4a8b-bb9a-52154f2e6305"/>
  </ds:schemaRefs>
</ds:datastoreItem>
</file>

<file path=customXml/itemProps2.xml><?xml version="1.0" encoding="utf-8"?>
<ds:datastoreItem xmlns:ds="http://schemas.openxmlformats.org/officeDocument/2006/customXml" ds:itemID="{7C7C9528-BBB6-427A-9B37-B357AC241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e0428-b45d-4a8b-bb9a-52154f2e6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53A526-82F1-499A-B1BA-3F953A540D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1564</Words>
  <Application>Microsoft Office PowerPoint</Application>
  <PresentationFormat>如螢幕大小 (16:9)</PresentationFormat>
  <Paragraphs>177</Paragraphs>
  <Slides>21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4" baseType="lpstr">
      <vt:lpstr>DM Sans</vt:lpstr>
      <vt:lpstr>標楷體</vt:lpstr>
      <vt:lpstr>Calibri</vt:lpstr>
      <vt:lpstr>新細明體</vt:lpstr>
      <vt:lpstr>Microsoft YaHei</vt:lpstr>
      <vt:lpstr>Times New Roman</vt:lpstr>
      <vt:lpstr>Nunito</vt:lpstr>
      <vt:lpstr>Bebas Neue</vt:lpstr>
      <vt:lpstr>Arial</vt:lpstr>
      <vt:lpstr>Nunito ExtraBold</vt:lpstr>
      <vt:lpstr>PT Sans</vt:lpstr>
      <vt:lpstr>Wingdings</vt:lpstr>
      <vt:lpstr>Teaching Methods - Project-Based Learning: Improve your school by Slidesgo</vt:lpstr>
      <vt:lpstr>PowerPoint 簡報</vt:lpstr>
      <vt:lpstr>巡迴輔導</vt:lpstr>
      <vt:lpstr>月會時間及輔導紀錄</vt:lpstr>
      <vt:lpstr>巡迴輔導申請及課表規定</vt:lpstr>
      <vt:lpstr>巡迴輔導相關紀錄填寫</vt:lpstr>
      <vt:lpstr>巡迴輔導請假程序提醒</vt:lpstr>
      <vt:lpstr>巡迴輔導教師代理代課無法聘用時補充規定</vt:lpstr>
      <vt:lpstr>巡迴輔導教師支援公務補充規定</vt:lpstr>
      <vt:lpstr>巡迴輔導教師交通費申請規定</vt:lpstr>
      <vt:lpstr>學前研習時間</vt:lpstr>
      <vt:lpstr>督導會議時間</vt:lpstr>
      <vt:lpstr>其他提醒</vt:lpstr>
      <vt:lpstr>專業團隊</vt:lpstr>
      <vt:lpstr>專業團隊</vt:lpstr>
      <vt:lpstr>專業團隊</vt:lpstr>
      <vt:lpstr>助理員</vt:lpstr>
      <vt:lpstr>助理員</vt:lpstr>
      <vt:lpstr>助理員</vt:lpstr>
      <vt:lpstr>鑑定安置</vt:lpstr>
      <vt:lpstr>鑑定安置</vt:lpstr>
      <vt:lpstr>其他事項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 Project-Based Learning: Improve Your School</dc:title>
  <dc:creator>Administrator</dc:creator>
  <cp:lastModifiedBy>廖老師</cp:lastModifiedBy>
  <cp:revision>125</cp:revision>
  <dcterms:modified xsi:type="dcterms:W3CDTF">2023-08-29T08:50:54Z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0x010100830E66D0480C854996C1EDFBF58D6F69</vt:lpwstr>
  </property>
</Properties>
</file>