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9"/>
  </p:notesMasterIdLst>
  <p:sldIdLst>
    <p:sldId id="259" r:id="rId2"/>
    <p:sldId id="261" r:id="rId3"/>
    <p:sldId id="311" r:id="rId4"/>
    <p:sldId id="326" r:id="rId5"/>
    <p:sldId id="324" r:id="rId6"/>
    <p:sldId id="318" r:id="rId7"/>
    <p:sldId id="319" r:id="rId8"/>
    <p:sldId id="325" r:id="rId9"/>
    <p:sldId id="334" r:id="rId10"/>
    <p:sldId id="267" r:id="rId11"/>
    <p:sldId id="312" r:id="rId12"/>
    <p:sldId id="277" r:id="rId13"/>
    <p:sldId id="313" r:id="rId14"/>
    <p:sldId id="333" r:id="rId15"/>
    <p:sldId id="265" r:id="rId16"/>
    <p:sldId id="314" r:id="rId17"/>
    <p:sldId id="335" r:id="rId18"/>
  </p:sldIdLst>
  <p:sldSz cx="9144000" cy="5143500" type="screen16x9"/>
  <p:notesSz cx="6858000" cy="9144000"/>
  <p:embeddedFontLst>
    <p:embeddedFont>
      <p:font typeface="Bebas Neue" panose="02020500000000000000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DM Sans" panose="02020500000000000000" charset="0"/>
      <p:regular r:id="rId25"/>
      <p:bold r:id="rId26"/>
      <p:italic r:id="rId27"/>
      <p:boldItalic r:id="rId28"/>
    </p:embeddedFont>
    <p:embeddedFont>
      <p:font typeface="Microsoft YaHei" panose="020B0503020204020204" pitchFamily="34" charset="-122"/>
      <p:regular r:id="rId29"/>
      <p:bold r:id="rId30"/>
    </p:embeddedFont>
    <p:embeddedFont>
      <p:font typeface="Nunito" panose="020B0604020202020204" pitchFamily="2" charset="0"/>
      <p:regular r:id="rId31"/>
      <p:bold r:id="rId32"/>
      <p:italic r:id="rId33"/>
      <p:boldItalic r:id="rId34"/>
    </p:embeddedFont>
    <p:embeddedFont>
      <p:font typeface="Nunito ExtraBold" pitchFamily="2" charset="0"/>
      <p:bold r:id="rId35"/>
      <p:boldItalic r:id="rId36"/>
    </p:embeddedFont>
    <p:embeddedFont>
      <p:font typeface="PT Sans" panose="020B05030202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E"/>
    <a:srgbClr val="404040"/>
    <a:srgbClr val="EDEDED"/>
    <a:srgbClr val="A5A5A5"/>
    <a:srgbClr val="D8659E"/>
    <a:srgbClr val="67A1FF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0230" autoAdjust="0"/>
  </p:normalViewPr>
  <p:slideViewPr>
    <p:cSldViewPr snapToGrid="0">
      <p:cViewPr varScale="1">
        <p:scale>
          <a:sx n="78" d="100"/>
          <a:sy n="78" d="100"/>
        </p:scale>
        <p:origin x="9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0309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6075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5265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893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  <p:sldLayoutId id="2147483658" r:id="rId5"/>
    <p:sldLayoutId id="2147483661" r:id="rId6"/>
    <p:sldLayoutId id="2147483662" r:id="rId7"/>
    <p:sldLayoutId id="2147483663" r:id="rId8"/>
    <p:sldLayoutId id="2147483670" r:id="rId9"/>
    <p:sldLayoutId id="2147483677" r:id="rId10"/>
    <p:sldLayoutId id="2147483680" r:id="rId11"/>
    <p:sldLayoutId id="2147483681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112.1.17 </a:t>
            </a: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3:00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724" y="1158156"/>
            <a:ext cx="7853259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1.112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學期專業團隊申請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改上鑑定系統申請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其申請線上說明會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場次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 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星期四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· 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10:00 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至下午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12:00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場次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星期四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，下午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14:00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至下午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16:00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Google Meet 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會議連結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:https://meet.google.com/knz-mixt-yye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91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246384" y="1205452"/>
            <a:ext cx="8897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期特教學生助理員申請審查會議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書審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 已於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1/20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1/21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1/22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審查完畢。書審核定時數及委員建議也於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12/29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公告於教育處處務公告序號：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3235</a:t>
            </a: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期特教學生助理員申請審查會議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面審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：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1/15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審查完畢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113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期特教學生助理員申請時數核定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依特教科發文為準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)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17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4" y="1158156"/>
            <a:ext cx="8330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期延長雇用特教學生助理人員：依規定「投保單位應於員工 離職之當日申報退保」，所以時薪制人員應於「契約到期」時就辦理 退保，故請於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休業式當天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(113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19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替特教學生助理人員辦理「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退保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」。 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教師助理員及特教學生助理人員職前暨在職訓練研習：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113/1/22(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1/24(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整天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，全程參與者核予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小時研習時數。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期助理人員特教通報網開放申請區間：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113/2/1~113/5/31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4966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-1229525" y="3837000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32" y="206477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564" y="32858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03;p50">
            <a:extLst>
              <a:ext uri="{FF2B5EF4-FFF2-40B4-BE49-F238E27FC236}">
                <a16:creationId xmlns:a16="http://schemas.microsoft.com/office/drawing/2014/main" id="{C032E07A-436B-4419-9D76-124EC4EE72A5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EE4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4;p50">
            <a:extLst>
              <a:ext uri="{FF2B5EF4-FFF2-40B4-BE49-F238E27FC236}">
                <a16:creationId xmlns:a16="http://schemas.microsoft.com/office/drawing/2014/main" id="{8CC1E422-DBE3-43DA-B746-6CDA804F1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  <a:endParaRPr sz="50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Google Shape;405;p50">
            <a:extLst>
              <a:ext uri="{FF2B5EF4-FFF2-40B4-BE49-F238E27FC236}">
                <a16:creationId xmlns:a16="http://schemas.microsoft.com/office/drawing/2014/main" id="{4DA75B5A-0D12-4BC7-814D-CE1A3F33CD59}"/>
              </a:ext>
            </a:extLst>
          </p:cNvPr>
          <p:cNvSpPr txBox="1">
            <a:spLocks/>
          </p:cNvSpPr>
          <p:nvPr/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4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2529CC1-C81D-49D0-9AE8-557BEBD96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3" y="1032625"/>
            <a:ext cx="8971919" cy="35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72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E6EC612-1025-4E39-9F98-990C9338B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71" b="16767"/>
          <a:stretch/>
        </p:blipFill>
        <p:spPr>
          <a:xfrm>
            <a:off x="273953" y="1028876"/>
            <a:ext cx="8870047" cy="337983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5E6870A-E3E4-4E9A-A043-9455EC64287B}"/>
              </a:ext>
            </a:extLst>
          </p:cNvPr>
          <p:cNvSpPr txBox="1"/>
          <p:nvPr/>
        </p:nvSpPr>
        <p:spPr>
          <a:xfrm>
            <a:off x="171450" y="4465793"/>
            <a:ext cx="7527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會議時間：４月１日、２日、３日</a:t>
            </a:r>
            <a:endParaRPr lang="en-US" altLang="zh-TW" sz="24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221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112-1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8CCD29BC-8ED2-48FE-ACDA-D0C7404FAC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27637"/>
              </p:ext>
            </p:extLst>
          </p:nvPr>
        </p:nvGraphicFramePr>
        <p:xfrm>
          <a:off x="720725" y="1017588"/>
          <a:ext cx="7718425" cy="1573713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（繳交給光琦組長）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</a:t>
                      </a:r>
                      <a:endParaRPr lang="zh-TW" sz="18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01.12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01.07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  <a:tr h="5245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01.17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01.19</a:t>
                      </a:r>
                      <a:endParaRPr 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01.19</a:t>
                      </a:r>
                      <a:endParaRPr lang="zh-TW" altLang="zh-TW" sz="18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25000"/>
                          <a:lumOff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73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63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期末提醒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86475"/>
              </p:ext>
            </p:extLst>
          </p:nvPr>
        </p:nvGraphicFramePr>
        <p:xfrm>
          <a:off x="659517" y="1134562"/>
          <a:ext cx="7824964" cy="3758072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58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840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IEP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學期末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提供學期課程教學目標。</a:t>
                      </a:r>
                      <a:endParaRPr kumimoji="1" lang="en-US" altLang="zh-TW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34290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參與個案</a:t>
                      </a:r>
                      <a:r>
                        <a:rPr kumimoji="1" lang="en-US" altLang="zh-TW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IEP</a:t>
                      </a:r>
                      <a:r>
                        <a:rPr kumimoji="1" lang="zh-TW" alt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會議。</a:t>
                      </a:r>
                      <a:endParaRPr kumimoji="0" lang="en-US" altLang="zh-TW" sz="1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2458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endParaRPr lang="zh-TW" sz="1600" b="1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完成服務</a:t>
                      </a:r>
                      <a:r>
                        <a:rPr kumimoji="0" lang="en-US" altLang="zh-TW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週內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請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詳實填寫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，並於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服務後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2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週內完成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當節次有輔導多位學生，建議不要勾選到同時寫入（預設會自動勾選）。特別是有</a:t>
                      </a:r>
                      <a:r>
                        <a:rPr lang="en-US" altLang="zh-TW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IEP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會議討論內容、部分學生請假、與個別學生的討論內容</a:t>
                      </a:r>
                      <a:r>
                        <a:rPr lang="zh-TW" altLang="en-US" sz="16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，都不太適合帶入該組的所有學生。</a:t>
                      </a:r>
                      <a:endParaRPr lang="en-US" altLang="zh-TW" sz="16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2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42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242912"/>
              </p:ext>
            </p:extLst>
          </p:nvPr>
        </p:nvGraphicFramePr>
        <p:xfrm>
          <a:off x="712787" y="1221400"/>
          <a:ext cx="7718425" cy="34776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（繳交給光琦組長）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.21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03.07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.12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.08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05.14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.07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-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.14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06.07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742541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alt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.28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.28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巡迴輔導申請及課表規定提醒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332723"/>
              </p:ext>
            </p:extLst>
          </p:nvPr>
        </p:nvGraphicFramePr>
        <p:xfrm>
          <a:off x="659518" y="1131888"/>
          <a:ext cx="7824964" cy="3056065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759148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5122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5495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800" kern="100" dirty="0"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止</a:t>
                      </a:r>
                      <a:endParaRPr lang="zh-TW" sz="1800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服務學校於通報網申請。</a:t>
                      </a:r>
                      <a:endParaRPr kumimoji="0" lang="en-US" altLang="zh-TW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14819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開學日</a:t>
                      </a:r>
                      <a:endParaRPr kumimoji="0" lang="en-US" altLang="zh-TW" sz="18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02.16(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五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起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繼續服務個案：依排訂課表後進行巡迴輔導。</a:t>
                      </a:r>
                      <a:endParaRPr lang="en-US" altLang="zh-TW" sz="1800" b="1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lvl="0" indent="-34290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</a:pPr>
                      <a:r>
                        <a:rPr lang="zh-TW" altLang="en-US" sz="1800" b="1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新增個案：將依個案實際申請狀況通知各巡迴班。</a:t>
                      </a: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5122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巡迴課表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02.15(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四</a:t>
                      </a:r>
                      <a:r>
                        <a:rPr kumimoji="0" lang="en-US" altLang="zh-TW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r>
                        <a:rPr kumimoji="0" lang="zh-TW" altLang="en-US" sz="1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EE485E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前</a:t>
                      </a:r>
                      <a:endParaRPr kumimoji="0" lang="zh-TW" altLang="en-US" sz="1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EE485E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請繳交電子檔案到公務信箱。</a:t>
                      </a:r>
                      <a:endParaRPr lang="zh-TW" altLang="zh-TW" sz="18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06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相關經費支用情形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EE4D9AE-013E-45E0-AD27-B3D7FE9F4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20295"/>
              </p:ext>
            </p:extLst>
          </p:nvPr>
        </p:nvGraphicFramePr>
        <p:xfrm>
          <a:off x="712787" y="1221400"/>
          <a:ext cx="7710488" cy="2318400"/>
        </p:xfrm>
        <a:graphic>
          <a:graphicData uri="http://schemas.openxmlformats.org/drawingml/2006/table">
            <a:tbl>
              <a:tblPr firstRow="1" firstCol="1" bandRow="1"/>
              <a:tblGrid>
                <a:gridCol w="3989842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3720646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支用情形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月巡迴輔導交通費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已入帳，近期辦理核銷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月特教輔導團減授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已於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月完成核銷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8-12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月學前巡迴教學輔導費及導師費差額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待教育處撥款後儘速核銷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112-2</a:t>
            </a: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督導會議時間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AD549FA-4893-4B17-868B-60D96488CD9D}"/>
              </a:ext>
            </a:extLst>
          </p:cNvPr>
          <p:cNvSpPr/>
          <p:nvPr/>
        </p:nvSpPr>
        <p:spPr>
          <a:xfrm>
            <a:off x="720725" y="1158156"/>
            <a:ext cx="770255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情支督導：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月起每月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次，預計週五上午進行。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視巡督導：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月起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次，預計週三上午進行。</a:t>
            </a:r>
            <a:endParaRPr kumimoji="1" lang="en-US" altLang="zh-TW" sz="1800" b="1" kern="1200" dirty="0">
              <a:solidFill>
                <a:srgbClr val="404040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聽巡督導：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月起每月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次，預計週二下午進行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學前巡迴：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3.4.5.6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月共有四次，規劃中教授尚未確定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19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EF74B7-5C8F-4136-9E1B-BC646B95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其他提醒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D2938CA-0BF6-4B4B-8285-B8BFC5349FBB}"/>
              </a:ext>
            </a:extLst>
          </p:cNvPr>
          <p:cNvSpPr/>
          <p:nvPr/>
        </p:nvSpPr>
        <p:spPr>
          <a:xfrm>
            <a:off x="720725" y="1158156"/>
            <a:ext cx="7702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ABCB3B"/>
              </a:buClr>
              <a:buFont typeface="Wingdings" panose="05000000000000000000" pitchFamily="2" charset="2"/>
              <a:buChar char="l"/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若巡迴教師發現所巡輔學生有被校／園老師不當管教、體罰、性平狀況，請務必儘速告知中心行政人員，並另案記於輔導紀錄後呈核。</a:t>
            </a:r>
            <a:endParaRPr kumimoji="1" lang="zh-TW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6565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765</Words>
  <Application>Microsoft Office PowerPoint</Application>
  <PresentationFormat>如螢幕大小 (16:9)</PresentationFormat>
  <Paragraphs>116</Paragraphs>
  <Slides>17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7" baseType="lpstr">
      <vt:lpstr>Microsoft YaHei</vt:lpstr>
      <vt:lpstr>Bebas Neue</vt:lpstr>
      <vt:lpstr>Calibri</vt:lpstr>
      <vt:lpstr>DM Sans</vt:lpstr>
      <vt:lpstr>PT Sans</vt:lpstr>
      <vt:lpstr>Wingdings</vt:lpstr>
      <vt:lpstr>Nunito</vt:lpstr>
      <vt:lpstr>Arial</vt:lpstr>
      <vt:lpstr>Nunito ExtraBold</vt:lpstr>
      <vt:lpstr>Teaching Methods - Project-Based Learning: Improve your school by Slidesgo</vt:lpstr>
      <vt:lpstr>PowerPoint 簡報</vt:lpstr>
      <vt:lpstr>巡迴輔導</vt:lpstr>
      <vt:lpstr>112-1月會時間及輔導紀錄</vt:lpstr>
      <vt:lpstr>期末提醒</vt:lpstr>
      <vt:lpstr>112-2月會時間及輔導紀錄</vt:lpstr>
      <vt:lpstr>112-2巡迴輔導申請及課表規定提醒</vt:lpstr>
      <vt:lpstr>相關經費支用情形</vt:lpstr>
      <vt:lpstr>112-2督導會議時間</vt:lpstr>
      <vt:lpstr>其他提醒</vt:lpstr>
      <vt:lpstr>專業團隊</vt:lpstr>
      <vt:lpstr>專業團隊</vt:lpstr>
      <vt:lpstr>助理員</vt:lpstr>
      <vt:lpstr>助理員</vt:lpstr>
      <vt:lpstr>助理員</vt:lpstr>
      <vt:lpstr>鑑定安置</vt:lpstr>
      <vt:lpstr>鑑定安置</vt:lpstr>
      <vt:lpstr>鑑定安置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I3-10105</cp:lastModifiedBy>
  <cp:revision>84</cp:revision>
  <dcterms:modified xsi:type="dcterms:W3CDTF">2024-01-17T07:17:57Z</dcterms:modified>
</cp:coreProperties>
</file>