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59" r:id="rId2"/>
    <p:sldId id="261" r:id="rId3"/>
    <p:sldId id="324" r:id="rId4"/>
    <p:sldId id="318" r:id="rId5"/>
    <p:sldId id="319" r:id="rId6"/>
    <p:sldId id="339" r:id="rId7"/>
    <p:sldId id="267" r:id="rId8"/>
    <p:sldId id="312" r:id="rId9"/>
    <p:sldId id="343" r:id="rId10"/>
    <p:sldId id="277" r:id="rId11"/>
    <p:sldId id="313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M Sans" panose="02020500000000000000" charset="0"/>
      <p:regular r:id="rId18"/>
      <p:bold r:id="rId19"/>
      <p:italic r:id="rId20"/>
      <p:boldItalic r:id="rId21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Microsoft YaHei UI" panose="020B0503020204020204" pitchFamily="34" charset="-122"/>
      <p:regular r:id="rId24"/>
      <p:bold r:id="rId25"/>
    </p:embeddedFont>
    <p:embeddedFont>
      <p:font typeface="Nunito" panose="02020500000000000000" charset="0"/>
      <p:regular r:id="rId26"/>
      <p:bold r:id="rId27"/>
      <p:italic r:id="rId28"/>
      <p:boldItalic r:id="rId29"/>
    </p:embeddedFont>
    <p:embeddedFont>
      <p:font typeface="Nunito ExtraBold" panose="02020500000000000000" charset="0"/>
      <p:bold r:id="rId30"/>
      <p:boldItalic r:id="rId31"/>
    </p:embeddedFont>
    <p:embeddedFont>
      <p:font typeface="PT Sans" panose="02020500000000000000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85E"/>
    <a:srgbClr val="404040"/>
    <a:srgbClr val="EDEDED"/>
    <a:srgbClr val="A5A5A5"/>
    <a:srgbClr val="D8659E"/>
    <a:srgbClr val="67A1FF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0230" autoAdjust="0"/>
  </p:normalViewPr>
  <p:slideViewPr>
    <p:cSldViewPr snapToGrid="0">
      <p:cViewPr varScale="1">
        <p:scale>
          <a:sx n="81" d="100"/>
          <a:sy n="81" d="100"/>
        </p:scale>
        <p:origin x="101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0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43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84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41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62" r:id="rId4"/>
    <p:sldLayoutId id="2147483663" r:id="rId5"/>
    <p:sldLayoutId id="2147483677" r:id="rId6"/>
    <p:sldLayoutId id="2147483680" r:id="rId7"/>
    <p:sldLayoutId id="2147483681" r:id="rId8"/>
    <p:sldLayoutId id="2147483685" r:id="rId9"/>
    <p:sldLayoutId id="214748368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112.6.28 </a:t>
            </a: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1:30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261140" y="1852223"/>
            <a:ext cx="862171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26E2E7-893D-4CB5-B30B-845E350DBF14}"/>
              </a:ext>
            </a:extLst>
          </p:cNvPr>
          <p:cNvSpPr/>
          <p:nvPr/>
        </p:nvSpPr>
        <p:spPr>
          <a:xfrm>
            <a:off x="520262" y="1150883"/>
            <a:ext cx="8237483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1.112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期助理員申請審查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5/25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（四）、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5/29(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6/15(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四）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業已審查完畢。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助理員研習預計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8/11(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半天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助理員通報網服務紀錄，請學校端務必上通報網檢視，特教科及中心會不定期查閱。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76200"/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有關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112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年度第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期特教學生助理人員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本學期聘期到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112/6/30(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止</a:t>
            </a:r>
          </a:p>
          <a:p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故聘期結束</a:t>
            </a:r>
            <a:r>
              <a:rPr lang="en-US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學校端記得幫特教學生助理人員辦理勞健保</a:t>
            </a:r>
            <a:r>
              <a:rPr lang="zh-TW" altLang="zh-TW" sz="1800" kern="1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退保</a:t>
            </a:r>
            <a:r>
              <a:rPr lang="zh-TW" altLang="zh-TW" sz="1800" kern="1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相關事宜。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917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111-2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415CB78-F85D-4A61-993E-C7FCC2FA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50899"/>
              </p:ext>
            </p:extLst>
          </p:nvPr>
        </p:nvGraphicFramePr>
        <p:xfrm>
          <a:off x="712787" y="1221400"/>
          <a:ext cx="7718425" cy="1159200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6/28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6/30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巡迴期末提醒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87242"/>
              </p:ext>
            </p:extLst>
          </p:nvPr>
        </p:nvGraphicFramePr>
        <p:xfrm>
          <a:off x="659517" y="1134562"/>
          <a:ext cx="7824964" cy="3814154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872192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817356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巡迴申請</a:t>
                      </a:r>
                      <a:endParaRPr lang="zh-TW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en-US" alt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提醒巡迴輔導學校於通報網申請巡迴服務。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以鑑輔會核予學生各巡迴班型為主。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598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巡迴服務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學期末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None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於期末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IEP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會議，確認個案下學期服務需求。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課程計畫</a:t>
                      </a:r>
                      <a:endParaRPr lang="zh-TW" alt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學期末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國教階段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】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配合各校課程計畫審查期程，撰寫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學年度預計開課之課程計畫。</a:t>
                      </a:r>
                      <a:endParaRPr lang="en-US" alt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電子檔送巡迴輔導學校及中心備查。</a:t>
                      </a:r>
                      <a:endParaRPr lang="zh-TW" alt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服務回報</a:t>
                      </a:r>
                      <a:endParaRPr lang="zh-TW" alt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學期末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提醒巡迴輔導學校至通報網點選「到校服務回報」。</a:t>
                      </a:r>
                      <a:endParaRPr lang="zh-TW" alt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8923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巡迴派案</a:t>
                      </a:r>
                      <a:endParaRPr lang="zh-TW" alt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月底備課日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待學校提出申請後，確認派案。</a:t>
                      </a:r>
                      <a:endParaRPr lang="zh-TW" alt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1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6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相關經費支應情形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8949E9B-AC7B-4274-A993-EEAD0C217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23573"/>
              </p:ext>
            </p:extLst>
          </p:nvPr>
        </p:nvGraphicFramePr>
        <p:xfrm>
          <a:off x="712787" y="1221400"/>
          <a:ext cx="7710488" cy="2811500"/>
        </p:xfrm>
        <a:graphic>
          <a:graphicData uri="http://schemas.openxmlformats.org/drawingml/2006/table">
            <a:tbl>
              <a:tblPr firstRow="1" firstCol="1" bandRow="1"/>
              <a:tblGrid>
                <a:gridCol w="3989842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3720646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</a:tblGrid>
              <a:tr h="493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經費項目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支應情形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1-6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月巡迴輔導交通費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已請市府承辦人協助加速辦理申請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6119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1-6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月特教輔導團減授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月動支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1-6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月學前巡迴教學輔導費及導師費差額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月動支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111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學年度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薪傳教師減授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月動支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0D677-E73C-4B7B-B1D7-E3BC7D66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心評研習時間</a:t>
            </a:r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9C31CBE-5D3D-4A8C-A158-F26D745FC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86831"/>
              </p:ext>
            </p:extLst>
          </p:nvPr>
        </p:nvGraphicFramePr>
        <p:xfrm>
          <a:off x="659518" y="1206828"/>
          <a:ext cx="7824964" cy="1447504"/>
        </p:xfrm>
        <a:graphic>
          <a:graphicData uri="http://schemas.openxmlformats.org/drawingml/2006/table">
            <a:tbl>
              <a:tblPr firstRow="1" firstCol="1" bandRow="1"/>
              <a:tblGrid>
                <a:gridCol w="2796063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2785731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2243170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41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時間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對象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6848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魏氏兒童智力量表第五版分析研習</a:t>
                      </a:r>
                      <a:endParaRPr lang="en-US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第二梯次調訓</a:t>
                      </a: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8/28(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一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 上午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9:00-</a:t>
                      </a:r>
                      <a:r>
                        <a:rPr kumimoji="0" lang="zh-TW" altLang="en-US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下午</a:t>
                      </a:r>
                      <a:r>
                        <a:rPr kumimoji="0" lang="en-US" altLang="zh-TW" sz="1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4:00</a:t>
                      </a:r>
                      <a:endParaRPr kumimoji="0" lang="zh-TW" altLang="en-US" sz="1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尚未參加</a:t>
                      </a:r>
                      <a:r>
                        <a:rPr lang="en-US" alt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111/7/4</a:t>
                      </a:r>
                      <a:r>
                        <a:rPr lang="zh-TW" altLang="en-US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調訓之心評人員。</a:t>
                      </a:r>
                      <a:endParaRPr lang="en-US" alt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111</a:t>
                      </a: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年取得魏五證書之心評人員。</a:t>
                      </a:r>
                      <a:endParaRPr lang="zh-TW" altLang="zh-TW" sz="14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9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08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464075"/>
            <a:ext cx="7704000" cy="478900"/>
          </a:xfrm>
        </p:spPr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071445"/>
            <a:ext cx="785325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1.112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(112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聯合評估場次：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(1) 11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29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日（三）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(3) 12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 </a:t>
            </a:r>
            <a:r>
              <a:rPr lang="en-US" altLang="zh-TW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三）  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endParaRPr lang="en-US" altLang="zh-TW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lvl="3" indent="-285750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</a:t>
            </a: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本市市立高中、公私立國民中小學及公私立幼兒園之在學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學生，且以低收入戶、中低收入戶、父母或監護人為中度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r>
              <a:rPr lang="zh-TW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以上身心障礙、特殊境遇家庭者優先。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985838"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報名時請提供相關證明文件。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Clr>
                <a:srgbClr val="FFC800"/>
              </a:buClr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FFC800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欲申請的學校，請老師提供</a:t>
            </a:r>
            <a:r>
              <a:rPr lang="zh-TW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觀察紀錄及相關評量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6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9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6F69E4-671F-44AB-956F-E5B547DB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44" y="149772"/>
            <a:ext cx="7438655" cy="528145"/>
          </a:xfrm>
        </p:spPr>
        <p:txBody>
          <a:bodyPr/>
          <a:lstStyle/>
          <a:p>
            <a:pPr algn="l"/>
            <a:b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TW" alt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CCBE666-52E8-418C-B941-276CE9D63A80}"/>
              </a:ext>
            </a:extLst>
          </p:cNvPr>
          <p:cNvSpPr txBox="1"/>
          <p:nvPr/>
        </p:nvSpPr>
        <p:spPr>
          <a:xfrm>
            <a:off x="338957" y="260133"/>
            <a:ext cx="768302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梯次（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111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次）鑑定安置會議 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特教資源中心專團 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臨時支援時數 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相關期程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課程表及簽到表、領據繳交日期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6/26(</a:t>
            </a:r>
            <a:r>
              <a:rPr lang="zh-TW" altLang="en-US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18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目前逾期繳交學校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安心幼兒園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職能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、安樂附幼  、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復興附幼 、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隆聖附幼、成功附幼、海科非營利幼兒園、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吉貝兒幼兒園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職能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專團治療師通報網服務紀錄填寫，請學校端要上通報網檢視，</a:t>
            </a: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並請治療師於</a:t>
            </a:r>
            <a:r>
              <a:rPr lang="en-US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7/31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前務必完成填寫，特教科及中心會上通報網查閱。</a:t>
            </a:r>
            <a:endParaRPr lang="en-US" altLang="zh-TW" sz="1800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zh-TW" sz="1800" b="1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特教相關</a:t>
            </a:r>
            <a:r>
              <a:rPr lang="zh-TW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專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業</a:t>
            </a:r>
            <a:r>
              <a:rPr lang="zh-TW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人員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特教知能</a:t>
            </a:r>
            <a:r>
              <a:rPr lang="zh-TW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研習：</a:t>
            </a:r>
            <a:r>
              <a:rPr lang="en-US" altLang="zh-TW" sz="1800" dirty="0">
                <a:solidFill>
                  <a:srgbClr val="EE485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8/19</a:t>
            </a:r>
            <a:r>
              <a:rPr lang="zh-TW" altLang="zh-TW" sz="1800" dirty="0">
                <a:solidFill>
                  <a:srgbClr val="EE485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（六）</a:t>
            </a:r>
            <a:r>
              <a:rPr lang="zh-TW" altLang="en-US" sz="1800" dirty="0">
                <a:solidFill>
                  <a:srgbClr val="EE485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全天</a:t>
            </a:r>
            <a:r>
              <a:rPr lang="zh-TW" altLang="en-US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zh-TW" sz="1800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zh-TW" altLang="en-US" sz="1800" b="1" dirty="0">
              <a:solidFill>
                <a:srgbClr val="40404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4939517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696</Words>
  <Application>Microsoft Office PowerPoint</Application>
  <PresentationFormat>如螢幕大小 (16:9)</PresentationFormat>
  <Paragraphs>99</Paragraphs>
  <Slides>11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Nunito</vt:lpstr>
      <vt:lpstr>新細明體</vt:lpstr>
      <vt:lpstr>DM Sans</vt:lpstr>
      <vt:lpstr>Arial</vt:lpstr>
      <vt:lpstr>Nunito ExtraBold</vt:lpstr>
      <vt:lpstr>Calibri</vt:lpstr>
      <vt:lpstr>Microsoft YaHei UI</vt:lpstr>
      <vt:lpstr>Microsoft YaHei</vt:lpstr>
      <vt:lpstr>PT Sans</vt:lpstr>
      <vt:lpstr>Times New Roman</vt:lpstr>
      <vt:lpstr>Wingdings</vt:lpstr>
      <vt:lpstr>Teaching Methods - Project-Based Learning: Improve your school by Slidesgo</vt:lpstr>
      <vt:lpstr>PowerPoint 簡報</vt:lpstr>
      <vt:lpstr>巡迴輔導</vt:lpstr>
      <vt:lpstr>111-2月會時間及輔導紀錄</vt:lpstr>
      <vt:lpstr>巡迴期末提醒</vt:lpstr>
      <vt:lpstr>相關經費支應情形</vt:lpstr>
      <vt:lpstr>心評研習時間</vt:lpstr>
      <vt:lpstr>專業團隊</vt:lpstr>
      <vt:lpstr>專業團隊</vt:lpstr>
      <vt:lpstr> </vt:lpstr>
      <vt:lpstr>助理員</vt:lpstr>
      <vt:lpstr>助理員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廖老師</cp:lastModifiedBy>
  <cp:revision>81</cp:revision>
  <dcterms:modified xsi:type="dcterms:W3CDTF">2023-06-28T00:48:52Z</dcterms:modified>
</cp:coreProperties>
</file>