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25"/>
  </p:notesMasterIdLst>
  <p:sldIdLst>
    <p:sldId id="259" r:id="rId5"/>
    <p:sldId id="261" r:id="rId6"/>
    <p:sldId id="324" r:id="rId7"/>
    <p:sldId id="318" r:id="rId8"/>
    <p:sldId id="335" r:id="rId9"/>
    <p:sldId id="336" r:id="rId10"/>
    <p:sldId id="339" r:id="rId11"/>
    <p:sldId id="340" r:id="rId12"/>
    <p:sldId id="325" r:id="rId13"/>
    <p:sldId id="334" r:id="rId14"/>
    <p:sldId id="267" r:id="rId15"/>
    <p:sldId id="312" r:id="rId16"/>
    <p:sldId id="337" r:id="rId17"/>
    <p:sldId id="277" r:id="rId18"/>
    <p:sldId id="313" r:id="rId19"/>
    <p:sldId id="333" r:id="rId20"/>
    <p:sldId id="338" r:id="rId21"/>
    <p:sldId id="265" r:id="rId22"/>
    <p:sldId id="314" r:id="rId23"/>
    <p:sldId id="316" r:id="rId24"/>
  </p:sldIdLst>
  <p:sldSz cx="9144000" cy="5143500" type="screen16x9"/>
  <p:notesSz cx="6858000" cy="9144000"/>
  <p:embeddedFontLst>
    <p:embeddedFont>
      <p:font typeface="Bebas Neue" panose="02020500000000000000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M Sans" panose="02020500000000000000" charset="0"/>
      <p:regular r:id="rId31"/>
      <p:bold r:id="rId32"/>
      <p:italic r:id="rId33"/>
      <p:boldItalic r:id="rId34"/>
    </p:embeddedFont>
    <p:embeddedFont>
      <p:font typeface="Microsoft YaHei" panose="020B0503020204020204" pitchFamily="34" charset="-122"/>
      <p:regular r:id="rId35"/>
      <p:bold r:id="rId36"/>
    </p:embeddedFont>
    <p:embeddedFont>
      <p:font typeface="Nunito" panose="02020500000000000000" charset="0"/>
      <p:regular r:id="rId37"/>
      <p:bold r:id="rId38"/>
      <p:italic r:id="rId39"/>
      <p:boldItalic r:id="rId40"/>
    </p:embeddedFont>
    <p:embeddedFont>
      <p:font typeface="Nunito ExtraBold" panose="02020500000000000000" charset="0"/>
      <p:bold r:id="rId41"/>
      <p:boldItalic r:id="rId42"/>
    </p:embeddedFont>
    <p:embeddedFont>
      <p:font typeface="PT Sans" panose="02020500000000000000" charset="0"/>
      <p:regular r:id="rId43"/>
      <p:bold r:id="rId44"/>
      <p:italic r:id="rId45"/>
      <p:boldItalic r:id="rId46"/>
    </p:embeddedFont>
    <p:embeddedFont>
      <p:font typeface="標楷體" panose="03000509000000000000" pitchFamily="65" charset="-12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8FE55DB7-1195-4E11-B383-C28D21102F2D}">
          <p14:sldIdLst>
            <p14:sldId id="259"/>
            <p14:sldId id="261"/>
            <p14:sldId id="324"/>
            <p14:sldId id="318"/>
            <p14:sldId id="335"/>
            <p14:sldId id="336"/>
            <p14:sldId id="339"/>
            <p14:sldId id="340"/>
            <p14:sldId id="325"/>
            <p14:sldId id="334"/>
            <p14:sldId id="267"/>
            <p14:sldId id="312"/>
            <p14:sldId id="337"/>
            <p14:sldId id="277"/>
            <p14:sldId id="313"/>
          </p14:sldIdLst>
        </p14:section>
        <p14:section name="未命名的章節" id="{A005491A-EE29-4C23-9DB9-0E9EF85BB7D2}">
          <p14:sldIdLst>
            <p14:sldId id="333"/>
            <p14:sldId id="338"/>
            <p14:sldId id="265"/>
            <p14:sldId id="314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E"/>
    <a:srgbClr val="67A1FF"/>
    <a:srgbClr val="404040"/>
    <a:srgbClr val="A5A5A5"/>
    <a:srgbClr val="EDEDED"/>
    <a:srgbClr val="D8659E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230" autoAdjust="0"/>
  </p:normalViewPr>
  <p:slideViewPr>
    <p:cSldViewPr snapToGrid="0">
      <p:cViewPr varScale="1">
        <p:scale>
          <a:sx n="71" d="100"/>
          <a:sy n="71" d="100"/>
        </p:scale>
        <p:origin x="414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6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714302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542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45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 rot="10800000">
            <a:off x="1857925" y="2897023"/>
            <a:ext cx="6258849" cy="2239652"/>
          </a:xfrm>
          <a:custGeom>
            <a:avLst/>
            <a:gdLst/>
            <a:ahLst/>
            <a:cxnLst/>
            <a:rect l="l" t="t" r="r" b="b"/>
            <a:pathLst>
              <a:path w="144864" h="44105" extrusionOk="0">
                <a:moveTo>
                  <a:pt x="0" y="25247"/>
                </a:moveTo>
                <a:cubicBezTo>
                  <a:pt x="11244" y="31975"/>
                  <a:pt x="26945" y="29174"/>
                  <a:pt x="40292" y="24460"/>
                </a:cubicBezTo>
                <a:cubicBezTo>
                  <a:pt x="55612" y="19057"/>
                  <a:pt x="66988" y="20201"/>
                  <a:pt x="78878" y="25694"/>
                </a:cubicBezTo>
                <a:cubicBezTo>
                  <a:pt x="90768" y="31187"/>
                  <a:pt x="124589" y="44104"/>
                  <a:pt x="144864" y="20988"/>
                </a:cubicBezTo>
                <a:lnTo>
                  <a:pt x="14486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557400" y="27044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1226400" y="6831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50" y="3322549"/>
            <a:ext cx="9144016" cy="1820948"/>
          </a:xfrm>
          <a:custGeom>
            <a:avLst/>
            <a:gdLst/>
            <a:ahLst/>
            <a:cxnLst/>
            <a:rect l="l" t="t" r="r" b="b"/>
            <a:pathLst>
              <a:path w="116288" h="34038" extrusionOk="0">
                <a:moveTo>
                  <a:pt x="116288" y="15262"/>
                </a:moveTo>
                <a:cubicBezTo>
                  <a:pt x="108798" y="6082"/>
                  <a:pt x="96775" y="0"/>
                  <a:pt x="74355" y="8916"/>
                </a:cubicBezTo>
                <a:cubicBezTo>
                  <a:pt x="51934" y="17831"/>
                  <a:pt x="40003" y="21476"/>
                  <a:pt x="30798" y="16414"/>
                </a:cubicBezTo>
                <a:cubicBezTo>
                  <a:pt x="25015" y="13232"/>
                  <a:pt x="23167" y="7159"/>
                  <a:pt x="14790" y="7971"/>
                </a:cubicBezTo>
                <a:cubicBezTo>
                  <a:pt x="4831" y="8932"/>
                  <a:pt x="1" y="17292"/>
                  <a:pt x="1" y="17292"/>
                </a:cubicBezTo>
                <a:lnTo>
                  <a:pt x="1" y="34037"/>
                </a:lnTo>
                <a:lnTo>
                  <a:pt x="116288" y="340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70" r:id="rId10"/>
    <p:sldLayoutId id="2147483677" r:id="rId11"/>
    <p:sldLayoutId id="2147483680" r:id="rId12"/>
    <p:sldLayoutId id="214748368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kse.kl.edu.tw/docs/209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112.2.10 </a:t>
            </a: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</a:t>
            </a:r>
            <a:r>
              <a:rPr lang="en-US" altLang="zh-TW" sz="240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3:00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F74B7-5C8F-4136-9E1B-BC646B9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其他提醒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2938CA-0BF6-4B4B-8285-B8BFC5349FBB}"/>
              </a:ext>
            </a:extLst>
          </p:cNvPr>
          <p:cNvSpPr/>
          <p:nvPr/>
        </p:nvSpPr>
        <p:spPr>
          <a:xfrm>
            <a:off x="720725" y="1158156"/>
            <a:ext cx="77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若巡迴教師發現所巡輔學生有被校／園老師不當管教、體罰、性平狀況，請務必儘速告知中心行政人員，並另案記於輔導紀錄後呈核。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(111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聯合評估場次：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(3)6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三）        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3" indent="-285750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本市市立高中、公私立國民中小學及公私立幼兒園之在學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學生，且以低收入戶、中低收入戶、父母或監護人為中度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以上身心障礙、特殊境遇家庭者優先。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報名時請提供相關證明文件。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欲申請的學校，請老師提供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觀察紀錄及相關評量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單項評估：</a:t>
            </a: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依實際需要召開（配合鑑定安置會議後辦理）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，預計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月初。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kumimoji="1" lang="en-US" altLang="zh-TW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3.111</a:t>
            </a:r>
            <a:r>
              <a:rPr kumimoji="1" lang="zh-TW" altLang="en-US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學年度第二學期專團服務，初次核定時數已於教育處處務公告序號為</a:t>
            </a:r>
            <a:r>
              <a:rPr kumimoji="1" lang="en-US" altLang="zh-TW" sz="16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1913</a:t>
            </a:r>
            <a:r>
              <a:rPr kumimoji="1" lang="zh-TW" altLang="en-US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，若</a:t>
            </a:r>
            <a:endParaRPr kumimoji="1" lang="en-US" altLang="zh-TW" sz="1600" b="1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r>
              <a:rPr kumimoji="1" lang="en-US" altLang="zh-TW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1" lang="zh-TW" altLang="en-US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有專團時數、專</a:t>
            </a:r>
            <a:r>
              <a:rPr kumimoji="1" lang="zh-TW" altLang="en-US" sz="1600" b="1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團項目問題</a:t>
            </a:r>
            <a:r>
              <a:rPr kumimoji="1" lang="zh-TW" altLang="en-US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請於</a:t>
            </a:r>
            <a:r>
              <a:rPr kumimoji="1" lang="en-US" altLang="zh-TW" sz="16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2/10</a:t>
            </a:r>
            <a:r>
              <a:rPr kumimoji="1" lang="zh-TW" altLang="en-US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前向特教科承辦人</a:t>
            </a:r>
            <a:r>
              <a:rPr kumimoji="1" lang="en-US" altLang="zh-TW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TW" altLang="en-US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鄭依旻老師提出時數調整</a:t>
            </a:r>
            <a:endParaRPr kumimoji="1" lang="en-US" altLang="zh-TW" sz="1600" b="1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r>
              <a:rPr kumimoji="1" lang="en-US" altLang="zh-TW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1" lang="zh-TW" altLang="en-US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需求</a:t>
            </a:r>
            <a:r>
              <a:rPr kumimoji="1" lang="en-US" altLang="zh-TW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6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、面審需求。</a:t>
            </a:r>
            <a:endParaRPr kumimoji="1" lang="en-US" altLang="zh-TW" sz="1600" b="1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學年度第二學期特教通報網專業團隊開放申請區間為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7/31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中心會依特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教科提供派案單進行派案，如申請時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未提供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治療師名單，學校端只需提供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治療師名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(mail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至特教資源中心公務信箱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即可無須提供派案。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kumimoji="1" lang="en-US" altLang="zh-TW" sz="16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特教通報網申請步驟</a:t>
            </a:r>
            <a:r>
              <a:rPr lang="en-US" altLang="zh-TW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 marL="0" indent="0" eaLnBrk="0" fontAlgn="base" hangingPunct="0">
              <a:buNone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(1).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先至通報網學務帳號進入→專業團隊服務→申請專團服務→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→出現學生名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單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依派案單勾選學生及申請服務類別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(2)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如申請不小心勾選學生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錯誤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先至通報網學務帳號進入→專業團隊服務→ 申請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專團服務  →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查詢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→點選學生資料→刪除。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5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246384" y="1205452"/>
            <a:ext cx="88976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+mj-lt"/>
              <a:buAutoNum type="arabicPeriod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期特教學生助理員申請審查會議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書審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 已於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1/5(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1/6(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審查完畢。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+mj-lt"/>
              <a:buAutoNum type="arabicPeriod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期特教學生助理員申請審查會議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面審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：已於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1/30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1/31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審查完畢。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時數核定依教育處發文為準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+mj-lt"/>
              <a:buAutoNum type="arabicPeriod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期特教學生助理員聘用：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）原助理員繼續服務：適任、服務情形良好，學校自行辦理。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）招聘：新核定員額、不繼續服務原學校者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由需求學校自行公告甄選。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17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3773"/>
            <a:ext cx="7704000" cy="559558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5" y="1158156"/>
            <a:ext cx="809573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/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:112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(111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服務起迄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2/13(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開學日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〜6/30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2/13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請務必為聘用之助理人員辦理「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加保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kumimoji="1" lang="en-US" altLang="zh-TW" sz="1800" b="1" kern="12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教師助理員及特教學生助理人員職前暨在職訓練研習已於  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112/2/3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辦理完畢。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教師助理員及特教學生助理員服務申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請，特教通報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開放申請區間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2/1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3/31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。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申請步驟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</a:p>
          <a:p>
            <a:pPr marL="0" lvl="0" indent="0" eaLnBrk="0" fontAlgn="base" hangingPunct="0">
              <a:buNone/>
            </a:pP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 → 學校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班級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特教人力 → 教師助理 →  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新增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學年度下學期助理人員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 → 申請教師助理 → 點選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年度下學期申請 → </a:t>
            </a: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勾選申請學生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6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3773"/>
            <a:ext cx="7704000" cy="559558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5" y="1158156"/>
            <a:ext cx="8095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特教通報網助理員審核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(1)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公立幼兒園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含國小附幼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、國教階段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(2)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非營利幼兒園、準公共化幼兒園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----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學聘科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入校督導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委由特教資源中心辦理，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訪視對象以各校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新僱用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新核定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特教學生助理人員為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優先，</a:t>
            </a:r>
            <a:r>
              <a:rPr lang="zh-TW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並增加申請情緒行為及</a:t>
            </a:r>
            <a:r>
              <a:rPr lang="zh-TW" altLang="en-US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學習</a:t>
            </a:r>
            <a:r>
              <a:rPr lang="en-US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適應困難類學</a:t>
            </a:r>
            <a:r>
              <a:rPr lang="en-US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校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3-6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月，規劃時間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每週五上午）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入校督導學校及相關工作期程，將依日後教育處公文辦理</a:t>
            </a: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82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-1229525" y="3837000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32" y="206477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564" y="32858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03;p50">
            <a:extLst>
              <a:ext uri="{FF2B5EF4-FFF2-40B4-BE49-F238E27FC236}">
                <a16:creationId xmlns:a16="http://schemas.microsoft.com/office/drawing/2014/main" id="{C032E07A-436B-4419-9D76-124EC4EE72A5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EE4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4;p50">
            <a:extLst>
              <a:ext uri="{FF2B5EF4-FFF2-40B4-BE49-F238E27FC236}">
                <a16:creationId xmlns:a16="http://schemas.microsoft.com/office/drawing/2014/main" id="{8CC1E422-DBE3-43DA-B746-6CDA804F1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  <a:endParaRPr sz="50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Google Shape;405;p50">
            <a:extLst>
              <a:ext uri="{FF2B5EF4-FFF2-40B4-BE49-F238E27FC236}">
                <a16:creationId xmlns:a16="http://schemas.microsoft.com/office/drawing/2014/main" id="{4DA75B5A-0D12-4BC7-814D-CE1A3F33CD59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4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E301AE-7A34-4E46-BBC2-CFD2A6B5320E}"/>
              </a:ext>
            </a:extLst>
          </p:cNvPr>
          <p:cNvSpPr/>
          <p:nvPr/>
        </p:nvSpPr>
        <p:spPr>
          <a:xfrm>
            <a:off x="959004" y="1065294"/>
            <a:ext cx="87537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第一梯次學前暨臨時鑑定安置會議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一、時間：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3/1-3/3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3/6 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上午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8:30-17:00</a:t>
            </a: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二、繳件方式：</a:t>
            </a:r>
          </a:p>
          <a:p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1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PDF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檔檔名：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臨時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提報學校心評教師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學生姓名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障礙類別</a:t>
            </a:r>
          </a:p>
          <a:p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2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、紙本：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一位學生一份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側標</a:t>
            </a:r>
            <a:endParaRPr lang="zh-TW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3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日繳交截止</a:t>
            </a: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三、面審時間：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3/6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13:00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17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44">
            <a:extLst>
              <a:ext uri="{FF2B5EF4-FFF2-40B4-BE49-F238E27FC236}">
                <a16:creationId xmlns:a16="http://schemas.microsoft.com/office/drawing/2014/main" id="{779923B5-AE39-47B9-8912-A890BB129853}"/>
              </a:ext>
            </a:extLst>
          </p:cNvPr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rgbClr val="D86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7;p44">
            <a:extLst>
              <a:ext uri="{FF2B5EF4-FFF2-40B4-BE49-F238E27FC236}">
                <a16:creationId xmlns:a16="http://schemas.microsoft.com/office/drawing/2014/main" id="{04E848D5-6167-4BAE-B6F1-72A66FAA7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其他事項</a:t>
            </a:r>
            <a:endParaRPr sz="5000" dirty="0">
              <a:solidFill>
                <a:srgbClr val="D8659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Google Shape;318;p44">
            <a:extLst>
              <a:ext uri="{FF2B5EF4-FFF2-40B4-BE49-F238E27FC236}">
                <a16:creationId xmlns:a16="http://schemas.microsoft.com/office/drawing/2014/main" id="{9CDD6279-081F-49D7-9C82-B9BF4E61D661}"/>
              </a:ext>
            </a:extLst>
          </p:cNvPr>
          <p:cNvSpPr txBox="1">
            <a:spLocks/>
          </p:cNvSpPr>
          <p:nvPr/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5</a:t>
            </a:r>
            <a:endParaRPr lang="en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1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08053"/>
              </p:ext>
            </p:extLst>
          </p:nvPr>
        </p:nvGraphicFramePr>
        <p:xfrm>
          <a:off x="712787" y="1221400"/>
          <a:ext cx="7718425" cy="34776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（繳交給光琦組長）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2/10(</a:t>
                      </a: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3/10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4/10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4/7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4/12(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5/10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5/5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6/9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6/28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巡迴輔導提醒事項</a:t>
            </a: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9383"/>
              </p:ext>
            </p:extLst>
          </p:nvPr>
        </p:nvGraphicFramePr>
        <p:xfrm>
          <a:off x="659518" y="1300817"/>
          <a:ext cx="7824964" cy="3168000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8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提醒巡迴輔導學校於通報網申請。</a:t>
                      </a:r>
                      <a:endParaRPr kumimoji="0" lang="en-US" altLang="zh-TW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開學日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2/13(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一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起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繼續服務個案：依排訂課表後進行巡迴輔導。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新增個案：將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依個案實際申請狀況通知各巡迴班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巡迴課表</a:t>
                      </a:r>
                      <a:endParaRPr lang="zh-TW" altLang="zh-TW" sz="1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2/10(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五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請繳交電子檔案到公務信箱。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巡迴輔導提醒事項</a:t>
            </a: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60483"/>
              </p:ext>
            </p:extLst>
          </p:nvPr>
        </p:nvGraphicFramePr>
        <p:xfrm>
          <a:off x="659518" y="1017587"/>
          <a:ext cx="7772644" cy="4029425"/>
        </p:xfrm>
        <a:graphic>
          <a:graphicData uri="http://schemas.openxmlformats.org/drawingml/2006/table">
            <a:tbl>
              <a:tblPr firstRow="1" firstCol="1" bandRow="1"/>
              <a:tblGrid>
                <a:gridCol w="1026778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605642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6140224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64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3564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kumimoji="0" lang="zh-TW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請務須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完整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提醒學校上通報網如實填寫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到校出勤狀況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r>
                        <a:rPr lang="en-US" altLang="zh-TW" sz="18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8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簽到表亦同</a:t>
                      </a:r>
                      <a:r>
                        <a:rPr lang="en-US" altLang="zh-TW" sz="18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輔導紀錄、通報網課表登錄及檢附簽名正本文件若未相符將影響核對作業，請務必相符。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以實體教學為主，採線上教學請備註。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出勤但因故未授課請備註。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採紙本紀錄請備註。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不分類巡迴模式、通報網未能派案之個案請務必保留輔導紀錄。 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5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巡迴輔導提醒事項</a:t>
            </a: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92525"/>
              </p:ext>
            </p:extLst>
          </p:nvPr>
        </p:nvGraphicFramePr>
        <p:xfrm>
          <a:off x="610746" y="1114225"/>
          <a:ext cx="7922507" cy="3723840"/>
        </p:xfrm>
        <a:graphic>
          <a:graphicData uri="http://schemas.openxmlformats.org/drawingml/2006/table">
            <a:tbl>
              <a:tblPr firstRow="1" firstCol="1" bandRow="1"/>
              <a:tblGrid>
                <a:gridCol w="1149570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583981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6188956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差勤管理</a:t>
                      </a:r>
                      <a:endParaRPr lang="zh-TW" sz="18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若參加研習、參訪、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全市性公務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會議等公假，請</a:t>
                      </a:r>
                      <a:r>
                        <a:rPr lang="zh-TW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提早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請示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校長，請示完成後請上差勤系統完成請假程序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若為公假停課請記得於差勤系統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上傳相關證明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，另通報網不需排課、不需簽名、不寫輔導記錄、當日亦無交通費補助。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臨時事、病假，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通知服務學校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家長後，亦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及時上差勤系統完成請假程序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請假前請先與服務學校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協調課務安排並達成共識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請依照課表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安排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時間準時上下課，並依實際上下課時間請服務學校、家長簽章。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差勤系統請假請預設好幾位代理人，建議先以同間辦公室內同仁為優先。</a:t>
                      </a:r>
                      <a:endParaRPr lang="zh-TW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6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0D677-E73C-4B7B-B1D7-E3BC7D66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心評研習時間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9C31CBE-5D3D-4A8C-A158-F26D745FC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20710"/>
              </p:ext>
            </p:extLst>
          </p:nvPr>
        </p:nvGraphicFramePr>
        <p:xfrm>
          <a:off x="659518" y="1206828"/>
          <a:ext cx="7824964" cy="3824400"/>
        </p:xfrm>
        <a:graphic>
          <a:graphicData uri="http://schemas.openxmlformats.org/drawingml/2006/table">
            <a:tbl>
              <a:tblPr firstRow="1" firstCol="1" bandRow="1"/>
              <a:tblGrid>
                <a:gridCol w="2796063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2785731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2243170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41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時間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對象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619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情緒障礙量表第二版第二梯次研習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3/8</a:t>
                      </a: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下午</a:t>
                      </a: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1:00-4:00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本市各級心評人員</a:t>
                      </a:r>
                      <a:endParaRPr kumimoji="0" lang="en-US" altLang="zh-TW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652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學障知動型─學生特徵、研判及教學輔導研習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3/29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1:30-4:10</a:t>
                      </a:r>
                      <a:endParaRPr kumimoji="0" lang="zh-TW" altLang="en-US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None/>
                      </a:pPr>
                      <a:r>
                        <a:rPr lang="zh-TW" altLang="en-US" sz="1400" b="1" i="0" u="none" strike="noStrike" cap="none" baseline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本市各級心評人員</a:t>
                      </a:r>
                      <a:endParaRPr lang="zh-TW" altLang="en-US" sz="14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6630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社會適應表現檢核表第二版測驗工具研習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第一梯次：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5/10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1:30-4:10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第二梯次：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5/31 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1:30-4:10</a:t>
                      </a:r>
                      <a:endParaRPr kumimoji="0" lang="zh-TW" altLang="en-US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本市各級心評人員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  <a:tr h="6848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魏氏兒童智力量表第五版分析研習</a:t>
                      </a:r>
                      <a:endParaRPr lang="en-US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第二梯次調訓</a:t>
                      </a: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8/28(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一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上午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9:00-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4:00</a:t>
                      </a:r>
                      <a:endParaRPr kumimoji="0" lang="zh-TW" altLang="en-US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尚未參加</a:t>
                      </a: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111/7/4</a:t>
                      </a: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調訓之心評人員。</a:t>
                      </a:r>
                      <a:endParaRPr lang="en-US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年取得魏五證書之心評人員。</a:t>
                      </a:r>
                      <a:endParaRPr lang="zh-TW" altLang="zh-TW" sz="14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97500"/>
                  </a:ext>
                </a:extLst>
              </a:tr>
              <a:tr h="4416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學障鑑定社群成果發表個案報告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6/21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1:30-4:10(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暫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本市高級中等以下學校教師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48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08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0D677-E73C-4B7B-B1D7-E3BC7D66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學前研習時間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52BC7EC-DBDF-4CC4-8284-56254A87CE1A}"/>
              </a:ext>
            </a:extLst>
          </p:cNvPr>
          <p:cNvSpPr/>
          <p:nvPr/>
        </p:nvSpPr>
        <p:spPr>
          <a:xfrm>
            <a:off x="720725" y="1158156"/>
            <a:ext cx="77025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年度學前特教知能研習課程規劃內容請直接參閱中心網站，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紅字處為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更正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內容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1" lang="en-US" altLang="zh-TW" sz="1800" b="1" kern="12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https://kse.kl.edu.tw/docs/209</a:t>
            </a:r>
            <a:endParaRPr kumimoji="1" lang="en-US" altLang="zh-TW" sz="1800" b="1" kern="12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defRPr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F323BD-6D61-4A25-A81D-0AAEB7F8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60" y="2019986"/>
            <a:ext cx="3049086" cy="30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督導會議時間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情支督導：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3/31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4/28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5/26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6/30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，皆為上午時間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視巡督導：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3/15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5/17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，皆為上午時間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聽巡督導：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2/15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助聽輔具研習；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3/21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4/11-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聽巡專業知能研習；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5/9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6/6-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督導會議。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學前巡迴：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3.4.5.6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月共有四次，規劃中教授尚未確定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98112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fe0428-b45d-4a8b-bb9a-52154f2e63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E66D0480C854996C1EDFBF58D6F69" ma:contentTypeVersion="12" ma:contentTypeDescription="Create a new document." ma:contentTypeScope="" ma:versionID="ac16477598ac0fadcc7ff850ce95e24b">
  <xsd:schema xmlns:xsd="http://www.w3.org/2001/XMLSchema" xmlns:xs="http://www.w3.org/2001/XMLSchema" xmlns:p="http://schemas.microsoft.com/office/2006/metadata/properties" xmlns:ns3="b7fe0428-b45d-4a8b-bb9a-52154f2e6305" targetNamespace="http://schemas.microsoft.com/office/2006/metadata/properties" ma:root="true" ma:fieldsID="df8af1d2dd121fa5fe814abe39d21e14" ns3:_="">
    <xsd:import namespace="b7fe0428-b45d-4a8b-bb9a-52154f2e63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e0428-b45d-4a8b-bb9a-52154f2e6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53E119-D006-4BD1-9F60-EC5810943F58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7fe0428-b45d-4a8b-bb9a-52154f2e630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53A526-82F1-499A-B1BA-3F953A540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C9528-BBB6-427A-9B37-B357AC241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e0428-b45d-4a8b-bb9a-52154f2e6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1637</Words>
  <Application>Microsoft Office PowerPoint</Application>
  <PresentationFormat>如螢幕大小 (16:9)</PresentationFormat>
  <Paragraphs>177</Paragraphs>
  <Slides>20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新細明體</vt:lpstr>
      <vt:lpstr>DM Sans</vt:lpstr>
      <vt:lpstr>Times New Roman</vt:lpstr>
      <vt:lpstr>標楷體</vt:lpstr>
      <vt:lpstr>Arial</vt:lpstr>
      <vt:lpstr>Nunito</vt:lpstr>
      <vt:lpstr>Wingdings</vt:lpstr>
      <vt:lpstr>Microsoft YaHei</vt:lpstr>
      <vt:lpstr>Nunito ExtraBold</vt:lpstr>
      <vt:lpstr>PT Sans</vt:lpstr>
      <vt:lpstr>Bebas Neue</vt:lpstr>
      <vt:lpstr>Calibri</vt:lpstr>
      <vt:lpstr>Teaching Methods - Project-Based Learning: Improve your school by Slidesgo</vt:lpstr>
      <vt:lpstr>PowerPoint 簡報</vt:lpstr>
      <vt:lpstr>巡迴輔導</vt:lpstr>
      <vt:lpstr>月會時間及輔導紀錄</vt:lpstr>
      <vt:lpstr>巡迴輔導提醒事項1</vt:lpstr>
      <vt:lpstr>巡迴輔導提醒事項2</vt:lpstr>
      <vt:lpstr>巡迴輔導提醒事項3</vt:lpstr>
      <vt:lpstr>心評研習時間</vt:lpstr>
      <vt:lpstr>學前研習時間</vt:lpstr>
      <vt:lpstr>督導會議時間</vt:lpstr>
      <vt:lpstr>其他提醒</vt:lpstr>
      <vt:lpstr>專業團隊</vt:lpstr>
      <vt:lpstr>專業團隊</vt:lpstr>
      <vt:lpstr>專業團隊</vt:lpstr>
      <vt:lpstr>助理員</vt:lpstr>
      <vt:lpstr>助理員</vt:lpstr>
      <vt:lpstr>助理員</vt:lpstr>
      <vt:lpstr>助理員</vt:lpstr>
      <vt:lpstr>鑑定安置</vt:lpstr>
      <vt:lpstr>鑑定安置</vt:lpstr>
      <vt:lpstr>其他事項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廖老師</cp:lastModifiedBy>
  <cp:revision>89</cp:revision>
  <dcterms:modified xsi:type="dcterms:W3CDTF">2023-02-10T03:53:51Z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0x010100830E66D0480C854996C1EDFBF58D6F69</vt:lpwstr>
  </property>
</Properties>
</file>