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259" r:id="rId2"/>
    <p:sldId id="261" r:id="rId3"/>
    <p:sldId id="311" r:id="rId4"/>
    <p:sldId id="326" r:id="rId5"/>
    <p:sldId id="324" r:id="rId6"/>
    <p:sldId id="318" r:id="rId7"/>
    <p:sldId id="319" r:id="rId8"/>
    <p:sldId id="325" r:id="rId9"/>
    <p:sldId id="334" r:id="rId10"/>
    <p:sldId id="267" r:id="rId11"/>
    <p:sldId id="312" r:id="rId12"/>
    <p:sldId id="277" r:id="rId13"/>
    <p:sldId id="313" r:id="rId14"/>
    <p:sldId id="333" r:id="rId15"/>
    <p:sldId id="265" r:id="rId16"/>
    <p:sldId id="314" r:id="rId17"/>
    <p:sldId id="316" r:id="rId18"/>
    <p:sldId id="317" r:id="rId19"/>
  </p:sldIdLst>
  <p:sldSz cx="9144000" cy="5143500" type="screen16x9"/>
  <p:notesSz cx="6858000" cy="9144000"/>
  <p:embeddedFontLst>
    <p:embeddedFont>
      <p:font typeface="Bebas Neue" panose="02020500000000000000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anose="02020500000000000000" charset="0"/>
      <p:regular r:id="rId26"/>
      <p:bold r:id="rId27"/>
      <p:italic r:id="rId28"/>
      <p:boldItalic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Nunito" panose="02020500000000000000" charset="0"/>
      <p:regular r:id="rId32"/>
      <p:bold r:id="rId33"/>
      <p:italic r:id="rId34"/>
      <p:boldItalic r:id="rId35"/>
    </p:embeddedFont>
    <p:embeddedFont>
      <p:font typeface="Nunito ExtraBold" panose="02020500000000000000" charset="0"/>
      <p:bold r:id="rId36"/>
      <p:boldItalic r:id="rId37"/>
    </p:embeddedFont>
    <p:embeddedFont>
      <p:font typeface="PT Sans" panose="02020500000000000000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E485E"/>
    <a:srgbClr val="A5A5A5"/>
    <a:srgbClr val="EDEDED"/>
    <a:srgbClr val="D8659E"/>
    <a:srgbClr val="67A1FF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0230" autoAdjust="0"/>
  </p:normalViewPr>
  <p:slideViewPr>
    <p:cSldViewPr snapToGrid="0">
      <p:cViewPr varScale="1">
        <p:scale>
          <a:sx n="81" d="100"/>
          <a:sy n="81" d="100"/>
        </p:scale>
        <p:origin x="10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607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526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1"/>
          </p:nvPr>
        </p:nvSpPr>
        <p:spPr>
          <a:xfrm>
            <a:off x="1703638" y="182570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2"/>
          </p:nvPr>
        </p:nvSpPr>
        <p:spPr>
          <a:xfrm>
            <a:off x="4797663" y="182570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3"/>
          </p:nvPr>
        </p:nvSpPr>
        <p:spPr>
          <a:xfrm>
            <a:off x="1703638" y="343005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4"/>
          </p:nvPr>
        </p:nvSpPr>
        <p:spPr>
          <a:xfrm>
            <a:off x="4797663" y="343005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5"/>
          </p:nvPr>
        </p:nvSpPr>
        <p:spPr>
          <a:xfrm>
            <a:off x="1703638" y="1542100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6"/>
          </p:nvPr>
        </p:nvSpPr>
        <p:spPr>
          <a:xfrm>
            <a:off x="1703638" y="3146525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7"/>
          </p:nvPr>
        </p:nvSpPr>
        <p:spPr>
          <a:xfrm>
            <a:off x="4797658" y="1542100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8"/>
          </p:nvPr>
        </p:nvSpPr>
        <p:spPr>
          <a:xfrm>
            <a:off x="4797658" y="3146525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/>
          <p:nvPr/>
        </p:nvSpPr>
        <p:spPr>
          <a:xfrm rot="10800000">
            <a:off x="-12" y="-2"/>
            <a:ext cx="1472531" cy="5143502"/>
          </a:xfrm>
          <a:custGeom>
            <a:avLst/>
            <a:gdLst/>
            <a:ahLst/>
            <a:cxnLst/>
            <a:rect l="l" t="t" r="r" b="b"/>
            <a:pathLst>
              <a:path w="48016" h="181685" extrusionOk="0">
                <a:moveTo>
                  <a:pt x="34999" y="1"/>
                </a:moveTo>
                <a:cubicBezTo>
                  <a:pt x="34999" y="1"/>
                  <a:pt x="23631" y="9993"/>
                  <a:pt x="24443" y="38188"/>
                </a:cubicBezTo>
                <a:cubicBezTo>
                  <a:pt x="24940" y="55215"/>
                  <a:pt x="34038" y="72797"/>
                  <a:pt x="24070" y="96294"/>
                </a:cubicBezTo>
                <a:cubicBezTo>
                  <a:pt x="14103" y="119792"/>
                  <a:pt x="1" y="153547"/>
                  <a:pt x="24070" y="181684"/>
                </a:cubicBezTo>
                <a:lnTo>
                  <a:pt x="48015" y="181684"/>
                </a:lnTo>
                <a:lnTo>
                  <a:pt x="480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 flipH="1">
            <a:off x="24" y="-7"/>
            <a:ext cx="1359333" cy="5143502"/>
          </a:xfrm>
          <a:custGeom>
            <a:avLst/>
            <a:gdLst/>
            <a:ahLst/>
            <a:cxnLst/>
            <a:rect l="l" t="t" r="r" b="b"/>
            <a:pathLst>
              <a:path w="48016" h="181685" extrusionOk="0">
                <a:moveTo>
                  <a:pt x="34999" y="1"/>
                </a:moveTo>
                <a:cubicBezTo>
                  <a:pt x="34999" y="1"/>
                  <a:pt x="23631" y="9993"/>
                  <a:pt x="24443" y="38188"/>
                </a:cubicBezTo>
                <a:cubicBezTo>
                  <a:pt x="24940" y="55215"/>
                  <a:pt x="34038" y="72797"/>
                  <a:pt x="24070" y="96294"/>
                </a:cubicBezTo>
                <a:cubicBezTo>
                  <a:pt x="14103" y="119792"/>
                  <a:pt x="1" y="153547"/>
                  <a:pt x="24070" y="181684"/>
                </a:cubicBezTo>
                <a:lnTo>
                  <a:pt x="48015" y="181684"/>
                </a:lnTo>
                <a:lnTo>
                  <a:pt x="480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8009875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 rot="10800000">
            <a:off x="1857925" y="2897023"/>
            <a:ext cx="6258849" cy="2239652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557400" y="27044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1226400" y="6831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50" y="3322549"/>
            <a:ext cx="9144016" cy="1820948"/>
          </a:xfrm>
          <a:custGeom>
            <a:avLst/>
            <a:gdLst/>
            <a:ahLst/>
            <a:cxnLst/>
            <a:rect l="l" t="t" r="r" b="b"/>
            <a:pathLst>
              <a:path w="116288" h="34038" extrusionOk="0">
                <a:moveTo>
                  <a:pt x="116288" y="15262"/>
                </a:moveTo>
                <a:cubicBezTo>
                  <a:pt x="108798" y="6082"/>
                  <a:pt x="96775" y="0"/>
                  <a:pt x="74355" y="8916"/>
                </a:cubicBezTo>
                <a:cubicBezTo>
                  <a:pt x="51934" y="17831"/>
                  <a:pt x="40003" y="21476"/>
                  <a:pt x="30798" y="16414"/>
                </a:cubicBezTo>
                <a:cubicBezTo>
                  <a:pt x="25015" y="13232"/>
                  <a:pt x="23167" y="7159"/>
                  <a:pt x="14790" y="7971"/>
                </a:cubicBezTo>
                <a:cubicBezTo>
                  <a:pt x="4831" y="8932"/>
                  <a:pt x="1" y="17292"/>
                  <a:pt x="1" y="17292"/>
                </a:cubicBezTo>
                <a:lnTo>
                  <a:pt x="1" y="34037"/>
                </a:lnTo>
                <a:lnTo>
                  <a:pt x="116288" y="340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70" r:id="rId10"/>
    <p:sldLayoutId id="2147483674" r:id="rId11"/>
    <p:sldLayoutId id="2147483677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112.1.18 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2:30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聯合評估場次：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(3)6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三）         </a:t>
            </a:r>
            <a:endParaRPr lang="en-US" altLang="zh-TW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3" indent="-285750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本市市立高中、公私立國民中小學及公私立幼兒園之在學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學生，且以低收入戶、中低收入戶、父母或監護人為中度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以上身心障礙、特殊境遇家庭者優先。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報名時請提供相關證明文件。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欲申請的學校，請老師提供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觀察紀錄及相關評量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單項評估：</a:t>
            </a:r>
            <a:r>
              <a:rPr lang="zh-TW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依實際需要召開（配合鑑定安置會議後辦理）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3.111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學年度第二學期專團申請截止日：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112/1/12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4.111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學年度第二學期專團特教通報網開放申請區間：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112/2/1~112/7/31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246384" y="1205452"/>
            <a:ext cx="88976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 已於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1/5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1/6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審查完畢。書審核定時數及委員建議也於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1/11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公告於教育處處務公告序號：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1850</a:t>
            </a: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面審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預計：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1/30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1/31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依教育處發文為準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期特教學生助理員聘用：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）原助理員繼續服務：適任、服務情形良好，學校自行辦理。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）招聘：新核定員額、不繼續服務原學校者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由需求學校自行公告甄選。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17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4" y="1158156"/>
            <a:ext cx="833067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期特教學生助理人員：依規定「投保單位應於員工 離職之當日申報退保」，所以時薪制人員應於「契約到期」時就辦理 退保，故請於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休業式當天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(112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替特教學生助理人員辦理「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退保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」。 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期特教學生助理人員則於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開學日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(112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辦理「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加保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」。</a:t>
            </a: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教師助理員及特教學生助理人員職前暨在職訓練研習：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112/2/3(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半日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，全程參與者核予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小時研習時數。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期助理人員特教通報網開放申請區間：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112/2/1~112/3/31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6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52D5BA9-A011-40D4-9EF8-60BE23233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18" y="1158156"/>
            <a:ext cx="8120782" cy="35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44">
            <a:extLst>
              <a:ext uri="{FF2B5EF4-FFF2-40B4-BE49-F238E27FC236}">
                <a16:creationId xmlns:a16="http://schemas.microsoft.com/office/drawing/2014/main" id="{779923B5-AE39-47B9-8912-A890BB129853}"/>
              </a:ext>
            </a:extLst>
          </p:cNvPr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rgbClr val="D86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7;p44">
            <a:extLst>
              <a:ext uri="{FF2B5EF4-FFF2-40B4-BE49-F238E27FC236}">
                <a16:creationId xmlns:a16="http://schemas.microsoft.com/office/drawing/2014/main" id="{04E848D5-6167-4BAE-B6F1-72A66FAA7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其他事項</a:t>
            </a:r>
            <a:endParaRPr sz="5000" dirty="0">
              <a:solidFill>
                <a:srgbClr val="D8659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Google Shape;318;p44">
            <a:extLst>
              <a:ext uri="{FF2B5EF4-FFF2-40B4-BE49-F238E27FC236}">
                <a16:creationId xmlns:a16="http://schemas.microsoft.com/office/drawing/2014/main" id="{9CDD6279-081F-49D7-9C82-B9BF4E61D661}"/>
              </a:ext>
            </a:extLst>
          </p:cNvPr>
          <p:cNvSpPr txBox="1">
            <a:spLocks/>
          </p:cNvSpPr>
          <p:nvPr/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5</a:t>
            </a:r>
            <a:endParaRPr lang="en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1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27462D65-A437-42BE-9384-A9706E0A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en-US" altLang="zh-TW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111-2</a:t>
            </a:r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新生鑑定安置心評支援</a:t>
            </a:r>
          </a:p>
        </p:txBody>
      </p:sp>
    </p:spTree>
    <p:extLst>
      <p:ext uri="{BB962C8B-B14F-4D97-AF65-F5344CB8AC3E}">
        <p14:creationId xmlns:p14="http://schemas.microsoft.com/office/powerpoint/2010/main" val="125305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111-1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6BBFD9F-8122-4F26-BE78-CCAD4339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298"/>
              </p:ext>
            </p:extLst>
          </p:nvPr>
        </p:nvGraphicFramePr>
        <p:xfrm>
          <a:off x="1182803" y="1197433"/>
          <a:ext cx="6778393" cy="1855680"/>
        </p:xfrm>
        <a:graphic>
          <a:graphicData uri="http://schemas.openxmlformats.org/drawingml/2006/table">
            <a:tbl>
              <a:tblPr firstRow="1" firstCol="1"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10676585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8700632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46887265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3716283905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977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1/10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1/7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129255"/>
                  </a:ext>
                </a:extLst>
              </a:tr>
              <a:tr h="151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1/18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1/19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1/19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56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3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70865"/>
              </p:ext>
            </p:extLst>
          </p:nvPr>
        </p:nvGraphicFramePr>
        <p:xfrm>
          <a:off x="659517" y="1134562"/>
          <a:ext cx="7824964" cy="1656000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111-1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巡迴輔導</a:t>
                      </a:r>
                      <a:endParaRPr kumimoji="0" lang="zh-TW" alt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3327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IEP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學期末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1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提供學期課程教學目標。</a:t>
                      </a:r>
                      <a:endParaRPr kumimoji="1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1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參與個案</a:t>
                      </a:r>
                      <a:r>
                        <a:rPr kumimoji="1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IEP</a:t>
                      </a:r>
                      <a:r>
                        <a:rPr kumimoji="1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會議。</a:t>
                      </a:r>
                      <a:endParaRPr kumimoji="0" lang="en-US" altLang="zh-TW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42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89839"/>
              </p:ext>
            </p:extLst>
          </p:nvPr>
        </p:nvGraphicFramePr>
        <p:xfrm>
          <a:off x="712787" y="1221400"/>
          <a:ext cx="7718425" cy="34776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2/10(</a:t>
                      </a:r>
                      <a:r>
                        <a:rPr 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3/10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3/8(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4/10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4/7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5/10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5/5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6/9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6/28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52033"/>
              </p:ext>
            </p:extLst>
          </p:nvPr>
        </p:nvGraphicFramePr>
        <p:xfrm>
          <a:off x="659517" y="1134562"/>
          <a:ext cx="7824964" cy="3600000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111-2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巡迴輔導</a:t>
                      </a:r>
                      <a:endParaRPr kumimoji="0" lang="zh-TW" alt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3327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8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提醒巡迴輔導學校於通報網申請。</a:t>
                      </a:r>
                      <a:endParaRPr kumimoji="0" lang="en-US" altLang="zh-TW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開學日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2/13(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一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起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繼續服務個案：依排訂課表後進行巡迴輔導。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新增個案：將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依個案實際申請狀況通知各巡迴班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巡迴課表</a:t>
                      </a:r>
                      <a:endParaRPr lang="zh-TW" altLang="zh-TW" sz="1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2/10(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五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請繳交電子檔案到公務信箱。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相關經費支用情形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EE4D9AE-013E-45E0-AD27-B3D7FE9F4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49429"/>
              </p:ext>
            </p:extLst>
          </p:nvPr>
        </p:nvGraphicFramePr>
        <p:xfrm>
          <a:off x="712787" y="1221400"/>
          <a:ext cx="7710488" cy="2898000"/>
        </p:xfrm>
        <a:graphic>
          <a:graphicData uri="http://schemas.openxmlformats.org/drawingml/2006/table">
            <a:tbl>
              <a:tblPr firstRow="1" firstCol="1" bandRow="1"/>
              <a:tblGrid>
                <a:gridCol w="3989842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72064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支用情形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月巡迴輔導交通費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待教育處補齊款項後儘速核銷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月特教輔導團減授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已於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12/23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12/28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完成核銷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已於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12/21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完成核銷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學年度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薪傳教師減授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待教育處補齊款項後儘速核銷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督導會議時間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月起每月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3/15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5/17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，皆為上午時間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2/22-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助聽輔具研習；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3/21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4/11-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聽巡專業知能研習；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6/6-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督導會議。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學前巡迴：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3.4.5.6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月共有四次，規劃中教授尚未確定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9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874</Words>
  <Application>Microsoft Office PowerPoint</Application>
  <PresentationFormat>如螢幕大小 (16:9)</PresentationFormat>
  <Paragraphs>122</Paragraphs>
  <Slides>18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0" baseType="lpstr">
      <vt:lpstr>新細明體</vt:lpstr>
      <vt:lpstr>DM Sans</vt:lpstr>
      <vt:lpstr>Arial</vt:lpstr>
      <vt:lpstr>Bebas Neue</vt:lpstr>
      <vt:lpstr>Calibri</vt:lpstr>
      <vt:lpstr>PT Sans</vt:lpstr>
      <vt:lpstr>Times New Roman</vt:lpstr>
      <vt:lpstr>Nunito ExtraBold</vt:lpstr>
      <vt:lpstr>Microsoft YaHei</vt:lpstr>
      <vt:lpstr>Wingdings</vt:lpstr>
      <vt:lpstr>Nunito</vt:lpstr>
      <vt:lpstr>Teaching Methods - Project-Based Learning: Improve your school by Slidesgo</vt:lpstr>
      <vt:lpstr>PowerPoint 簡報</vt:lpstr>
      <vt:lpstr>巡迴輔導</vt:lpstr>
      <vt:lpstr>111-1月會時間及輔導紀錄</vt:lpstr>
      <vt:lpstr>期末提醒</vt:lpstr>
      <vt:lpstr>111-2月會時間及輔導紀錄</vt:lpstr>
      <vt:lpstr>期末提醒</vt:lpstr>
      <vt:lpstr>相關經費支用情形</vt:lpstr>
      <vt:lpstr>111-2督導會議時間</vt:lpstr>
      <vt:lpstr>其他提醒</vt:lpstr>
      <vt:lpstr>專業團隊</vt:lpstr>
      <vt:lpstr>專業團隊</vt:lpstr>
      <vt:lpstr>助理員</vt:lpstr>
      <vt:lpstr>助理員</vt:lpstr>
      <vt:lpstr>助理員</vt:lpstr>
      <vt:lpstr>鑑定安置</vt:lpstr>
      <vt:lpstr>鑑定安置</vt:lpstr>
      <vt:lpstr>其他事項</vt:lpstr>
      <vt:lpstr>111-2新生鑑定安置心評支援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廖老師</cp:lastModifiedBy>
  <cp:revision>63</cp:revision>
  <dcterms:modified xsi:type="dcterms:W3CDTF">2023-01-19T08:09:19Z</dcterms:modified>
</cp:coreProperties>
</file>