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2" r:id="rId3"/>
    <p:sldId id="273" r:id="rId4"/>
    <p:sldId id="257" r:id="rId5"/>
    <p:sldId id="262" r:id="rId6"/>
    <p:sldId id="263" r:id="rId7"/>
    <p:sldId id="261" r:id="rId8"/>
    <p:sldId id="264" r:id="rId9"/>
    <p:sldId id="268" r:id="rId10"/>
    <p:sldId id="265" r:id="rId11"/>
    <p:sldId id="269" r:id="rId12"/>
    <p:sldId id="275" r:id="rId13"/>
    <p:sldId id="267" r:id="rId14"/>
    <p:sldId id="276" r:id="rId15"/>
    <p:sldId id="259" r:id="rId16"/>
    <p:sldId id="271" r:id="rId1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3F4432AF-50BB-40EF-9566-F1F3077918EC}">
          <p14:sldIdLst>
            <p14:sldId id="256"/>
            <p14:sldId id="272"/>
            <p14:sldId id="273"/>
            <p14:sldId id="257"/>
            <p14:sldId id="262"/>
            <p14:sldId id="263"/>
            <p14:sldId id="261"/>
            <p14:sldId id="264"/>
            <p14:sldId id="268"/>
          </p14:sldIdLst>
        </p14:section>
        <p14:section name="未命名的章節" id="{C6D4E176-2AED-45C2-AD70-769E5A9CD01D}">
          <p14:sldIdLst>
            <p14:sldId id="265"/>
            <p14:sldId id="269"/>
            <p14:sldId id="275"/>
            <p14:sldId id="267"/>
            <p14:sldId id="276"/>
            <p14:sldId id="259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2364" autoAdjust="0"/>
  </p:normalViewPr>
  <p:slideViewPr>
    <p:cSldViewPr>
      <p:cViewPr varScale="1">
        <p:scale>
          <a:sx n="84" d="100"/>
          <a:sy n="84" d="100"/>
        </p:scale>
        <p:origin x="11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ADC69-396F-4AA5-8DDC-F5FC2E98EE84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28F75-6729-407C-AE20-14F8677A5F7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28F75-6729-407C-AE20-14F8677A5F7D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32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28F75-6729-407C-AE20-14F8677A5F7D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28F75-6729-407C-AE20-14F8677A5F7D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580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28F75-6729-407C-AE20-14F8677A5F7D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630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455E7-5370-404B-ACCA-09A6B1C051DC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DE302-9E4B-423C-B482-A04ED4F6D4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2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2348880"/>
            <a:ext cx="7569424" cy="1109985"/>
          </a:xfrm>
        </p:spPr>
        <p:txBody>
          <a:bodyPr>
            <a:normAutofit fontScale="90000"/>
          </a:bodyPr>
          <a:lstStyle/>
          <a:p>
            <a:r>
              <a:rPr lang="zh-TW" altLang="en-US" sz="9000" b="1" dirty="0" smtClean="0">
                <a:latin typeface="標楷體" pitchFamily="65" charset="-120"/>
                <a:ea typeface="標楷體" pitchFamily="65" charset="-120"/>
              </a:rPr>
              <a:t> 仁 愛 國 小</a:t>
            </a:r>
            <a:endParaRPr lang="zh-TW" altLang="en-US" sz="9000" b="1" dirty="0">
              <a:latin typeface="標楷體" pitchFamily="65" charset="-120"/>
              <a:ea typeface="標楷體" pitchFamily="65" charset="-120"/>
            </a:endParaRPr>
          </a:p>
        </p:txBody>
      </p:sp>
      <p:sp useBgFill="1"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600" y="3861048"/>
            <a:ext cx="6552728" cy="1538286"/>
          </a:xfrm>
        </p:spPr>
        <p:txBody>
          <a:bodyPr>
            <a:normAutofit/>
          </a:bodyPr>
          <a:lstStyle/>
          <a:p>
            <a:r>
              <a:rPr lang="zh-TW" altLang="en-US" sz="8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彩 虹 班</a:t>
            </a:r>
            <a:endParaRPr lang="zh-TW" altLang="en-US" sz="8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547664" y="836712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基隆市</a:t>
            </a:r>
            <a:r>
              <a:rPr lang="en-US" altLang="zh-TW" sz="2800" b="1" dirty="0" smtClean="0"/>
              <a:t>109</a:t>
            </a:r>
            <a:r>
              <a:rPr lang="zh-TW" altLang="en-US" sz="2800" b="1" dirty="0" smtClean="0"/>
              <a:t>學年度學前特幼</a:t>
            </a:r>
            <a:r>
              <a:rPr lang="zh-TW" altLang="en-US" sz="2800" b="1" dirty="0"/>
              <a:t>新生</a:t>
            </a:r>
            <a:r>
              <a:rPr lang="zh-TW" altLang="en-US" sz="2800" b="1" dirty="0" smtClean="0"/>
              <a:t>說明會</a:t>
            </a:r>
            <a:endParaRPr lang="zh-TW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806050" y="3312817"/>
            <a:ext cx="300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 實物教學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331640" y="6180112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美勞活動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755931" y="3387270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教具操作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255997" y="6121841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體能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活動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4" r="20339"/>
          <a:stretch/>
        </p:blipFill>
        <p:spPr>
          <a:xfrm>
            <a:off x="5394003" y="1089588"/>
            <a:ext cx="3096344" cy="22792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3601" r="21651"/>
          <a:stretch/>
        </p:blipFill>
        <p:spPr>
          <a:xfrm>
            <a:off x="5377351" y="3905535"/>
            <a:ext cx="3239939" cy="217950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5" y="1100256"/>
            <a:ext cx="3181270" cy="220665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0801" r="9838" b="2400"/>
          <a:stretch/>
        </p:blipFill>
        <p:spPr>
          <a:xfrm>
            <a:off x="762364" y="3848936"/>
            <a:ext cx="3305580" cy="2304255"/>
          </a:xfrm>
          <a:prstGeom prst="rect">
            <a:avLst/>
          </a:prstGeom>
        </p:spPr>
      </p:pic>
      <p:sp>
        <p:nvSpPr>
          <p:cNvPr id="18" name="橢圓 17"/>
          <p:cNvSpPr/>
          <p:nvPr/>
        </p:nvSpPr>
        <p:spPr>
          <a:xfrm>
            <a:off x="3723307" y="2778987"/>
            <a:ext cx="2014662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主題教學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紅蘋果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笑臉 20"/>
          <p:cNvSpPr/>
          <p:nvPr/>
        </p:nvSpPr>
        <p:spPr>
          <a:xfrm>
            <a:off x="919800" y="1598266"/>
            <a:ext cx="549736" cy="54064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笑臉 22"/>
          <p:cNvSpPr/>
          <p:nvPr/>
        </p:nvSpPr>
        <p:spPr>
          <a:xfrm>
            <a:off x="2078131" y="1273832"/>
            <a:ext cx="549736" cy="54064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笑臉 23"/>
          <p:cNvSpPr/>
          <p:nvPr/>
        </p:nvSpPr>
        <p:spPr>
          <a:xfrm>
            <a:off x="3578614" y="1217623"/>
            <a:ext cx="549736" cy="54064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笑臉 24"/>
          <p:cNvSpPr/>
          <p:nvPr/>
        </p:nvSpPr>
        <p:spPr>
          <a:xfrm>
            <a:off x="6084168" y="1199178"/>
            <a:ext cx="788424" cy="84032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笑臉 25"/>
          <p:cNvSpPr/>
          <p:nvPr/>
        </p:nvSpPr>
        <p:spPr>
          <a:xfrm>
            <a:off x="7308304" y="4005064"/>
            <a:ext cx="792088" cy="73658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笑臉 27"/>
          <p:cNvSpPr/>
          <p:nvPr/>
        </p:nvSpPr>
        <p:spPr>
          <a:xfrm>
            <a:off x="3292411" y="4459509"/>
            <a:ext cx="725156" cy="689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笑臉 28"/>
          <p:cNvSpPr/>
          <p:nvPr/>
        </p:nvSpPr>
        <p:spPr>
          <a:xfrm>
            <a:off x="2053282" y="4235711"/>
            <a:ext cx="549736" cy="54064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笑臉 29"/>
          <p:cNvSpPr/>
          <p:nvPr/>
        </p:nvSpPr>
        <p:spPr>
          <a:xfrm>
            <a:off x="1354709" y="3875857"/>
            <a:ext cx="549736" cy="54064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414967" y="1040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伍</a:t>
            </a:r>
            <a:r>
              <a:rPr lang="zh-TW" altLang="en-US" sz="40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教學活動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0100" y="112450"/>
            <a:ext cx="7286676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教 學 活 動</a:t>
            </a:r>
            <a:endParaRPr lang="zh-TW" altLang="en-US" sz="4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2572"/>
            <a:ext cx="3168352" cy="2182879"/>
          </a:xfrm>
          <a:prstGeom prst="rect">
            <a:avLst/>
          </a:prstGeom>
        </p:spPr>
      </p:pic>
      <p:sp>
        <p:nvSpPr>
          <p:cNvPr id="12" name="笑臉 11"/>
          <p:cNvSpPr/>
          <p:nvPr/>
        </p:nvSpPr>
        <p:spPr>
          <a:xfrm>
            <a:off x="2510088" y="1599381"/>
            <a:ext cx="663398" cy="681069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2339752" y="3305452"/>
            <a:ext cx="119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繪本欣賞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449410" y="3305452"/>
            <a:ext cx="119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圖卡認知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71" y="1112327"/>
            <a:ext cx="3199437" cy="2101543"/>
          </a:xfrm>
          <a:prstGeom prst="rect">
            <a:avLst/>
          </a:prstGeom>
        </p:spPr>
      </p:pic>
      <p:sp>
        <p:nvSpPr>
          <p:cNvPr id="22" name="笑臉 21"/>
          <p:cNvSpPr/>
          <p:nvPr/>
        </p:nvSpPr>
        <p:spPr>
          <a:xfrm>
            <a:off x="6031500" y="1347032"/>
            <a:ext cx="700740" cy="695140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笑臉 9"/>
          <p:cNvSpPr/>
          <p:nvPr/>
        </p:nvSpPr>
        <p:spPr>
          <a:xfrm>
            <a:off x="6950387" y="1628800"/>
            <a:ext cx="428628" cy="48512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54" y="4223992"/>
            <a:ext cx="4253042" cy="1995686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4001920" y="6337343"/>
            <a:ext cx="1833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敲擊樂器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笑臉 10"/>
          <p:cNvSpPr/>
          <p:nvPr/>
        </p:nvSpPr>
        <p:spPr>
          <a:xfrm>
            <a:off x="3128354" y="4646890"/>
            <a:ext cx="741503" cy="745026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笑臉 15"/>
          <p:cNvSpPr/>
          <p:nvPr/>
        </p:nvSpPr>
        <p:spPr>
          <a:xfrm>
            <a:off x="5066215" y="4376291"/>
            <a:ext cx="769079" cy="67878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3788697" y="2665917"/>
            <a:ext cx="2257956" cy="1863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節慶活動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如：聖誕節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IMG_33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4411424"/>
            <a:ext cx="4464496" cy="220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2" y="1325411"/>
            <a:ext cx="3449936" cy="215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98" y="1325411"/>
            <a:ext cx="3506080" cy="218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749852" y="332656"/>
            <a:ext cx="7286676" cy="1048839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教 學 活 動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774322" y="3196744"/>
            <a:ext cx="1296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慶生會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428793" y="6247504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聖誕劇場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668092" y="3206867"/>
            <a:ext cx="2202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新生闖關活動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420242" y="3024402"/>
            <a:ext cx="2087862" cy="1708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融合活動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慶生會、週四故事媽媽、各式節慶活動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400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4509" y="305527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陸</a:t>
            </a:r>
            <a:r>
              <a:rPr lang="zh-TW" altLang="en-US" sz="40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相關專業團隊</a:t>
            </a:r>
            <a:r>
              <a:rPr lang="en-US" altLang="zh-TW" sz="4000" dirty="0" smtClean="0">
                <a:latin typeface="Poor Richard" panose="02080502050505020702" pitchFamily="18" charset="0"/>
                <a:ea typeface="標楷體" pitchFamily="65" charset="-120"/>
              </a:rPr>
              <a:t>－</a:t>
            </a:r>
            <a:r>
              <a:rPr lang="zh-TW" altLang="en-US" sz="4000" dirty="0" smtClean="0">
                <a:latin typeface="Poor Richard" panose="02080502050505020702" pitchFamily="18" charset="0"/>
                <a:ea typeface="標楷體" pitchFamily="65" charset="-120"/>
              </a:rPr>
              <a:t>治療師入園</a:t>
            </a:r>
            <a:endParaRPr lang="zh-TW" altLang="en-US" dirty="0"/>
          </a:p>
        </p:txBody>
      </p:sp>
      <p:pic>
        <p:nvPicPr>
          <p:cNvPr id="3074" name="Picture 2" descr="G:\彩虹照片\1215-16\DSCN7317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30675" y="2564904"/>
            <a:ext cx="2600620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460557" y="1552531"/>
            <a:ext cx="8258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依照幼兒需求申請專業團隊時</a:t>
            </a:r>
            <a:r>
              <a:rPr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數（物理、職能、語言、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心</a:t>
            </a:r>
            <a:endParaRPr lang="en-US" altLang="zh-TW" sz="2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理</a:t>
            </a:r>
            <a:r>
              <a:rPr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）</a:t>
            </a:r>
            <a:endParaRPr lang="en-US" altLang="zh-TW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2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t="25609" r="41338"/>
          <a:stretch/>
        </p:blipFill>
        <p:spPr>
          <a:xfrm>
            <a:off x="3261322" y="3329409"/>
            <a:ext cx="2656674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字方塊 5"/>
          <p:cNvSpPr txBox="1"/>
          <p:nvPr/>
        </p:nvSpPr>
        <p:spPr>
          <a:xfrm>
            <a:off x="1145307" y="5085184"/>
            <a:ext cx="145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語言治療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995936" y="5777681"/>
            <a:ext cx="151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物理治療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33" y="2383831"/>
            <a:ext cx="2867131" cy="28104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文字方塊 8"/>
          <p:cNvSpPr txBox="1"/>
          <p:nvPr/>
        </p:nvSpPr>
        <p:spPr>
          <a:xfrm>
            <a:off x="7020272" y="5305652"/>
            <a:ext cx="151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職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能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治療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笑臉 9"/>
          <p:cNvSpPr/>
          <p:nvPr/>
        </p:nvSpPr>
        <p:spPr>
          <a:xfrm>
            <a:off x="4589659" y="3448505"/>
            <a:ext cx="663398" cy="681069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101" t="18243" r="33096" b="21132"/>
          <a:stretch/>
        </p:blipFill>
        <p:spPr>
          <a:xfrm>
            <a:off x="323528" y="841518"/>
            <a:ext cx="8532464" cy="5561381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79512" y="-22578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柒</a:t>
            </a:r>
            <a:r>
              <a:rPr lang="zh-TW" altLang="en-US" sz="40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相關經費補助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04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6979" t="18133" r="31107" b="5500"/>
          <a:stretch/>
        </p:blipFill>
        <p:spPr>
          <a:xfrm>
            <a:off x="611560" y="228036"/>
            <a:ext cx="8208912" cy="593726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6" name="矩形 5"/>
          <p:cNvSpPr/>
          <p:nvPr/>
        </p:nvSpPr>
        <p:spPr>
          <a:xfrm>
            <a:off x="971600" y="6309320"/>
            <a:ext cx="70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基隆市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教保服務機構收退費</a:t>
            </a: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辦法</a:t>
            </a:r>
            <a:r>
              <a:rPr lang="en-US" altLang="zh-TW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基隆市教育處</a:t>
            </a:r>
            <a:r>
              <a:rPr lang="en-US" altLang="zh-TW" dirty="0">
                <a:solidFill>
                  <a:srgbClr val="7030A0"/>
                </a:solidFill>
              </a:rPr>
              <a:t>108 </a:t>
            </a:r>
            <a:r>
              <a:rPr lang="zh-TW" altLang="en-US" dirty="0">
                <a:solidFill>
                  <a:srgbClr val="7030A0"/>
                </a:solidFill>
              </a:rPr>
              <a:t>年 </a:t>
            </a:r>
            <a:r>
              <a:rPr lang="en-US" altLang="zh-TW" dirty="0">
                <a:solidFill>
                  <a:srgbClr val="7030A0"/>
                </a:solidFill>
              </a:rPr>
              <a:t>4 </a:t>
            </a:r>
            <a:r>
              <a:rPr lang="zh-TW" altLang="en-US" dirty="0">
                <a:solidFill>
                  <a:srgbClr val="7030A0"/>
                </a:solidFill>
              </a:rPr>
              <a:t>月 </a:t>
            </a:r>
            <a:r>
              <a:rPr lang="en-US" altLang="zh-TW" dirty="0" smtClean="0">
                <a:solidFill>
                  <a:srgbClr val="7030A0"/>
                </a:solidFill>
              </a:rPr>
              <a:t>30 )</a:t>
            </a:r>
            <a:endParaRPr lang="zh-TW" altLang="en-US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2420888"/>
            <a:ext cx="720080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 謝 您 的 聆 聽</a:t>
            </a:r>
            <a:endParaRPr lang="zh-TW" altLang="en-US" sz="5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79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壹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、班級簡介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52936"/>
          </a:xfrm>
        </p:spPr>
        <p:txBody>
          <a:bodyPr>
            <a:normAutofit fontScale="92500" lnSpcReduction="10000"/>
          </a:bodyPr>
          <a:lstStyle/>
          <a:p>
            <a:pPr>
              <a:buFont typeface="Wingdings 2" panose="05020102010507070707" pitchFamily="18" charset="2"/>
              <a:buChar char="ê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仁愛國小學前特幼班成立於民國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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教育處核定班級編制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為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班、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位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老師、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教師助理員，並招收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8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名幼生</a:t>
            </a:r>
            <a:r>
              <a:rPr lang="zh-TW" altLang="en-US" dirty="0" smtClean="0">
                <a:latin typeface="PMingLiU" panose="02020500000000000000" pitchFamily="18" charset="-120"/>
                <a:ea typeface="PMingLiU" panose="02020500000000000000" pitchFamily="18" charset="-120"/>
                <a:sym typeface="Wingdings 2" panose="05020102010507070707" pitchFamily="18" charset="2"/>
              </a:rPr>
              <a:t>。</a:t>
            </a:r>
            <a:endParaRPr lang="en-US" altLang="zh-TW" dirty="0" smtClean="0">
              <a:latin typeface="PMingLiU" panose="02020500000000000000" pitchFamily="18" charset="-120"/>
              <a:ea typeface="PMingLiU" panose="02020500000000000000" pitchFamily="18" charset="-120"/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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安置的幼生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</a:t>
            </a:r>
            <a:r>
              <a:rPr lang="zh-TW" altLang="en-US" sz="3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籍於</a:t>
            </a:r>
            <a:r>
              <a:rPr lang="zh-TW" altLang="en-US" sz="3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基隆並經基隆鑑輔會確認</a:t>
            </a:r>
            <a:r>
              <a:rPr lang="zh-TW" altLang="en-US" sz="3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之</a:t>
            </a:r>
            <a:r>
              <a:rPr lang="en-US" altLang="zh-TW" sz="3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2-5</a:t>
            </a:r>
            <a:r>
              <a:rPr lang="zh-TW" altLang="en-US" sz="3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歲幼</a:t>
            </a:r>
            <a:endParaRPr lang="en-US" altLang="zh-TW" sz="30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兒</a:t>
            </a:r>
            <a:r>
              <a:rPr lang="zh-TW" altLang="en-US" sz="3000" b="1" dirty="0" smtClean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r>
              <a:rPr lang="zh-TW" altLang="en-US" sz="3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3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548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" y="23658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貳、師生概況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38126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 smtClean="0">
                <a:sym typeface="Wingdings 2" panose="05020102010507070707" pitchFamily="18" charset="2"/>
              </a:rPr>
              <a:t>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目前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有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位老師、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位教師助理員。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zh-TW" altLang="en-US" dirty="0" smtClean="0">
                <a:sym typeface="Wingdings 2" panose="05020102010507070707" pitchFamily="18" charset="2"/>
              </a:rPr>
              <a:t>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108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學年度幼生安置現況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dirty="0"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dirty="0" smtClean="0"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dirty="0"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dirty="0" smtClean="0"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en-US" altLang="zh-TW" dirty="0" smtClean="0">
                <a:sym typeface="Wingdings 2" panose="05020102010507070707" pitchFamily="18" charset="2"/>
              </a:rPr>
              <a:t></a:t>
            </a:r>
            <a:r>
              <a:rPr lang="zh-TW" altLang="en-US" b="1" dirty="0" smtClean="0">
                <a:solidFill>
                  <a:srgbClr val="FF0000"/>
                </a:solidFill>
                <a:sym typeface="Wingdings 2" panose="05020102010507070707" pitchFamily="18" charset="2"/>
              </a:rPr>
              <a:t>總共</a:t>
            </a:r>
            <a:r>
              <a:rPr lang="en-US" altLang="zh-TW" b="1" dirty="0" smtClean="0">
                <a:solidFill>
                  <a:srgbClr val="FF0000"/>
                </a:solidFill>
                <a:sym typeface="Wingdings 2" panose="05020102010507070707" pitchFamily="18" charset="2"/>
              </a:rPr>
              <a:t>8</a:t>
            </a:r>
            <a:r>
              <a:rPr lang="zh-TW" altLang="en-US" b="1" dirty="0" smtClean="0">
                <a:solidFill>
                  <a:srgbClr val="FF0000"/>
                </a:solidFill>
                <a:sym typeface="Wingdings 2" panose="05020102010507070707" pitchFamily="18" charset="2"/>
              </a:rPr>
              <a:t>名幼生</a:t>
            </a:r>
            <a:r>
              <a:rPr lang="zh-TW" altLang="en-US" b="1" dirty="0" smtClean="0">
                <a:latin typeface="PMingLiU" panose="02020500000000000000" pitchFamily="18" charset="-120"/>
                <a:ea typeface="PMingLiU" panose="02020500000000000000" pitchFamily="18" charset="-120"/>
                <a:sym typeface="Wingdings 2" panose="05020102010507070707" pitchFamily="18" charset="2"/>
              </a:rPr>
              <a:t>。</a:t>
            </a:r>
            <a:endParaRPr lang="en-US" altLang="zh-TW" b="1" dirty="0" smtClean="0">
              <a:sym typeface="Wingdings 2" panose="05020102010507070707" pitchFamily="18" charset="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57573"/>
              </p:ext>
            </p:extLst>
          </p:nvPr>
        </p:nvGraphicFramePr>
        <p:xfrm>
          <a:off x="1475656" y="2348880"/>
          <a:ext cx="6096000" cy="1800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8171855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3186736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19882208"/>
                    </a:ext>
                  </a:extLst>
                </a:gridCol>
              </a:tblGrid>
              <a:tr h="856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大班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中班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小班</a:t>
                      </a:r>
                      <a:endParaRPr lang="zh-TW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851461"/>
                  </a:ext>
                </a:extLst>
              </a:tr>
              <a:tr h="94409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 smtClean="0"/>
                        <a:t>2</a:t>
                      </a:r>
                      <a:r>
                        <a:rPr lang="zh-TW" altLang="en-US" sz="3600" dirty="0" smtClean="0"/>
                        <a:t>名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 smtClean="0"/>
                        <a:t>1</a:t>
                      </a:r>
                      <a:r>
                        <a:rPr lang="zh-TW" altLang="en-US" sz="3600" dirty="0" smtClean="0"/>
                        <a:t>名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 smtClean="0"/>
                        <a:t>5</a:t>
                      </a:r>
                      <a:r>
                        <a:rPr lang="zh-TW" altLang="en-US" sz="3600" dirty="0" smtClean="0"/>
                        <a:t>名</a:t>
                      </a:r>
                      <a:endParaRPr lang="zh-TW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685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7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28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參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、班級環境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前門入口－收拾整理訓練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Ling\Desktop\彩虹班教室\IMG_3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63369" y="1779606"/>
            <a:ext cx="3919875" cy="3618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Ling\Desktop\彩虹班教室\IMG_3661.JPG"/>
          <p:cNvPicPr>
            <a:picLocks noChangeAspect="1" noChangeArrowheads="1"/>
          </p:cNvPicPr>
          <p:nvPr/>
        </p:nvPicPr>
        <p:blipFill>
          <a:blip r:embed="rId5" cstate="print"/>
          <a:srcRect r="19116"/>
          <a:stretch>
            <a:fillRect/>
          </a:stretch>
        </p:blipFill>
        <p:spPr bwMode="auto">
          <a:xfrm>
            <a:off x="819350" y="1628801"/>
            <a:ext cx="3752650" cy="3946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23528" y="5934715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u"/>
            </a:pPr>
            <a:r>
              <a:rPr lang="zh-TW" altLang="en-US" sz="2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讓孩子練習書包定位、穿脫鞋、掛外套，提升生活自理的</a:t>
            </a:r>
            <a:r>
              <a:rPr lang="zh-TW" altLang="en-US" sz="20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獨</a:t>
            </a:r>
            <a:r>
              <a:rPr lang="zh-TW" altLang="en-US" sz="2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立性。</a:t>
            </a:r>
            <a:endParaRPr lang="en-US" altLang="zh-TW" sz="2000" b="1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2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27887"/>
            <a:ext cx="8229600" cy="800979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教室內廁所－如廁訓練</a:t>
            </a:r>
            <a:endParaRPr lang="zh-TW" altLang="en-US" sz="4000" b="1" dirty="0"/>
          </a:p>
        </p:txBody>
      </p:sp>
      <p:pic>
        <p:nvPicPr>
          <p:cNvPr id="6" name="圖片 5" descr="IMG_3663.JPG"/>
          <p:cNvPicPr>
            <a:picLocks noChangeAspect="1"/>
          </p:cNvPicPr>
          <p:nvPr/>
        </p:nvPicPr>
        <p:blipFill>
          <a:blip r:embed="rId3" cstate="print"/>
          <a:srcRect t="9360" r="5186"/>
          <a:stretch>
            <a:fillRect/>
          </a:stretch>
        </p:blipFill>
        <p:spPr>
          <a:xfrm rot="5400000">
            <a:off x="-250066" y="2107398"/>
            <a:ext cx="3786215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 descr="IMG_3624.JPG"/>
          <p:cNvPicPr>
            <a:picLocks noChangeAspect="1"/>
          </p:cNvPicPr>
          <p:nvPr/>
        </p:nvPicPr>
        <p:blipFill>
          <a:blip r:embed="rId4" cstate="print"/>
          <a:srcRect l="13746" t="15806" r="2060" b="6873"/>
          <a:stretch>
            <a:fillRect/>
          </a:stretch>
        </p:blipFill>
        <p:spPr>
          <a:xfrm rot="5400000">
            <a:off x="2340892" y="2419748"/>
            <a:ext cx="3500462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內容版面配置區 3" descr="IMG_362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5292080" y="2996952"/>
            <a:ext cx="3315346" cy="3315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3419872" y="1341229"/>
            <a:ext cx="557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教室內有獨立廁所及淋浴沖洗區，</a:t>
            </a:r>
            <a:endParaRPr lang="en-US" altLang="zh-TW" sz="2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方便進行如廁訓練和便溺後的盥洗。</a:t>
            </a:r>
            <a:endParaRPr lang="zh-TW" altLang="en-US" sz="2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用餐區－進食訓練</a:t>
            </a:r>
            <a:endParaRPr lang="zh-TW" altLang="en-US" sz="3600" b="1" dirty="0"/>
          </a:p>
        </p:txBody>
      </p:sp>
      <p:pic>
        <p:nvPicPr>
          <p:cNvPr id="5" name="圖片 4" descr="IMG_36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1472" y="2428868"/>
            <a:ext cx="6776911" cy="3736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1043608" y="1430682"/>
            <a:ext cx="7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點心及午餐用餐位置，讓孩子練習吃飯、喝湯、</a:t>
            </a:r>
            <a:endParaRPr lang="en-US" altLang="zh-TW" sz="2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餐後收拾，以及用餐完畢後的倒水、刷牙。</a:t>
            </a:r>
            <a:endParaRPr lang="zh-TW" altLang="en-US" sz="2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84283"/>
            <a:ext cx="7272808" cy="1009270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主題活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動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區</a:t>
            </a:r>
            <a:endParaRPr lang="zh-TW" altLang="en-US" sz="3600" b="1" dirty="0"/>
          </a:p>
        </p:txBody>
      </p:sp>
      <p:pic>
        <p:nvPicPr>
          <p:cNvPr id="6" name="圖片 5" descr="IMG_36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112676"/>
            <a:ext cx="3938674" cy="4678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文字方塊 7"/>
          <p:cNvSpPr txBox="1"/>
          <p:nvPr/>
        </p:nvSpPr>
        <p:spPr>
          <a:xfrm>
            <a:off x="563890" y="6165304"/>
            <a:ext cx="7872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因應不同的主</a:t>
            </a:r>
            <a:r>
              <a:rPr lang="zh-TW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題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活動，調整活動區教材教具及教學環境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1"/>
          <a:stretch/>
        </p:blipFill>
        <p:spPr>
          <a:xfrm>
            <a:off x="563890" y="1112675"/>
            <a:ext cx="3744416" cy="4678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125760"/>
            <a:ext cx="7610466" cy="114300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學 習 區</a:t>
            </a:r>
            <a:endParaRPr lang="zh-TW" altLang="en-US" sz="3600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4788024" y="1571612"/>
            <a:ext cx="36416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櫃子內有許多玩具，讓孩子自由探索，從遊戲中學習操作、人際互動等等，也讓孩子練習玩具的收拾歸位。</a:t>
            </a:r>
            <a:endParaRPr lang="en-US" altLang="zh-TW" sz="2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教室內放有部份感統器材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，便於在教室進行體能活動</a:t>
            </a:r>
            <a:r>
              <a:rPr lang="en-US" altLang="zh-TW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758282" y="4619509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此區同時也是午覺區。</a:t>
            </a:r>
            <a:endParaRPr lang="zh-TW" altLang="en-US" sz="2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4176464" cy="510770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en-US" sz="40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作息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時間</a:t>
            </a:r>
            <a:endParaRPr lang="zh-TW" altLang="en-US" sz="40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468461"/>
              </p:ext>
            </p:extLst>
          </p:nvPr>
        </p:nvGraphicFramePr>
        <p:xfrm>
          <a:off x="755576" y="1185590"/>
          <a:ext cx="7416824" cy="4691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2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06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dirty="0" smtClean="0">
                          <a:latin typeface="標楷體" pitchFamily="65" charset="-120"/>
                          <a:ea typeface="標楷體" pitchFamily="65" charset="-120"/>
                        </a:rPr>
                        <a:t>時間</a:t>
                      </a:r>
                      <a:endParaRPr lang="zh-TW" altLang="en-US" sz="32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dirty="0" smtClean="0">
                          <a:latin typeface="標楷體" pitchFamily="65" charset="-120"/>
                          <a:ea typeface="標楷體" pitchFamily="65" charset="-120"/>
                        </a:rPr>
                        <a:t>活動內容</a:t>
                      </a:r>
                      <a:endParaRPr lang="zh-TW" altLang="en-US" sz="32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8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08:45</a:t>
                      </a:r>
                      <a:r>
                        <a:rPr lang="zh-TW" alt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　～　</a:t>
                      </a:r>
                      <a:r>
                        <a:rPr 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09:30</a:t>
                      </a:r>
                      <a:endParaRPr lang="zh-TW" sz="280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點名、日曆活動、唱遊、操作</a:t>
                      </a:r>
                      <a:endParaRPr lang="zh-TW" sz="240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8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09:30</a:t>
                      </a:r>
                      <a:r>
                        <a:rPr lang="zh-TW" alt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　～　</a:t>
                      </a:r>
                      <a:r>
                        <a:rPr 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10:30</a:t>
                      </a:r>
                      <a:endParaRPr lang="zh-TW" sz="280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latin typeface="標楷體" pitchFamily="65" charset="-120"/>
                          <a:ea typeface="標楷體" pitchFamily="65" charset="-120"/>
                        </a:rPr>
                        <a:t>點心</a:t>
                      </a:r>
                      <a:r>
                        <a:rPr lang="zh-TW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時間</a:t>
                      </a:r>
                      <a:r>
                        <a:rPr lang="zh-TW" altLang="en-US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、學習區時間</a:t>
                      </a:r>
                      <a:endParaRPr lang="zh-TW" sz="240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8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10:30</a:t>
                      </a:r>
                      <a:r>
                        <a:rPr lang="zh-TW" alt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　～　</a:t>
                      </a:r>
                      <a:r>
                        <a:rPr 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11:20</a:t>
                      </a:r>
                      <a:endParaRPr lang="zh-TW" sz="280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主題活動、</a:t>
                      </a:r>
                      <a:r>
                        <a:rPr lang="zh-TW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體能</a:t>
                      </a:r>
                      <a:r>
                        <a:rPr lang="zh-TW" altLang="en-US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lang="zh-TW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美勞</a:t>
                      </a:r>
                      <a:r>
                        <a:rPr lang="en-US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  </a:t>
                      </a:r>
                      <a:endParaRPr lang="zh-TW" sz="240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8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11:20</a:t>
                      </a:r>
                      <a:r>
                        <a:rPr lang="zh-TW" alt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　～　</a:t>
                      </a:r>
                      <a:r>
                        <a:rPr 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14:30</a:t>
                      </a:r>
                      <a:endParaRPr lang="zh-TW" sz="280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latin typeface="標楷體" pitchFamily="65" charset="-120"/>
                          <a:ea typeface="標楷體" pitchFamily="65" charset="-120"/>
                        </a:rPr>
                        <a:t>午餐</a:t>
                      </a:r>
                      <a:r>
                        <a:rPr lang="zh-TW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時間</a:t>
                      </a:r>
                      <a:r>
                        <a:rPr lang="zh-TW" altLang="en-US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lang="zh-TW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午休時間</a:t>
                      </a:r>
                      <a:endParaRPr lang="zh-TW" sz="240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8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14:30</a:t>
                      </a:r>
                      <a:r>
                        <a:rPr lang="zh-TW" alt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　～　</a:t>
                      </a:r>
                      <a:r>
                        <a:rPr lang="en-US" altLang="zh-TW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15:00</a:t>
                      </a:r>
                      <a:endParaRPr lang="zh-TW" sz="280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點心時間</a:t>
                      </a:r>
                      <a:endParaRPr lang="zh-TW" altLang="en-US" sz="2400" kern="100" dirty="0" smtClean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8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15:00</a:t>
                      </a:r>
                      <a:r>
                        <a:rPr lang="zh-TW" alt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　～　</a:t>
                      </a:r>
                      <a:r>
                        <a:rPr lang="en-US" sz="2800" kern="100" dirty="0" smtClean="0">
                          <a:latin typeface="標楷體" pitchFamily="65" charset="-120"/>
                          <a:ea typeface="標楷體" pitchFamily="65" charset="-120"/>
                        </a:rPr>
                        <a:t>15:30</a:t>
                      </a:r>
                      <a:endParaRPr lang="zh-TW" sz="280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latin typeface="標楷體" pitchFamily="65" charset="-120"/>
                          <a:ea typeface="標楷體" pitchFamily="65" charset="-120"/>
                        </a:rPr>
                        <a:t>學習區時間、戶外活動</a:t>
                      </a:r>
                      <a:endParaRPr lang="zh-TW" sz="240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438</Words>
  <Application>Microsoft Office PowerPoint</Application>
  <PresentationFormat>如螢幕大小 (4:3)</PresentationFormat>
  <Paragraphs>84</Paragraphs>
  <Slides>16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7" baseType="lpstr">
      <vt:lpstr>微軟正黑體</vt:lpstr>
      <vt:lpstr>新細明體</vt:lpstr>
      <vt:lpstr>新細明體</vt:lpstr>
      <vt:lpstr>標楷體</vt:lpstr>
      <vt:lpstr>Arial</vt:lpstr>
      <vt:lpstr>Calibri</vt:lpstr>
      <vt:lpstr>Poor Richard</vt:lpstr>
      <vt:lpstr>Times New Roman</vt:lpstr>
      <vt:lpstr>Wingdings</vt:lpstr>
      <vt:lpstr>Wingdings 2</vt:lpstr>
      <vt:lpstr>Office 佈景主題</vt:lpstr>
      <vt:lpstr> 仁 愛 國 小</vt:lpstr>
      <vt:lpstr>壹、班級簡介</vt:lpstr>
      <vt:lpstr>貳、師生概況</vt:lpstr>
      <vt:lpstr>參、班級環境 前門入口－收拾整理訓練</vt:lpstr>
      <vt:lpstr> 教室內廁所－如廁訓練</vt:lpstr>
      <vt:lpstr>用餐區－進食訓練</vt:lpstr>
      <vt:lpstr> 主題活動區</vt:lpstr>
      <vt:lpstr>學 習 區</vt:lpstr>
      <vt:lpstr>肆、作息時間</vt:lpstr>
      <vt:lpstr>PowerPoint 簡報</vt:lpstr>
      <vt:lpstr>教 學 活 動</vt:lpstr>
      <vt:lpstr>教 學 活 動</vt:lpstr>
      <vt:lpstr>陸、相關專業團隊－治療師入園</vt:lpstr>
      <vt:lpstr>柒、相關經費補助</vt:lpstr>
      <vt:lpstr>PowerPoint 簡報</vt:lpstr>
      <vt:lpstr> 感 謝 您 的 聆 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仁愛國小</dc:title>
  <dc:creator>Ling</dc:creator>
  <cp:lastModifiedBy>User</cp:lastModifiedBy>
  <cp:revision>92</cp:revision>
  <dcterms:created xsi:type="dcterms:W3CDTF">2017-01-02T03:35:35Z</dcterms:created>
  <dcterms:modified xsi:type="dcterms:W3CDTF">2020-01-09T23:44:26Z</dcterms:modified>
</cp:coreProperties>
</file>