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1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57" r:id="rId13"/>
    <p:sldId id="258" r:id="rId14"/>
    <p:sldId id="259" r:id="rId15"/>
    <p:sldId id="26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5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87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25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0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53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21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62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99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36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88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3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A83F-8891-44E5-BE10-DE7AB82ACEBC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F33B-43C0-4C3E-9E20-277F14126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0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1017ok&#39640;&#24773;&#32210;&#34892;&#28858;&#38556;&#31001;-&#39640;&#37434;&#32724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&#23416;&#38556;&#20877;&#27425;&#37101;&#38859;&#36784;1018OK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&#33258;&#35069;&#36969;&#25033;&#27424;&#20339;&#23416;&#29983;&#25552;&#22577;&#29305;&#27530;&#25945;&#32946;&#37969;&#23450;&#21450;&#23433;&#32622;&#30003;&#35531;&#34920;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5900" y="435769"/>
            <a:ext cx="9144000" cy="2387600"/>
          </a:xfrm>
        </p:spPr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期中轉介心評分享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50182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深美國小 吳荔馨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1080220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902" y="6244478"/>
            <a:ext cx="4123952" cy="37795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337" y="6230054"/>
            <a:ext cx="4123952" cy="37795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705" y="6207873"/>
            <a:ext cx="4123952" cy="37795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5875"/>
            <a:ext cx="3124200" cy="20288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694" y="2909233"/>
            <a:ext cx="4832611" cy="123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鑑定表格（轉介前介入）書寫技巧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輔導相當重要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努力尋求二級輔導資源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填認輔單、與校內專輔老師合作、與輔導室行政人員合作、跨行政處事合作、召開個案會議、入班團體宣導等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4244579" y="3931771"/>
            <a:ext cx="1685366" cy="23801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１０７０１期中轉介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  <a:hlinkClick r:id="rId2" action="ppaction://hlinkfile"/>
            </a:endParaRPr>
          </a:p>
          <a:p>
            <a:pPr algn="ctr"/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高生報告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9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8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關於學障鑑定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91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關於學障鑑定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59090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基本鑑定原則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參考來源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國民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小學身心障礙在校學生</a:t>
            </a:r>
            <a:r>
              <a:rPr lang="zh-TW" altLang="zh-TW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學習障礙組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鑑定基準與參考原則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一般教育環境下所提供之介入仍難有效改善，再轉介鑑定。</a:t>
            </a: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釐清並排除其他障礙或環境因素所直接造成之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生理、環境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內在能力與學習表現有顯著差異：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符合智能中等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(IQ85)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或中等以上。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內在任一能力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包含注意、記憶、知覺、知覺動作、理解、推理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與學習表現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聽覺理解、口語表達、識字、閱讀理解、書寫、數學運算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有顯著困難。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學習成就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聽、說、讀、寫、算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低落：在一項或多項學科之表現顯著低於現就讀年級同儕，且學業低成就現象隨其年級升高而更明顯。一般而言：</a:t>
            </a:r>
          </a:p>
          <a:p>
            <a:pPr lvl="0"/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低年級：落後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歲或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個年級以上。</a:t>
            </a:r>
          </a:p>
          <a:p>
            <a:pPr lvl="0"/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中年級：落後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1.5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歲或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1.5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個年級以上。</a:t>
            </a:r>
          </a:p>
          <a:p>
            <a:pPr lvl="0"/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高年級：落後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歲或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個年級以上。</a:t>
            </a: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神經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心理功能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異常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3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我對學生鑑定的思考脈絡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釐清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老師一起來剝洋蔥，尋找洋蔥心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問題核心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參考資料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國民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中小學學習障礙學生鑑定模式及流程圖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身心障礙在校學生學習障礙組鑑定心評工作流程圖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身心障礙在校學生學習障礙組研判架構參考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ãæ´è¥åé¢åã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10" y="418026"/>
            <a:ext cx="3174289" cy="281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dirty="0" smtClean="0"/>
              <a:t>個案分享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三年級郭生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疑學再次提報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（具醫診：注意力不集中過動伴隨癲癇）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6448"/>
            <a:ext cx="10515600" cy="502051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基隆的學障亞型有：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伴隨注意力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記憶力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協調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知覺組織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一個一個去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清或排除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基隆市的初次學障提報施測工具為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i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中文年級認字量表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未達切截分數→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識字障礙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i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閱讀理解困難篩選測驗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未達切截分數→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閱讀障礙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i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國小學童書寫語文測驗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i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國小兒童書寫語文能力診斷測驗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該個案前次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施測無法釐清書寫狀況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i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基礎概念數學評量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：達切截分數→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數學障礙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484094" y="6176961"/>
            <a:ext cx="11313459" cy="546568"/>
            <a:chOff x="484094" y="6176961"/>
            <a:chExt cx="11313459" cy="546568"/>
          </a:xfrm>
        </p:grpSpPr>
        <p:sp>
          <p:nvSpPr>
            <p:cNvPr id="5" name="橢圓 4"/>
            <p:cNvSpPr/>
            <p:nvPr/>
          </p:nvSpPr>
          <p:spPr>
            <a:xfrm>
              <a:off x="484094" y="6176963"/>
              <a:ext cx="2164977" cy="546566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閱讀障礙</a:t>
              </a:r>
              <a:endParaRPr lang="zh-TW" altLang="en-US" dirty="0"/>
            </a:p>
          </p:txBody>
        </p:sp>
        <p:sp>
          <p:nvSpPr>
            <p:cNvPr id="6" name="橢圓 5"/>
            <p:cNvSpPr/>
            <p:nvPr/>
          </p:nvSpPr>
          <p:spPr>
            <a:xfrm>
              <a:off x="5329518" y="6176963"/>
              <a:ext cx="2164977" cy="546566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數學障礙</a:t>
              </a:r>
              <a:endParaRPr lang="zh-TW" altLang="en-US" dirty="0"/>
            </a:p>
          </p:txBody>
        </p:sp>
        <p:sp>
          <p:nvSpPr>
            <p:cNvPr id="7" name="橢圓 6"/>
            <p:cNvSpPr/>
            <p:nvPr/>
          </p:nvSpPr>
          <p:spPr>
            <a:xfrm>
              <a:off x="2906806" y="6176963"/>
              <a:ext cx="2164977" cy="546566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書寫</a:t>
              </a:r>
              <a:r>
                <a:rPr lang="zh-TW" altLang="en-US" dirty="0" smtClean="0"/>
                <a:t>障礙</a:t>
              </a:r>
              <a:endParaRPr lang="zh-TW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7906871" y="6176963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注</a:t>
              </a:r>
              <a:endParaRPr lang="zh-TW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11044518" y="6176961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知</a:t>
              </a:r>
              <a:endParaRPr lang="zh-TW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10013575" y="6176962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動</a:t>
              </a:r>
              <a:endParaRPr lang="zh-TW" altLang="en-US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9000564" y="6188168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記</a:t>
              </a:r>
              <a:endParaRPr lang="zh-TW" altLang="en-US" dirty="0"/>
            </a:p>
          </p:txBody>
        </p:sp>
      </p:grpSp>
      <p:sp>
        <p:nvSpPr>
          <p:cNvPr id="14" name="乘號 13"/>
          <p:cNvSpPr/>
          <p:nvPr/>
        </p:nvSpPr>
        <p:spPr>
          <a:xfrm>
            <a:off x="6096000" y="6115330"/>
            <a:ext cx="658906" cy="669832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4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9588" y="161892"/>
            <a:ext cx="10515600" cy="58676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施測相關測驗尋找核心困難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◎閱讀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聽覺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理解、識字、拼音解碼、閱讀理解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◎書寫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質性文本資料翻拍並分析錯誤類型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＊量化測驗工具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◎注意力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（因個案醫診為注意力不集中過動症→釐清是否有情緒或衝動因素影響學習）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＊量化測驗工具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＊入班質性觀察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◎動作協調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＊書寫障礙學生需釐清是否因視動因素影響→施測相關測驗（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VMI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＊參考專業團隊意見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84094" y="6176961"/>
            <a:ext cx="11313459" cy="546568"/>
            <a:chOff x="484094" y="6176961"/>
            <a:chExt cx="11313459" cy="546568"/>
          </a:xfrm>
        </p:grpSpPr>
        <p:sp>
          <p:nvSpPr>
            <p:cNvPr id="5" name="橢圓 4"/>
            <p:cNvSpPr/>
            <p:nvPr/>
          </p:nvSpPr>
          <p:spPr>
            <a:xfrm>
              <a:off x="484094" y="6176963"/>
              <a:ext cx="2164977" cy="546566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閱讀障礙</a:t>
              </a:r>
              <a:endParaRPr lang="zh-TW" altLang="en-US" dirty="0"/>
            </a:p>
          </p:txBody>
        </p:sp>
        <p:sp>
          <p:nvSpPr>
            <p:cNvPr id="6" name="橢圓 5"/>
            <p:cNvSpPr/>
            <p:nvPr/>
          </p:nvSpPr>
          <p:spPr>
            <a:xfrm>
              <a:off x="5329518" y="6176963"/>
              <a:ext cx="2164977" cy="546566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數學障礙</a:t>
              </a:r>
              <a:endParaRPr lang="zh-TW" altLang="en-US" dirty="0"/>
            </a:p>
          </p:txBody>
        </p:sp>
        <p:sp>
          <p:nvSpPr>
            <p:cNvPr id="7" name="橢圓 6"/>
            <p:cNvSpPr/>
            <p:nvPr/>
          </p:nvSpPr>
          <p:spPr>
            <a:xfrm>
              <a:off x="2906806" y="6176963"/>
              <a:ext cx="2164977" cy="546566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書寫</a:t>
              </a:r>
              <a:r>
                <a:rPr lang="zh-TW" altLang="en-US" dirty="0" smtClean="0"/>
                <a:t>障礙</a:t>
              </a:r>
              <a:endParaRPr lang="zh-TW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7906871" y="6176963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注</a:t>
              </a:r>
              <a:endParaRPr lang="zh-TW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11044518" y="6176961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知</a:t>
              </a:r>
              <a:endParaRPr lang="zh-TW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10013575" y="6176962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動</a:t>
              </a:r>
              <a:endParaRPr lang="zh-TW" altLang="en-US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9000564" y="6188168"/>
              <a:ext cx="753035" cy="4524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記</a:t>
              </a:r>
              <a:endParaRPr lang="zh-TW" altLang="en-US" dirty="0"/>
            </a:p>
          </p:txBody>
        </p:sp>
      </p:grpSp>
      <p:sp>
        <p:nvSpPr>
          <p:cNvPr id="12" name="乘號 11"/>
          <p:cNvSpPr/>
          <p:nvPr/>
        </p:nvSpPr>
        <p:spPr>
          <a:xfrm>
            <a:off x="5997388" y="6176961"/>
            <a:ext cx="739588" cy="546568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L-圖案 12"/>
          <p:cNvSpPr/>
          <p:nvPr/>
        </p:nvSpPr>
        <p:spPr>
          <a:xfrm rot="18969424">
            <a:off x="457038" y="5908020"/>
            <a:ext cx="887506" cy="537882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L-圖案 13"/>
          <p:cNvSpPr/>
          <p:nvPr/>
        </p:nvSpPr>
        <p:spPr>
          <a:xfrm rot="18969424">
            <a:off x="2765936" y="5953236"/>
            <a:ext cx="887506" cy="537882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L-圖案 14"/>
          <p:cNvSpPr/>
          <p:nvPr/>
        </p:nvSpPr>
        <p:spPr>
          <a:xfrm rot="18969424">
            <a:off x="7539804" y="5760632"/>
            <a:ext cx="887506" cy="537882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L-圖案 15"/>
          <p:cNvSpPr/>
          <p:nvPr/>
        </p:nvSpPr>
        <p:spPr>
          <a:xfrm rot="18969424">
            <a:off x="9753600" y="5666641"/>
            <a:ext cx="887506" cy="537882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圓角矩形 16"/>
          <p:cNvSpPr/>
          <p:nvPr/>
        </p:nvSpPr>
        <p:spPr>
          <a:xfrm>
            <a:off x="10031425" y="3295480"/>
            <a:ext cx="1685366" cy="23801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１０７０１期中轉介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  <a:hlinkClick r:id="rId2" action="ppaction://hlinkfile"/>
            </a:endParaRPr>
          </a:p>
          <a:p>
            <a:pPr algn="ctr"/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郭生報告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375" y="14502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寫了這麼多，來到了報告當天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第一年教書時恰巧當了全市的鑑定工作人員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發現到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委員在你進來教室有事先完整看報告的機率為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….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委員真的什麼問題都可能出現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報告的老師要使用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冷靜的心情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來爭取孩子權益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一次報告時間約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10-15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分鐘，我要怎麼在這短短的時間，呈現我花了至少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10-15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小時以上的心血結晶。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2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無論哪個障別，請將蒐集來的資料整理好並帶到報告現場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情障、自閉症的輔導記錄、情緒行為表現、社交互動的影片等。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學障的書寫紙本資料，國語習作、期中考試評量卷、作業簿本。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動作協調困難者的生活運動影片等。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善用智慧型手機拍照功能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，存在一個相簿隨時觀看，並減少攜帶重量。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9099"/>
            <a:ext cx="10515600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01784"/>
            <a:ext cx="10515600" cy="544721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報告當天建議先閱讀過自己的文本，整理一下思緒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「聚焦」、「聚焦」再「聚焦」，利用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分鐘左右清楚陳述核心問題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個案學生我已經非常熟，我知道他除了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症狀，還有一點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症狀，甚至於有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我很想要讓委員們了解孩子，所以講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症狀突然插入了一點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症狀，再說一點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特質，再繼續回去講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A…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這時候開口了「老師，請你回去釐清到底他是什麼症狀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」得到了「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疑似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」身分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委員根本不認識這個個案，從你的口述中，只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會認為心評老師還找不到學生的核心問題。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讓委員聽到他預期的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症狀就好。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若真的要說出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症狀，請務必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是因為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而造成個案有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BC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32410"/>
            <a:ext cx="10515600" cy="525126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有層次的跟委員報告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已經釐清並排除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WWW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的原因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確定有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KKK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的症狀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形容問題行為，</a:t>
            </a:r>
            <a:r>
              <a:rPr lang="zh-TW" altLang="en-US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務必補充你平常或未來給予的學習策略或服務</a:t>
            </a:r>
            <a:endParaRPr lang="en-US" altLang="zh-TW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除了描述個案的嚴重程度外，記得補充你在心評過程時有沒有給導師什麼策略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或是個案入班後，我可以給他什麼學習策略或服務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讓委員覺得，你除了學生的核心問題，也已經清楚了解學生的優弱勢，並能切確給予適當的特殊需求服務。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來說，鑑定報告會議不是「吐苦水」時間，而是可知道學生確診後得到的服務為何。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曾遇過一個委員，重複性的問我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那你可以給他什麼特教服務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?&gt;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5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鑑定心酸談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蒐集資料、滿天高的測驗、算分數、訪談觀察並無止盡書寫→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忙啊！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鑑定會議教授還好多疑問→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不要再對我的心血追問了啊！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分享簡單的經驗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0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報告時的情緒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4831489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委員的問題讓人心慌慌心驚驚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冷靜沉著，生氣就輸了</a:t>
            </a:r>
            <a:endParaRPr lang="en-US" altLang="zh-TW" sz="4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學生需要的服務，要用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柔性的堅持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跟委員爭取。如特教助理員及酌減人數等。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有時候委員的問題，會讓人無法反應。也可以試著以謙卑的心情，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詢問請教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委員們。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若是委員堅持不給予該項服務，或是不給予學生你遇期的障礙類別。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務必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請委員解釋原因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並且解釋原因能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打在鑑定結果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上，以利自己下次重新鑑定時，能夠更清楚釐清核心問題。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509451"/>
            <a:ext cx="10515600" cy="566751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寫報告真的很累，寫完後也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可以特教夥伴教師互看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，看是否有書寫出學生的核心問題。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也可以試試看在短時間陳述個案的問題行為，並讓對方知道是什麼障別的學生。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寫了這麼多報告，當天還被委員質疑或否認，真的無奈又生氣。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不要害怕鑑定，努力讓自己多</a:t>
            </a:r>
            <a:r>
              <a:rPr lang="en-US" altLang="zh-TW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點。</a:t>
            </a:r>
            <a:endParaRPr lang="en-US" altLang="zh-TW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事前多一點 時間琢磨文字。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報告當天多一點 準備、溫柔的堅持。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委員少問一點，我也開心一點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加油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719" y="4180114"/>
            <a:ext cx="3601739" cy="165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9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關於情障鑑定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98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關於情障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鑑定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488374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參考資料：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國小身心障礙在校學生情緒行為障礙組鑑定心評工作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國民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中小學情緒行為障礙學生鑑定流程圖</a:t>
            </a: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我對情障的思考脈絡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根據法規需要跨情境並達到半年以上，且做過許多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調整（輔導、班級經營等）後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仍存在的問題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我對情障的資料蒐集過程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分享個案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一年級初提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◎普通班老師：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填寫資料困難看不懂語句，過於繁多，好累，拖拖拉拉。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◎善用表格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官方表格：＜基隆市轉介前介入表格＞→好處：內有簡易普師教學策略檢核，讓普師自省是否有先調整差異化的班經策略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自製表格勾選：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適應欠佳學生提報特殊教育鑑定及安置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申請表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我對情障的資料蒐集過程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4818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◎家長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普通班老師無法完整告知家長何謂特殊教育鑑定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跟家長親自溝通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內心的秘密話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535577" y="3500846"/>
            <a:ext cx="11312434" cy="30567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˙沒有人願意接受自己的孩子有問題，家長已經承受很多次被普師的負向溝通，情緒較為敏感</a:t>
            </a:r>
            <a:endParaRPr lang="en-US" altLang="zh-TW" sz="2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˙情障或自閉特質的家長，部分具有情緒激動特質，或聽覺提取主題較有難度，建議列印相關紙本資料協助溝通，提升家長的視覺理解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˙情障或自閉特質的家長，部分資訊蒐集知能高，所以根據家長狀況，清楚告知接受特教服務後會有什麼相關服務，疑似生跟正式生的差別等等，資訊透明化，提升家長對特教的信任感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algn="ctr"/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2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情障鑑定報告書寫重點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4596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◎情障生的行為罄竹難書，實在無法聚焦下筆，或變成小說撰寫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◎建議：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書寫句盡量具體明確。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形容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建議加上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時間性</a:t>
            </a:r>
            <a:endParaRPr lang="en-US" altLang="zh-TW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形容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行為問題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建議加上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發生頻率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，讓審文者了解嚴重性。如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＊</a:t>
            </a:r>
            <a:r>
              <a:rPr lang="zh-TW" altLang="zh-TW" dirty="0" smtClean="0">
                <a:solidFill>
                  <a:srgbClr val="FF0000"/>
                </a:solidFill>
              </a:rPr>
              <a:t>上手</a:t>
            </a:r>
            <a:r>
              <a:rPr lang="zh-TW" altLang="zh-TW" dirty="0">
                <a:solidFill>
                  <a:srgbClr val="FF0000"/>
                </a:solidFill>
              </a:rPr>
              <a:t>的操作性課程，專注力約可維持</a:t>
            </a:r>
            <a:r>
              <a:rPr lang="zh-TW" altLang="zh-TW" u="sng" dirty="0">
                <a:solidFill>
                  <a:srgbClr val="FF0000"/>
                </a:solidFill>
              </a:rPr>
              <a:t>五</a:t>
            </a:r>
            <a:r>
              <a:rPr lang="zh-TW" altLang="zh-TW" u="sng" dirty="0" smtClean="0">
                <a:solidFill>
                  <a:srgbClr val="FF0000"/>
                </a:solidFill>
              </a:rPr>
              <a:t>分鐘</a:t>
            </a:r>
            <a:r>
              <a:rPr lang="zh-TW" altLang="en-US" dirty="0" smtClean="0">
                <a:solidFill>
                  <a:srgbClr val="FF0000"/>
                </a:solidFill>
              </a:rPr>
              <a:t>；</a:t>
            </a:r>
            <a:r>
              <a:rPr lang="zh-TW" altLang="zh-TW" dirty="0">
                <a:solidFill>
                  <a:srgbClr val="FF0000"/>
                </a:solidFill>
              </a:rPr>
              <a:t>講述性課程約只能維持</a:t>
            </a:r>
            <a:r>
              <a:rPr lang="en-US" altLang="zh-TW" u="sng" dirty="0">
                <a:solidFill>
                  <a:srgbClr val="FF0000"/>
                </a:solidFill>
              </a:rPr>
              <a:t>30</a:t>
            </a:r>
            <a:r>
              <a:rPr lang="zh-TW" altLang="zh-TW" u="sng" dirty="0" smtClean="0">
                <a:solidFill>
                  <a:srgbClr val="FF0000"/>
                </a:solidFill>
              </a:rPr>
              <a:t>秒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＊個案</a:t>
            </a:r>
            <a:r>
              <a:rPr lang="zh-TW" altLang="zh-TW" dirty="0" smtClean="0">
                <a:solidFill>
                  <a:srgbClr val="FF0000"/>
                </a:solidFill>
              </a:rPr>
              <a:t>非常</a:t>
            </a:r>
            <a:r>
              <a:rPr lang="zh-TW" altLang="zh-TW" dirty="0">
                <a:solidFill>
                  <a:srgbClr val="FF0000"/>
                </a:solidFill>
              </a:rPr>
              <a:t>容易受到視覺、聽覺或是同儕因素的影響，常會突然起立離開團體並接近吸引的來源。</a:t>
            </a:r>
            <a:r>
              <a:rPr lang="zh-TW" altLang="zh-TW" u="sng" dirty="0">
                <a:solidFill>
                  <a:srgbClr val="FF0000"/>
                </a:solidFill>
              </a:rPr>
              <a:t>一堂課發生頻率約五到十次</a:t>
            </a:r>
            <a:r>
              <a:rPr lang="zh-TW" altLang="zh-TW" u="sng" dirty="0" smtClean="0">
                <a:solidFill>
                  <a:srgbClr val="FF0000"/>
                </a:solidFill>
              </a:rPr>
              <a:t>左右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7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0614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鑑定表格（學習狀況）書寫技巧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1983" t="13525" r="12267" b="3428"/>
          <a:stretch/>
        </p:blipFill>
        <p:spPr>
          <a:xfrm>
            <a:off x="1737359" y="927462"/>
            <a:ext cx="9235441" cy="5695407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994954" y="4362994"/>
            <a:ext cx="2832463" cy="1730511"/>
            <a:chOff x="994954" y="4362994"/>
            <a:chExt cx="2832463" cy="1730511"/>
          </a:xfrm>
        </p:grpSpPr>
        <p:sp>
          <p:nvSpPr>
            <p:cNvPr id="6" name="向下箭號 5"/>
            <p:cNvSpPr/>
            <p:nvPr/>
          </p:nvSpPr>
          <p:spPr>
            <a:xfrm>
              <a:off x="3304903" y="4362994"/>
              <a:ext cx="378823" cy="809897"/>
            </a:xfrm>
            <a:prstGeom prst="down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994954" y="5172891"/>
              <a:ext cx="2832463" cy="92061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如果有勾選到，</a:t>
              </a:r>
              <a:endParaRPr lang="en-US" altLang="zh-TW" dirty="0" smtClean="0"/>
            </a:p>
            <a:p>
              <a:pPr algn="ctr"/>
              <a:r>
                <a:rPr lang="zh-TW" altLang="en-US" dirty="0" smtClean="0"/>
                <a:t>盡量右側表格要描述到</a:t>
              </a:r>
              <a:endParaRPr lang="zh-TW" altLang="en-US" dirty="0"/>
            </a:p>
          </p:txBody>
        </p:sp>
      </p:grpSp>
      <p:sp>
        <p:nvSpPr>
          <p:cNvPr id="9" name="矩形 8"/>
          <p:cNvSpPr/>
          <p:nvPr/>
        </p:nvSpPr>
        <p:spPr>
          <a:xfrm>
            <a:off x="4911634" y="2730137"/>
            <a:ext cx="5930537" cy="7445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10972800" y="2599509"/>
            <a:ext cx="1018903" cy="7837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加上發生頻率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 flipV="1">
            <a:off x="4931228" y="4767942"/>
            <a:ext cx="4604658" cy="261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9679577" y="4454434"/>
            <a:ext cx="2090057" cy="1463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善用粗體字確定文章重點，讓閱讀的委員更清楚知道問題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14846"/>
            <a:ext cx="10515600" cy="4962117"/>
          </a:xfrm>
        </p:spPr>
        <p:txBody>
          <a:bodyPr/>
          <a:lstStyle/>
          <a:p>
            <a:r>
              <a:rPr lang="zh-TW" altLang="en-US" dirty="0" smtClean="0"/>
              <a:t>初級輔導內容具體。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盡量寫出普師或是家長對於個案的調整，極尋求資源的過程。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0614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鑑定表格（轉介前介入）書寫技巧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20250" t="5906" r="20822" b="3619"/>
          <a:stretch/>
        </p:blipFill>
        <p:spPr>
          <a:xfrm>
            <a:off x="2847702" y="169817"/>
            <a:ext cx="7577831" cy="6544492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>
            <a:off x="3304903" y="1325563"/>
            <a:ext cx="14369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3304903" y="2353174"/>
            <a:ext cx="14369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196046" y="2849563"/>
            <a:ext cx="14369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196046" y="3502706"/>
            <a:ext cx="14369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196046" y="4547734"/>
            <a:ext cx="14369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3304903" y="5212080"/>
            <a:ext cx="2024743" cy="149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3304903" y="6216059"/>
            <a:ext cx="3108960" cy="410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571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1826</Words>
  <Application>Microsoft Office PowerPoint</Application>
  <PresentationFormat>寬螢幕</PresentationFormat>
  <Paragraphs>186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新細明體</vt:lpstr>
      <vt:lpstr>標楷體</vt:lpstr>
      <vt:lpstr>Arial</vt:lpstr>
      <vt:lpstr>Calibri</vt:lpstr>
      <vt:lpstr>Calibri Light</vt:lpstr>
      <vt:lpstr>Office 佈景主題</vt:lpstr>
      <vt:lpstr>107學年 期中轉介心評分享</vt:lpstr>
      <vt:lpstr>PowerPoint 簡報</vt:lpstr>
      <vt:lpstr>PowerPoint 簡報</vt:lpstr>
      <vt:lpstr>關於情障鑑定</vt:lpstr>
      <vt:lpstr>我對情障的資料蒐集過程 (分享個案:一年級初提)</vt:lpstr>
      <vt:lpstr>我對情障的資料蒐集過程</vt:lpstr>
      <vt:lpstr>情障鑑定報告書寫重點</vt:lpstr>
      <vt:lpstr>鑑定表格（學習狀況）書寫技巧</vt:lpstr>
      <vt:lpstr>鑑定表格（轉介前介入）書寫技巧</vt:lpstr>
      <vt:lpstr>鑑定表格（轉介前介入）書寫技巧</vt:lpstr>
      <vt:lpstr>PowerPoint 簡報</vt:lpstr>
      <vt:lpstr>關於學障鑑定</vt:lpstr>
      <vt:lpstr>我對學生鑑定的思考脈絡</vt:lpstr>
      <vt:lpstr>個案分享-三年級郭生 (疑學再次提報)（具醫診：注意力不集中過動伴隨癲癇）</vt:lpstr>
      <vt:lpstr>PowerPoint 簡報</vt:lpstr>
      <vt:lpstr>寫了這麼多，來到了報告當天</vt:lpstr>
      <vt:lpstr>報告前</vt:lpstr>
      <vt:lpstr>報告時</vt:lpstr>
      <vt:lpstr>報告時</vt:lpstr>
      <vt:lpstr>報告時的情緒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107學年 期中轉介心評分享</dc:title>
  <dc:creator>Liz</dc:creator>
  <cp:lastModifiedBy>Liz</cp:lastModifiedBy>
  <cp:revision>35</cp:revision>
  <dcterms:created xsi:type="dcterms:W3CDTF">2019-02-14T03:35:10Z</dcterms:created>
  <dcterms:modified xsi:type="dcterms:W3CDTF">2019-02-21T03:48:22Z</dcterms:modified>
</cp:coreProperties>
</file>