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80" r:id="rId1"/>
  </p:sldMasterIdLst>
  <p:notesMasterIdLst>
    <p:notesMasterId r:id="rId29"/>
  </p:notesMasterIdLst>
  <p:handoutMasterIdLst>
    <p:handoutMasterId r:id="rId30"/>
  </p:handoutMasterIdLst>
  <p:sldIdLst>
    <p:sldId id="256" r:id="rId2"/>
    <p:sldId id="375" r:id="rId3"/>
    <p:sldId id="376" r:id="rId4"/>
    <p:sldId id="377" r:id="rId5"/>
    <p:sldId id="366" r:id="rId6"/>
    <p:sldId id="367" r:id="rId7"/>
    <p:sldId id="384" r:id="rId8"/>
    <p:sldId id="325" r:id="rId9"/>
    <p:sldId id="381" r:id="rId10"/>
    <p:sldId id="383" r:id="rId11"/>
    <p:sldId id="385" r:id="rId12"/>
    <p:sldId id="380" r:id="rId13"/>
    <p:sldId id="328" r:id="rId14"/>
    <p:sldId id="330" r:id="rId15"/>
    <p:sldId id="332" r:id="rId16"/>
    <p:sldId id="334" r:id="rId17"/>
    <p:sldId id="370" r:id="rId18"/>
    <p:sldId id="338" r:id="rId19"/>
    <p:sldId id="343" r:id="rId20"/>
    <p:sldId id="378" r:id="rId21"/>
    <p:sldId id="387" r:id="rId22"/>
    <p:sldId id="386" r:id="rId23"/>
    <p:sldId id="388" r:id="rId24"/>
    <p:sldId id="389" r:id="rId25"/>
    <p:sldId id="390" r:id="rId26"/>
    <p:sldId id="341" r:id="rId27"/>
    <p:sldId id="342"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8594" autoAdjust="0"/>
  </p:normalViewPr>
  <p:slideViewPr>
    <p:cSldViewPr snapToGrid="0" snapToObjects="1">
      <p:cViewPr varScale="1">
        <p:scale>
          <a:sx n="69" d="100"/>
          <a:sy n="69" d="100"/>
        </p:scale>
        <p:origin x="1200" y="40"/>
      </p:cViewPr>
      <p:guideLst>
        <p:guide orient="horz" pos="2160"/>
        <p:guide pos="2880"/>
      </p:guideLst>
    </p:cSldViewPr>
  </p:slideViewPr>
  <p:notesTextViewPr>
    <p:cViewPr>
      <p:scale>
        <a:sx n="100" d="100"/>
        <a:sy n="100" d="100"/>
      </p:scale>
      <p:origin x="0" y="0"/>
    </p:cViewPr>
  </p:notesTextViewPr>
  <p:notesViewPr>
    <p:cSldViewPr snapToGrid="0" snapToObjects="1" showGuides="1">
      <p:cViewPr varScale="1">
        <p:scale>
          <a:sx n="48" d="100"/>
          <a:sy n="48" d="100"/>
        </p:scale>
        <p:origin x="2764" y="4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9CE371B-0434-47D7-8F7A-4389BBE490C6}" type="datetimeFigureOut">
              <a:rPr lang="zh-TW" altLang="en-US" smtClean="0"/>
              <a:t>2023/8/14</a:t>
            </a:fld>
            <a:endParaRPr lang="zh-TW" altLang="en-US"/>
          </a:p>
        </p:txBody>
      </p:sp>
      <p:sp>
        <p:nvSpPr>
          <p:cNvPr id="4" name="頁尾版面配置區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77A56CA-D4BC-45AA-9162-18569860298F}" type="slidenum">
              <a:rPr lang="zh-TW" altLang="en-US" smtClean="0"/>
              <a:t>‹#›</a:t>
            </a:fld>
            <a:endParaRPr lang="zh-TW" altLang="en-US"/>
          </a:p>
        </p:txBody>
      </p:sp>
    </p:spTree>
    <p:extLst>
      <p:ext uri="{BB962C8B-B14F-4D97-AF65-F5344CB8AC3E}">
        <p14:creationId xmlns:p14="http://schemas.microsoft.com/office/powerpoint/2010/main" val="242328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0450A55-6B59-A94B-B66F-E38B29E6849E}" type="datetimeFigureOut">
              <a:rPr lang="en-US" smtClean="0"/>
              <a:t>8/14/2023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86C3B4D-61F0-8A49-90FB-9C4EB1493A7B}" type="slidenum">
              <a:rPr lang="en-US" smtClean="0"/>
              <a:t>‹#›</a:t>
            </a:fld>
            <a:endParaRPr lang="en-US"/>
          </a:p>
        </p:txBody>
      </p:sp>
    </p:spTree>
    <p:extLst>
      <p:ext uri="{BB962C8B-B14F-4D97-AF65-F5344CB8AC3E}">
        <p14:creationId xmlns:p14="http://schemas.microsoft.com/office/powerpoint/2010/main" val="151334209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45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5CDEF9E-F57E-BC41-B470-1BD4289034E0}" type="datetimeFigureOut">
              <a:rPr lang="en-US" smtClean="0"/>
              <a:t>8/14/2023</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4146354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5CDEF9E-F57E-BC41-B470-1BD4289034E0}" type="datetimeFigureOut">
              <a:rPr lang="en-US" smtClean="0"/>
              <a:t>8/14/2023</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3197491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365125"/>
            <a:ext cx="5800725" cy="5811838"/>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5CDEF9E-F57E-BC41-B470-1BD4289034E0}" type="datetimeFigureOut">
              <a:rPr lang="en-US" smtClean="0"/>
              <a:t>8/14/2023</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208417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5CDEF9E-F57E-BC41-B470-1BD4289034E0}" type="datetimeFigureOut">
              <a:rPr lang="en-US" smtClean="0"/>
              <a:t>8/14/2023</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197445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9"/>
            <a:ext cx="7886700" cy="2852737"/>
          </a:xfrm>
        </p:spPr>
        <p:txBody>
          <a:bodyPr anchor="b"/>
          <a:lstStyle>
            <a:lvl1pPr>
              <a:defRPr sz="45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p>
            <a:fld id="{55CDEF9E-F57E-BC41-B470-1BD4289034E0}" type="datetimeFigureOut">
              <a:rPr lang="en-US" smtClean="0"/>
              <a:t>8/14/2023</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341287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28650" y="1825625"/>
            <a:ext cx="38862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29150" y="1825625"/>
            <a:ext cx="38862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5CDEF9E-F57E-BC41-B470-1BD4289034E0}" type="datetimeFigureOut">
              <a:rPr lang="en-US" smtClean="0"/>
              <a:t>8/14/2023</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1908153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29841" y="365126"/>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4" name="內容版面配置區 3"/>
          <p:cNvSpPr>
            <a:spLocks noGrp="1"/>
          </p:cNvSpPr>
          <p:nvPr>
            <p:ph sz="half" idx="2"/>
          </p:nvPr>
        </p:nvSpPr>
        <p:spPr>
          <a:xfrm>
            <a:off x="629842" y="2505075"/>
            <a:ext cx="3868340"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6" name="內容版面配置區 5"/>
          <p:cNvSpPr>
            <a:spLocks noGrp="1"/>
          </p:cNvSpPr>
          <p:nvPr>
            <p:ph sz="quarter" idx="4"/>
          </p:nvPr>
        </p:nvSpPr>
        <p:spPr>
          <a:xfrm>
            <a:off x="4629150" y="2505075"/>
            <a:ext cx="3887391"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5CDEF9E-F57E-BC41-B470-1BD4289034E0}" type="datetimeFigureOut">
              <a:rPr lang="en-US" smtClean="0"/>
              <a:t>8/14/2023</a:t>
            </a:fld>
            <a:endParaRPr lang="en-US"/>
          </a:p>
        </p:txBody>
      </p:sp>
      <p:sp>
        <p:nvSpPr>
          <p:cNvPr id="8" name="頁尾版面配置區 7"/>
          <p:cNvSpPr>
            <a:spLocks noGrp="1"/>
          </p:cNvSpPr>
          <p:nvPr>
            <p:ph type="ftr" sz="quarter" idx="11"/>
          </p:nvPr>
        </p:nvSpPr>
        <p:spPr/>
        <p:txBody>
          <a:bodyPr/>
          <a:lstStyle/>
          <a:p>
            <a:endParaRPr lang="en-US"/>
          </a:p>
        </p:txBody>
      </p:sp>
      <p:sp>
        <p:nvSpPr>
          <p:cNvPr id="9" name="投影片編號版面配置區 8"/>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31099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5CDEF9E-F57E-BC41-B470-1BD4289034E0}" type="datetimeFigureOut">
              <a:rPr lang="en-US" smtClean="0"/>
              <a:t>8/14/2023</a:t>
            </a:fld>
            <a:endParaRPr lang="en-US"/>
          </a:p>
        </p:txBody>
      </p:sp>
      <p:sp>
        <p:nvSpPr>
          <p:cNvPr id="4" name="頁尾版面配置區 3"/>
          <p:cNvSpPr>
            <a:spLocks noGrp="1"/>
          </p:cNvSpPr>
          <p:nvPr>
            <p:ph type="ftr" sz="quarter" idx="11"/>
          </p:nvPr>
        </p:nvSpPr>
        <p:spPr/>
        <p:txBody>
          <a:bodyPr/>
          <a:lstStyle/>
          <a:p>
            <a:endParaRPr lang="en-US"/>
          </a:p>
        </p:txBody>
      </p:sp>
      <p:sp>
        <p:nvSpPr>
          <p:cNvPr id="5" name="投影片編號版面配置區 4"/>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1219381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5CDEF9E-F57E-BC41-B470-1BD4289034E0}" type="datetimeFigureOut">
              <a:rPr lang="en-US" smtClean="0"/>
              <a:t>8/14/2023</a:t>
            </a:fld>
            <a:endParaRPr lang="en-US"/>
          </a:p>
        </p:txBody>
      </p:sp>
      <p:sp>
        <p:nvSpPr>
          <p:cNvPr id="3" name="頁尾版面配置區 2"/>
          <p:cNvSpPr>
            <a:spLocks noGrp="1"/>
          </p:cNvSpPr>
          <p:nvPr>
            <p:ph type="ftr" sz="quarter" idx="11"/>
          </p:nvPr>
        </p:nvSpPr>
        <p:spPr/>
        <p:txBody>
          <a:bodyPr/>
          <a:lstStyle/>
          <a:p>
            <a:endParaRPr lang="en-US"/>
          </a:p>
        </p:txBody>
      </p:sp>
      <p:sp>
        <p:nvSpPr>
          <p:cNvPr id="4" name="投影片編號版面配置區 3"/>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1518719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55CDEF9E-F57E-BC41-B470-1BD4289034E0}" type="datetimeFigureOut">
              <a:rPr lang="en-US" smtClean="0"/>
              <a:t>8/14/2023</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613950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TW" altLang="en-US"/>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55CDEF9E-F57E-BC41-B470-1BD4289034E0}" type="datetimeFigureOut">
              <a:rPr lang="en-US" smtClean="0"/>
              <a:t>8/14/2023</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EF65ED3A-18C8-4149-B9DD-6F56456E1E18}" type="slidenum">
              <a:rPr lang="en-US" smtClean="0"/>
              <a:t>‹#›</a:t>
            </a:fld>
            <a:endParaRPr lang="en-US"/>
          </a:p>
        </p:txBody>
      </p:sp>
    </p:spTree>
    <p:extLst>
      <p:ext uri="{BB962C8B-B14F-4D97-AF65-F5344CB8AC3E}">
        <p14:creationId xmlns:p14="http://schemas.microsoft.com/office/powerpoint/2010/main" val="2860738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5CDEF9E-F57E-BC41-B470-1BD4289034E0}" type="datetimeFigureOut">
              <a:rPr lang="en-US" smtClean="0"/>
              <a:t>8/14/2023</a:t>
            </a:fld>
            <a:endParaRPr lang="en-US"/>
          </a:p>
        </p:txBody>
      </p:sp>
      <p:sp>
        <p:nvSpPr>
          <p:cNvPr id="5" name="頁尾版面配置區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投影片編號版面配置區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65ED3A-18C8-4149-B9DD-6F56456E1E18}" type="slidenum">
              <a:rPr lang="en-US" smtClean="0"/>
              <a:t>‹#›</a:t>
            </a:fld>
            <a:endParaRPr lang="en-US"/>
          </a:p>
        </p:txBody>
      </p:sp>
    </p:spTree>
    <p:extLst>
      <p:ext uri="{BB962C8B-B14F-4D97-AF65-F5344CB8AC3E}">
        <p14:creationId xmlns:p14="http://schemas.microsoft.com/office/powerpoint/2010/main" val="1739846236"/>
      </p:ext>
    </p:extLst>
  </p:cSld>
  <p:clrMap bg1="lt1" tx1="dk1" bg2="lt2" tx2="dk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76325"/>
            <a:ext cx="7772400" cy="2119913"/>
          </a:xfrm>
        </p:spPr>
        <p:txBody>
          <a:bodyPr>
            <a:normAutofit fontScale="90000"/>
          </a:bodyPr>
          <a:lstStyle/>
          <a:p>
            <a:r>
              <a:rPr lang="en-US" altLang="zh-TW" dirty="0" smtClean="0"/>
              <a:t/>
            </a:r>
            <a:br>
              <a:rPr lang="en-US" altLang="zh-TW" dirty="0" smtClean="0"/>
            </a:br>
            <a:r>
              <a:rPr lang="zh-TW" altLang="en-US" sz="7200" dirty="0" smtClean="0">
                <a:latin typeface="標楷體" panose="03000509000000000000" pitchFamily="65" charset="-120"/>
                <a:ea typeface="標楷體" panose="03000509000000000000" pitchFamily="65" charset="-120"/>
              </a:rPr>
              <a:t>知</a:t>
            </a:r>
            <a:r>
              <a:rPr lang="zh-TW" altLang="en-US" sz="7200" dirty="0">
                <a:latin typeface="標楷體" panose="03000509000000000000" pitchFamily="65" charset="-120"/>
                <a:ea typeface="標楷體" panose="03000509000000000000" pitchFamily="65" charset="-120"/>
              </a:rPr>
              <a:t>動型學習障礙學生之特質與介入</a:t>
            </a:r>
            <a:endParaRPr lang="en-US" sz="6700" dirty="0">
              <a:latin typeface="標楷體" pitchFamily="65" charset="-120"/>
              <a:ea typeface="標楷體" pitchFamily="65" charset="-120"/>
              <a:cs typeface="BiauKai"/>
            </a:endParaRPr>
          </a:p>
        </p:txBody>
      </p:sp>
      <p:sp>
        <p:nvSpPr>
          <p:cNvPr id="3" name="Subtitle 2"/>
          <p:cNvSpPr>
            <a:spLocks noGrp="1"/>
          </p:cNvSpPr>
          <p:nvPr>
            <p:ph type="subTitle" idx="1"/>
          </p:nvPr>
        </p:nvSpPr>
        <p:spPr>
          <a:xfrm>
            <a:off x="1533739" y="4800600"/>
            <a:ext cx="6400800" cy="810674"/>
          </a:xfrm>
        </p:spPr>
        <p:txBody>
          <a:bodyPr>
            <a:noAutofit/>
          </a:bodyPr>
          <a:lstStyle/>
          <a:p>
            <a:r>
              <a:rPr lang="zh-TW" altLang="en-US" sz="2000" dirty="0" smtClean="0">
                <a:solidFill>
                  <a:schemeClr val="tx1"/>
                </a:solidFill>
                <a:latin typeface="標楷體" pitchFamily="65" charset="-120"/>
                <a:ea typeface="標楷體" pitchFamily="65" charset="-120"/>
              </a:rPr>
              <a:t>職能治療師</a:t>
            </a:r>
            <a:endParaRPr lang="en-US" altLang="zh-TW" sz="2000" dirty="0" smtClean="0">
              <a:solidFill>
                <a:schemeClr val="tx1"/>
              </a:solidFill>
              <a:latin typeface="標楷體" pitchFamily="65" charset="-120"/>
              <a:ea typeface="標楷體" pitchFamily="65" charset="-120"/>
            </a:endParaRPr>
          </a:p>
          <a:p>
            <a:r>
              <a:rPr lang="zh-TW" altLang="en-US" sz="2000" dirty="0" smtClean="0">
                <a:solidFill>
                  <a:schemeClr val="tx1"/>
                </a:solidFill>
                <a:latin typeface="標楷體" pitchFamily="65" charset="-120"/>
                <a:ea typeface="標楷體" pitchFamily="65" charset="-120"/>
              </a:rPr>
              <a:t>羅慧珊</a:t>
            </a:r>
            <a:endParaRPr lang="en-US" sz="2000"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809570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200" dirty="0" smtClean="0">
                <a:latin typeface="標楷體" pitchFamily="65" charset="-120"/>
                <a:ea typeface="標楷體" pitchFamily="65" charset="-120"/>
              </a:rPr>
              <a:t>知動型學障學生的動作特質</a:t>
            </a:r>
            <a:endParaRPr lang="zh-TW" altLang="en-US" dirty="0"/>
          </a:p>
        </p:txBody>
      </p:sp>
      <p:sp>
        <p:nvSpPr>
          <p:cNvPr id="3" name="內容版面配置區 2"/>
          <p:cNvSpPr>
            <a:spLocks noGrp="1"/>
          </p:cNvSpPr>
          <p:nvPr>
            <p:ph idx="1"/>
          </p:nvPr>
        </p:nvSpPr>
        <p:spPr/>
        <p:txBody>
          <a:bodyPr>
            <a:normAutofit/>
          </a:bodyPr>
          <a:lstStyle/>
          <a:p>
            <a:r>
              <a:rPr lang="zh-TW" altLang="en-US" sz="2800" dirty="0" smtClean="0">
                <a:latin typeface="標楷體" panose="03000509000000000000" pitchFamily="65" charset="-120"/>
                <a:ea typeface="標楷體" panose="03000509000000000000" pitchFamily="65" charset="-120"/>
                <a:cs typeface="Times New Roman" panose="02020603050405020304" pitchFamily="18" charset="0"/>
              </a:rPr>
              <a:t>動作協調不佳</a:t>
            </a:r>
            <a:endParaRPr lang="en-US" altLang="zh-TW" sz="2800" dirty="0" smtClean="0">
              <a:latin typeface="標楷體" panose="03000509000000000000" pitchFamily="65" charset="-120"/>
              <a:ea typeface="標楷體" panose="03000509000000000000" pitchFamily="65" charset="-120"/>
              <a:cs typeface="Times New Roman" panose="02020603050405020304" pitchFamily="18" charset="0"/>
            </a:endParaRPr>
          </a:p>
          <a:p>
            <a:pPr lvl="1"/>
            <a:r>
              <a:rPr lang="zh-TW" altLang="en-US" sz="2800" dirty="0" smtClean="0">
                <a:latin typeface="標楷體" panose="03000509000000000000" pitchFamily="65" charset="-120"/>
                <a:ea typeface="標楷體" panose="03000509000000000000" pitchFamily="65" charset="-120"/>
                <a:cs typeface="Times New Roman" panose="02020603050405020304" pitchFamily="18" charset="0"/>
              </a:rPr>
              <a:t>雙側協調</a:t>
            </a:r>
            <a:endParaRPr lang="en-US" altLang="zh-TW" sz="2800" dirty="0" smtClean="0">
              <a:latin typeface="標楷體" panose="03000509000000000000" pitchFamily="65" charset="-120"/>
              <a:ea typeface="標楷體" panose="03000509000000000000" pitchFamily="65" charset="-120"/>
              <a:cs typeface="Times New Roman" panose="02020603050405020304" pitchFamily="18" charset="0"/>
            </a:endParaRPr>
          </a:p>
          <a:p>
            <a:pPr lvl="1"/>
            <a:r>
              <a:rPr lang="zh-TW" altLang="en-US" sz="2800" dirty="0" smtClean="0">
                <a:latin typeface="標楷體" panose="03000509000000000000" pitchFamily="65" charset="-120"/>
                <a:ea typeface="標楷體" panose="03000509000000000000" pitchFamily="65" charset="-120"/>
                <a:cs typeface="Times New Roman" panose="02020603050405020304" pitchFamily="18" charset="0"/>
              </a:rPr>
              <a:t>手眼協調</a:t>
            </a:r>
            <a:endParaRPr lang="en-US" altLang="zh-TW" sz="2800" dirty="0">
              <a:latin typeface="標楷體" panose="03000509000000000000" pitchFamily="65" charset="-120"/>
              <a:ea typeface="標楷體" panose="03000509000000000000" pitchFamily="65" charset="-120"/>
              <a:cs typeface="Times New Roman" panose="02020603050405020304" pitchFamily="18" charset="0"/>
            </a:endParaRPr>
          </a:p>
          <a:p>
            <a:pPr lvl="1"/>
            <a:endParaRPr lang="en-US" altLang="zh-TW" sz="2800" dirty="0">
              <a:latin typeface="標楷體" panose="03000509000000000000" pitchFamily="65" charset="-120"/>
              <a:ea typeface="標楷體" panose="03000509000000000000" pitchFamily="65" charset="-120"/>
              <a:cs typeface="Times New Roman" panose="02020603050405020304" pitchFamily="18" charset="0"/>
            </a:endParaRPr>
          </a:p>
          <a:p>
            <a:r>
              <a:rPr lang="zh-TW" altLang="en-US" sz="2800" dirty="0" smtClean="0">
                <a:latin typeface="標楷體" panose="03000509000000000000" pitchFamily="65" charset="-120"/>
                <a:ea typeface="標楷體" panose="03000509000000000000" pitchFamily="65" charset="-120"/>
                <a:cs typeface="Times New Roman" panose="02020603050405020304" pitchFamily="18" charset="0"/>
              </a:rPr>
              <a:t>視覺動作整合不佳</a:t>
            </a:r>
            <a:endParaRPr lang="en-US" altLang="zh-TW" sz="2800" dirty="0" smtClean="0">
              <a:latin typeface="標楷體" panose="03000509000000000000" pitchFamily="65" charset="-120"/>
              <a:ea typeface="標楷體" panose="03000509000000000000" pitchFamily="65" charset="-120"/>
              <a:cs typeface="Times New Roman" panose="02020603050405020304" pitchFamily="18" charset="0"/>
            </a:endParaRPr>
          </a:p>
          <a:p>
            <a:endParaRPr lang="en-US" altLang="zh-TW" sz="2800" dirty="0">
              <a:latin typeface="標楷體" panose="03000509000000000000" pitchFamily="65" charset="-120"/>
              <a:ea typeface="標楷體" panose="03000509000000000000" pitchFamily="65" charset="-120"/>
              <a:cs typeface="Times New Roman" panose="02020603050405020304" pitchFamily="18" charset="0"/>
            </a:endParaRPr>
          </a:p>
          <a:p>
            <a:r>
              <a:rPr lang="zh-TW" altLang="en-US" sz="2800" dirty="0" smtClean="0">
                <a:latin typeface="標楷體" panose="03000509000000000000" pitchFamily="65" charset="-120"/>
                <a:ea typeface="標楷體" panose="03000509000000000000" pitchFamily="65" charset="-120"/>
                <a:cs typeface="Times New Roman" panose="02020603050405020304" pitchFamily="18" charset="0"/>
              </a:rPr>
              <a:t>動作速度反應</a:t>
            </a:r>
            <a:r>
              <a:rPr lang="zh-TW" altLang="en-US" sz="2800" dirty="0">
                <a:latin typeface="標楷體" panose="03000509000000000000" pitchFamily="65" charset="-120"/>
                <a:ea typeface="標楷體" panose="03000509000000000000" pitchFamily="65" charset="-120"/>
                <a:cs typeface="Times New Roman" panose="02020603050405020304" pitchFamily="18" charset="0"/>
              </a:rPr>
              <a:t>慢</a:t>
            </a:r>
            <a:endParaRPr lang="zh-TW" altLang="en-US" sz="2800" dirty="0">
              <a:latin typeface="標楷體" panose="03000509000000000000" pitchFamily="65" charset="-12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785299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600" dirty="0">
                <a:latin typeface="標楷體" pitchFamily="65" charset="-120"/>
                <a:ea typeface="標楷體" pitchFamily="65" charset="-120"/>
              </a:rPr>
              <a:t>知動型學障</a:t>
            </a:r>
            <a:r>
              <a:rPr lang="zh-TW" altLang="en-US" sz="3600" dirty="0" smtClean="0">
                <a:latin typeface="標楷體" pitchFamily="65" charset="-120"/>
                <a:ea typeface="標楷體" pitchFamily="65" charset="-120"/>
              </a:rPr>
              <a:t>學生其他特質</a:t>
            </a:r>
            <a:endParaRPr lang="zh-TW" altLang="en-US" dirty="0"/>
          </a:p>
        </p:txBody>
      </p:sp>
      <p:sp>
        <p:nvSpPr>
          <p:cNvPr id="3" name="內容版面配置區 2"/>
          <p:cNvSpPr>
            <a:spLocks noGrp="1"/>
          </p:cNvSpPr>
          <p:nvPr>
            <p:ph idx="1"/>
          </p:nvPr>
        </p:nvSpPr>
        <p:spPr/>
        <p:txBody>
          <a:bodyPr>
            <a:normAutofit/>
          </a:bodyPr>
          <a:lstStyle/>
          <a:p>
            <a:r>
              <a:rPr lang="en-US" altLang="zh-TW" sz="2400" dirty="0" smtClean="0">
                <a:latin typeface="Times New Roman" panose="02020603050405020304" pitchFamily="18" charset="0"/>
                <a:cs typeface="Times New Roman" panose="02020603050405020304" pitchFamily="18" charset="0"/>
              </a:rPr>
              <a:t>Poor executive functioning</a:t>
            </a:r>
            <a:r>
              <a:rPr lang="en-US" altLang="zh-TW" sz="2400" dirty="0">
                <a:latin typeface="Times New Roman" panose="02020603050405020304" pitchFamily="18" charset="0"/>
                <a:cs typeface="Times New Roman" panose="02020603050405020304" pitchFamily="18" charset="0"/>
              </a:rPr>
              <a:t>	</a:t>
            </a:r>
            <a:endParaRPr lang="en-US" altLang="zh-TW" sz="2400" dirty="0" smtClean="0">
              <a:latin typeface="Times New Roman" panose="02020603050405020304" pitchFamily="18" charset="0"/>
              <a:cs typeface="Times New Roman" panose="02020603050405020304" pitchFamily="18" charset="0"/>
            </a:endParaRPr>
          </a:p>
          <a:p>
            <a:pPr lvl="1"/>
            <a:r>
              <a:rPr lang="zh-TW" altLang="en-US" sz="2400" dirty="0" smtClean="0">
                <a:latin typeface="Times New Roman" panose="02020603050405020304" pitchFamily="18" charset="0"/>
                <a:cs typeface="Times New Roman" panose="02020603050405020304" pitchFamily="18" charset="0"/>
              </a:rPr>
              <a:t>對於預測即將發生的變化以及用靈活的方式解釋和應對環境的力有限</a:t>
            </a:r>
            <a:endParaRPr lang="en-US" altLang="zh-TW" sz="2400" dirty="0" smtClean="0">
              <a:latin typeface="Times New Roman" panose="02020603050405020304" pitchFamily="18" charset="0"/>
              <a:cs typeface="Times New Roman" panose="02020603050405020304" pitchFamily="18" charset="0"/>
            </a:endParaRPr>
          </a:p>
          <a:p>
            <a:pPr lvl="1"/>
            <a:r>
              <a:rPr lang="zh-TW" altLang="en-US" sz="2400" dirty="0" smtClean="0">
                <a:latin typeface="Times New Roman" panose="02020603050405020304" pitchFamily="18" charset="0"/>
                <a:cs typeface="Times New Roman" panose="02020603050405020304" pitchFamily="18" charset="0"/>
              </a:rPr>
              <a:t>工作記憶不佳，尤其是與視覺空間順序有關的任務</a:t>
            </a:r>
            <a:endParaRPr lang="en-US" altLang="zh-TW" sz="2400" dirty="0" smtClean="0">
              <a:latin typeface="Times New Roman" panose="02020603050405020304" pitchFamily="18" charset="0"/>
              <a:cs typeface="Times New Roman" panose="02020603050405020304" pitchFamily="18" charset="0"/>
            </a:endParaRPr>
          </a:p>
          <a:p>
            <a:pPr lvl="1"/>
            <a:endParaRPr lang="en-US" altLang="zh-TW" sz="2400" dirty="0">
              <a:latin typeface="Times New Roman" panose="02020603050405020304" pitchFamily="18" charset="0"/>
              <a:cs typeface="Times New Roman" panose="02020603050405020304" pitchFamily="18" charset="0"/>
            </a:endParaRPr>
          </a:p>
          <a:p>
            <a:pPr lvl="1"/>
            <a:endParaRPr lang="en-US" altLang="zh-TW" sz="2400" dirty="0" smtClean="0">
              <a:latin typeface="Times New Roman" panose="02020603050405020304" pitchFamily="18" charset="0"/>
              <a:cs typeface="Times New Roman" panose="02020603050405020304" pitchFamily="18" charset="0"/>
            </a:endParaRPr>
          </a:p>
          <a:p>
            <a:r>
              <a:rPr lang="en-US" altLang="zh-TW" sz="2400" dirty="0" smtClean="0">
                <a:latin typeface="Times New Roman" panose="02020603050405020304" pitchFamily="18" charset="0"/>
                <a:cs typeface="Times New Roman" panose="02020603050405020304" pitchFamily="18" charset="0"/>
              </a:rPr>
              <a:t>Poor organizational skill</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632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ctrTitle"/>
          </p:nvPr>
        </p:nvSpPr>
        <p:spPr/>
        <p:txBody>
          <a:bodyPr/>
          <a:lstStyle/>
          <a:p>
            <a:r>
              <a:rPr lang="zh-TW" altLang="en-US" sz="4800" dirty="0" smtClean="0">
                <a:latin typeface="標楷體" pitchFamily="65" charset="-120"/>
                <a:ea typeface="標楷體" pitchFamily="65" charset="-120"/>
              </a:rPr>
              <a:t>知覺動作型學習障礙學生在各學科的特質</a:t>
            </a:r>
            <a:endParaRPr lang="zh-TW" altLang="en-US" dirty="0"/>
          </a:p>
        </p:txBody>
      </p:sp>
      <p:sp>
        <p:nvSpPr>
          <p:cNvPr id="6" name="副標題 5"/>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110975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0289" y="100391"/>
            <a:ext cx="8556576" cy="1107795"/>
          </a:xfrm>
        </p:spPr>
        <p:txBody>
          <a:bodyPr>
            <a:normAutofit/>
          </a:bodyPr>
          <a:lstStyle/>
          <a:p>
            <a:pPr algn="ctr"/>
            <a:r>
              <a:rPr lang="zh-TW" altLang="en-US" sz="4600" dirty="0" smtClean="0">
                <a:latin typeface="標楷體" pitchFamily="65" charset="-120"/>
                <a:ea typeface="標楷體" pitchFamily="65" charset="-120"/>
              </a:rPr>
              <a:t>在書寫的表</a:t>
            </a:r>
            <a:r>
              <a:rPr lang="zh-TW" altLang="en-US" sz="4600" dirty="0">
                <a:latin typeface="標楷體" pitchFamily="65" charset="-120"/>
                <a:ea typeface="標楷體" pitchFamily="65" charset="-120"/>
              </a:rPr>
              <a:t>現</a:t>
            </a:r>
            <a:endParaRPr lang="zh-TW" altLang="en-US" sz="4600"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a:buFont typeface="Wingdings" charset="2"/>
              <a:buChar char="ü"/>
            </a:pPr>
            <a:r>
              <a:rPr lang="zh-TW" altLang="en-US" sz="3200" dirty="0" smtClean="0">
                <a:latin typeface="標楷體" pitchFamily="65" charset="-120"/>
                <a:ea typeface="標楷體" pitchFamily="65" charset="-120"/>
              </a:rPr>
              <a:t>握筆的姿勢不佳</a:t>
            </a:r>
            <a:endParaRPr lang="en-US" altLang="zh-TW" sz="3200" dirty="0">
              <a:latin typeface="標楷體" pitchFamily="65" charset="-120"/>
              <a:ea typeface="標楷體" pitchFamily="65" charset="-120"/>
            </a:endParaRPr>
          </a:p>
          <a:p>
            <a:pPr>
              <a:buFont typeface="Wingdings" charset="2"/>
              <a:buChar char="ü"/>
            </a:pPr>
            <a:r>
              <a:rPr lang="zh-TW" altLang="en-US" sz="3200" dirty="0" smtClean="0">
                <a:latin typeface="標楷體" pitchFamily="65" charset="-120"/>
                <a:ea typeface="標楷體" pitchFamily="65" charset="-120"/>
              </a:rPr>
              <a:t>書寫的力道控制不佳</a:t>
            </a:r>
            <a:endParaRPr lang="en-US" altLang="zh-TW" sz="3200" dirty="0" smtClean="0">
              <a:latin typeface="標楷體" pitchFamily="65" charset="-120"/>
              <a:ea typeface="標楷體" pitchFamily="65" charset="-120"/>
            </a:endParaRPr>
          </a:p>
          <a:p>
            <a:pPr>
              <a:buFont typeface="Wingdings" charset="2"/>
              <a:buChar char="ü"/>
            </a:pPr>
            <a:r>
              <a:rPr lang="zh-TW" altLang="en-US" sz="3200" dirty="0" smtClean="0">
                <a:latin typeface="標楷體" pitchFamily="65" charset="-120"/>
                <a:ea typeface="標楷體" pitchFamily="65" charset="-120"/>
              </a:rPr>
              <a:t>寫字的速度過慢</a:t>
            </a:r>
            <a:endParaRPr lang="en-US" altLang="zh-TW" sz="3200" dirty="0" smtClean="0">
              <a:latin typeface="標楷體" pitchFamily="65" charset="-120"/>
              <a:ea typeface="標楷體" pitchFamily="65" charset="-120"/>
            </a:endParaRPr>
          </a:p>
          <a:p>
            <a:pPr>
              <a:buFont typeface="Wingdings" charset="2"/>
              <a:buChar char="ü"/>
            </a:pPr>
            <a:r>
              <a:rPr lang="zh-TW" altLang="en-US" sz="3200" dirty="0" smtClean="0">
                <a:latin typeface="標楷體" pitchFamily="65" charset="-120"/>
                <a:ea typeface="標楷體" pitchFamily="65" charset="-120"/>
              </a:rPr>
              <a:t>字體大小控制不佳</a:t>
            </a:r>
            <a:endParaRPr lang="en-US" altLang="zh-TW" sz="3200" dirty="0" smtClean="0">
              <a:latin typeface="標楷體" pitchFamily="65" charset="-120"/>
              <a:ea typeface="標楷體" pitchFamily="65" charset="-120"/>
            </a:endParaRPr>
          </a:p>
          <a:p>
            <a:pPr>
              <a:buFont typeface="Wingdings" charset="2"/>
              <a:buChar char="ü"/>
            </a:pPr>
            <a:r>
              <a:rPr lang="zh-TW" altLang="en-US" sz="3200" dirty="0">
                <a:latin typeface="標楷體" pitchFamily="65" charset="-120"/>
                <a:ea typeface="標楷體" pitchFamily="65" charset="-120"/>
              </a:rPr>
              <a:t>字體部件分配位置不</a:t>
            </a:r>
            <a:r>
              <a:rPr lang="zh-TW" altLang="en-US" sz="3200" dirty="0" smtClean="0">
                <a:latin typeface="標楷體" pitchFamily="65" charset="-120"/>
                <a:ea typeface="標楷體" pitchFamily="65" charset="-120"/>
              </a:rPr>
              <a:t>佳</a:t>
            </a:r>
            <a:endParaRPr lang="en-US" altLang="zh-TW" sz="3200" dirty="0" smtClean="0">
              <a:latin typeface="標楷體" pitchFamily="65" charset="-120"/>
              <a:ea typeface="標楷體" pitchFamily="65" charset="-120"/>
            </a:endParaRPr>
          </a:p>
          <a:p>
            <a:pPr>
              <a:buFont typeface="Wingdings" charset="2"/>
              <a:buChar char="ü"/>
            </a:pPr>
            <a:r>
              <a:rPr lang="zh-TW" altLang="en-US" sz="3200" dirty="0" smtClean="0">
                <a:latin typeface="標楷體" pitchFamily="65" charset="-120"/>
                <a:ea typeface="標楷體" pitchFamily="65" charset="-120"/>
              </a:rPr>
              <a:t>抄寫</a:t>
            </a:r>
            <a:r>
              <a:rPr lang="zh-TW" altLang="en-US" sz="3200" dirty="0">
                <a:latin typeface="標楷體" pitchFamily="65" charset="-120"/>
                <a:ea typeface="標楷體" pitchFamily="65" charset="-120"/>
              </a:rPr>
              <a:t>會有漏</a:t>
            </a:r>
            <a:r>
              <a:rPr lang="zh-TW" altLang="en-US" sz="3200" dirty="0" smtClean="0">
                <a:latin typeface="標楷體" pitchFamily="65" charset="-120"/>
                <a:ea typeface="標楷體" pitchFamily="65" charset="-120"/>
              </a:rPr>
              <a:t>字的</a:t>
            </a:r>
            <a:r>
              <a:rPr lang="zh-TW" altLang="en-US" sz="3200" dirty="0">
                <a:latin typeface="標楷體" pitchFamily="65" charset="-120"/>
                <a:ea typeface="標楷體" pitchFamily="65" charset="-120"/>
              </a:rPr>
              <a:t>情形</a:t>
            </a:r>
            <a:endParaRPr lang="en-US" altLang="zh-TW" sz="3200" dirty="0" smtClean="0">
              <a:latin typeface="標楷體" pitchFamily="65" charset="-120"/>
              <a:ea typeface="標楷體" pitchFamily="65" charset="-120"/>
            </a:endParaRPr>
          </a:p>
        </p:txBody>
      </p:sp>
    </p:spTree>
    <p:extLst>
      <p:ext uri="{BB962C8B-B14F-4D97-AF65-F5344CB8AC3E}">
        <p14:creationId xmlns:p14="http://schemas.microsoft.com/office/powerpoint/2010/main" val="1617043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TW" altLang="en-US" sz="3800" dirty="0" smtClean="0">
                <a:latin typeface="標楷體" pitchFamily="65" charset="-120"/>
                <a:ea typeface="標楷體" pitchFamily="65" charset="-120"/>
              </a:rPr>
              <a:t>在書寫的表現</a:t>
            </a:r>
            <a:endParaRPr lang="en-US" sz="3800" dirty="0"/>
          </a:p>
        </p:txBody>
      </p:sp>
      <p:sp>
        <p:nvSpPr>
          <p:cNvPr id="3" name="Content Placeholder 2"/>
          <p:cNvSpPr>
            <a:spLocks noGrp="1"/>
          </p:cNvSpPr>
          <p:nvPr>
            <p:ph idx="1"/>
          </p:nvPr>
        </p:nvSpPr>
        <p:spPr/>
        <p:txBody>
          <a:bodyPr>
            <a:noAutofit/>
          </a:bodyPr>
          <a:lstStyle/>
          <a:p>
            <a:pPr>
              <a:buFont typeface="Wingdings" pitchFamily="2" charset="2"/>
              <a:buChar char="ü"/>
            </a:pPr>
            <a:r>
              <a:rPr lang="zh-TW" altLang="en-US" sz="3600" dirty="0" smtClean="0">
                <a:latin typeface="標楷體" pitchFamily="65" charset="-120"/>
                <a:ea typeface="標楷體" pitchFamily="65" charset="-120"/>
              </a:rPr>
              <a:t>字寫不出來</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smtClean="0">
                <a:latin typeface="標楷體" pitchFamily="65" charset="-120"/>
                <a:ea typeface="標楷體" pitchFamily="65" charset="-120"/>
              </a:rPr>
              <a:t>抄寫速度慢</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a:latin typeface="標楷體" pitchFamily="65" charset="-120"/>
                <a:ea typeface="標楷體" pitchFamily="65" charset="-120"/>
              </a:rPr>
              <a:t>仿畫或仿寫的正確性不佳</a:t>
            </a:r>
            <a:endParaRPr lang="en-US" sz="3600" dirty="0">
              <a:latin typeface="標楷體" pitchFamily="65" charset="-120"/>
              <a:ea typeface="標楷體" pitchFamily="65" charset="-120"/>
            </a:endParaRPr>
          </a:p>
          <a:p>
            <a:pPr>
              <a:buFont typeface="Wingdings" pitchFamily="2" charset="2"/>
              <a:buChar char="ü"/>
            </a:pPr>
            <a:r>
              <a:rPr lang="zh-TW" altLang="en-US" sz="3600" dirty="0" smtClean="0">
                <a:latin typeface="標楷體" pitchFamily="65" charset="-120"/>
                <a:ea typeface="標楷體" pitchFamily="65" charset="-120"/>
              </a:rPr>
              <a:t>鏡像字</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smtClean="0">
                <a:latin typeface="標楷體" pitchFamily="65" charset="-120"/>
                <a:ea typeface="標楷體" pitchFamily="65" charset="-120"/>
              </a:rPr>
              <a:t>加減筆畫</a:t>
            </a:r>
            <a:endParaRPr lang="en-US" altLang="zh-TW" sz="3600" dirty="0" smtClean="0">
              <a:latin typeface="標楷體" pitchFamily="65" charset="-120"/>
              <a:ea typeface="標楷體" pitchFamily="65" charset="-120"/>
            </a:endParaRPr>
          </a:p>
        </p:txBody>
      </p:sp>
    </p:spTree>
    <p:extLst>
      <p:ext uri="{BB962C8B-B14F-4D97-AF65-F5344CB8AC3E}">
        <p14:creationId xmlns:p14="http://schemas.microsoft.com/office/powerpoint/2010/main" val="4090354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TW" altLang="en-US" sz="4200" dirty="0" smtClean="0">
                <a:latin typeface="標楷體" pitchFamily="65" charset="-120"/>
                <a:ea typeface="標楷體" pitchFamily="65" charset="-120"/>
              </a:rPr>
              <a:t>在閱讀的表現</a:t>
            </a:r>
            <a:endParaRPr lang="en-US" sz="4200" dirty="0"/>
          </a:p>
        </p:txBody>
      </p:sp>
      <p:sp>
        <p:nvSpPr>
          <p:cNvPr id="3" name="Content Placeholder 2"/>
          <p:cNvSpPr>
            <a:spLocks noGrp="1"/>
          </p:cNvSpPr>
          <p:nvPr>
            <p:ph idx="1"/>
          </p:nvPr>
        </p:nvSpPr>
        <p:spPr/>
        <p:txBody>
          <a:bodyPr>
            <a:normAutofit/>
          </a:bodyPr>
          <a:lstStyle/>
          <a:p>
            <a:pPr>
              <a:buFont typeface="Wingdings" pitchFamily="2" charset="2"/>
              <a:buChar char="ü"/>
            </a:pPr>
            <a:r>
              <a:rPr lang="zh-TW" altLang="en-US" sz="3600" dirty="0" smtClean="0">
                <a:latin typeface="標楷體" pitchFamily="65" charset="-120"/>
                <a:ea typeface="標楷體" pitchFamily="65" charset="-120"/>
              </a:rPr>
              <a:t>閱讀時會有跳字跳行的情形</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a:latin typeface="標楷體" pitchFamily="65" charset="-120"/>
                <a:ea typeface="標楷體" pitchFamily="65" charset="-120"/>
              </a:rPr>
              <a:t>閱讀時會</a:t>
            </a:r>
            <a:r>
              <a:rPr lang="zh-TW" altLang="en-US" sz="3600" dirty="0" smtClean="0">
                <a:latin typeface="標楷體" pitchFamily="65" charset="-120"/>
                <a:ea typeface="標楷體" pitchFamily="65" charset="-120"/>
              </a:rPr>
              <a:t>有加減字的情形</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a:latin typeface="標楷體" pitchFamily="65" charset="-120"/>
                <a:ea typeface="標楷體" pitchFamily="65" charset="-120"/>
              </a:rPr>
              <a:t>閱讀</a:t>
            </a:r>
            <a:r>
              <a:rPr lang="zh-TW" altLang="en-US" sz="3600" dirty="0" smtClean="0">
                <a:latin typeface="標楷體" pitchFamily="65" charset="-120"/>
                <a:ea typeface="標楷體" pitchFamily="65" charset="-120"/>
              </a:rPr>
              <a:t>時</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在不適當的地方停頓</a:t>
            </a:r>
            <a:endParaRPr lang="en-US" altLang="zh-TW" sz="3600" dirty="0" smtClean="0">
              <a:latin typeface="標楷體" pitchFamily="65" charset="-120"/>
              <a:ea typeface="標楷體" pitchFamily="65" charset="-120"/>
            </a:endParaRPr>
          </a:p>
          <a:p>
            <a:pPr>
              <a:buFont typeface="Wingdings" pitchFamily="2" charset="2"/>
              <a:buChar char="ü"/>
            </a:pPr>
            <a:r>
              <a:rPr lang="zh-TW" altLang="en-US" sz="3600" dirty="0">
                <a:latin typeface="標楷體" pitchFamily="65" charset="-120"/>
                <a:ea typeface="標楷體" pitchFamily="65" charset="-120"/>
              </a:rPr>
              <a:t>對於</a:t>
            </a:r>
            <a:r>
              <a:rPr lang="zh-TW" altLang="en-US" sz="3600" dirty="0" smtClean="0">
                <a:latin typeface="標楷體" pitchFamily="65" charset="-120"/>
                <a:ea typeface="標楷體" pitchFamily="65" charset="-120"/>
              </a:rPr>
              <a:t>抽象語詞的理解不佳</a:t>
            </a:r>
            <a:endParaRPr lang="en-US" sz="3600" dirty="0">
              <a:latin typeface="標楷體" pitchFamily="65" charset="-120"/>
              <a:ea typeface="標楷體" pitchFamily="65" charset="-120"/>
            </a:endParaRPr>
          </a:p>
        </p:txBody>
      </p:sp>
    </p:spTree>
    <p:extLst>
      <p:ext uri="{BB962C8B-B14F-4D97-AF65-F5344CB8AC3E}">
        <p14:creationId xmlns:p14="http://schemas.microsoft.com/office/powerpoint/2010/main" val="2586754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TW" altLang="en-US" sz="4000" dirty="0" smtClean="0">
                <a:latin typeface="標楷體" pitchFamily="65" charset="-120"/>
                <a:ea typeface="標楷體" pitchFamily="65" charset="-120"/>
              </a:rPr>
              <a:t>在數學的表</a:t>
            </a:r>
            <a:r>
              <a:rPr lang="zh-TW" altLang="en-US" sz="4000" dirty="0">
                <a:latin typeface="標楷體" pitchFamily="65" charset="-120"/>
                <a:ea typeface="標楷體" pitchFamily="65" charset="-120"/>
              </a:rPr>
              <a:t>現</a:t>
            </a:r>
            <a:endParaRPr lang="en-US" sz="4000"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zh-TW" altLang="en-US" sz="4000" dirty="0" smtClean="0">
                <a:latin typeface="標楷體" pitchFamily="65" charset="-120"/>
                <a:ea typeface="標楷體" pitchFamily="65" charset="-120"/>
              </a:rPr>
              <a:t>數與量之間的關係建立不佳</a:t>
            </a:r>
            <a:endParaRPr lang="en-US" altLang="zh-TW" sz="4000" dirty="0" smtClean="0">
              <a:latin typeface="標楷體" pitchFamily="65" charset="-120"/>
              <a:ea typeface="標楷體" pitchFamily="65" charset="-120"/>
            </a:endParaRPr>
          </a:p>
          <a:p>
            <a:pPr>
              <a:buFont typeface="Wingdings" pitchFamily="2" charset="2"/>
              <a:buChar char="ü"/>
            </a:pPr>
            <a:r>
              <a:rPr lang="zh-TW" altLang="en-US" sz="4000" dirty="0" smtClean="0">
                <a:latin typeface="標楷體" pitchFamily="65" charset="-120"/>
                <a:ea typeface="標楷體" pitchFamily="65" charset="-120"/>
              </a:rPr>
              <a:t>對於幾何圖形相關之題目無法理解</a:t>
            </a:r>
            <a:endParaRPr lang="en-US" altLang="zh-TW" sz="4000" dirty="0" smtClean="0">
              <a:latin typeface="標楷體" pitchFamily="65" charset="-120"/>
              <a:ea typeface="標楷體" pitchFamily="65" charset="-120"/>
            </a:endParaRPr>
          </a:p>
          <a:p>
            <a:pPr>
              <a:buFont typeface="Wingdings" pitchFamily="2" charset="2"/>
              <a:buChar char="ü"/>
            </a:pPr>
            <a:r>
              <a:rPr lang="zh-TW" altLang="zh-TW" sz="4000" dirty="0">
                <a:latin typeface="標楷體" panose="03000509000000000000" pitchFamily="65" charset="-120"/>
                <a:ea typeface="標楷體" panose="03000509000000000000" pitchFamily="65" charset="-120"/>
              </a:rPr>
              <a:t>組織作答</a:t>
            </a:r>
            <a:r>
              <a:rPr lang="zh-TW" altLang="zh-TW" sz="4000" dirty="0" smtClean="0">
                <a:latin typeface="標楷體" panose="03000509000000000000" pitchFamily="65" charset="-120"/>
                <a:ea typeface="標楷體" panose="03000509000000000000" pitchFamily="65" charset="-120"/>
              </a:rPr>
              <a:t>過程</a:t>
            </a:r>
            <a:r>
              <a:rPr lang="zh-TW" altLang="en-US" sz="4000" dirty="0" smtClean="0">
                <a:latin typeface="標楷體" panose="03000509000000000000" pitchFamily="65" charset="-120"/>
                <a:ea typeface="標楷體" panose="03000509000000000000" pitchFamily="65" charset="-120"/>
              </a:rPr>
              <a:t>困難</a:t>
            </a:r>
            <a:r>
              <a:rPr lang="zh-TW" altLang="zh-TW" sz="4000" dirty="0" smtClean="0">
                <a:latin typeface="標楷體" panose="03000509000000000000" pitchFamily="65" charset="-120"/>
                <a:ea typeface="標楷體" panose="03000509000000000000" pitchFamily="65" charset="-120"/>
              </a:rPr>
              <a:t>，</a:t>
            </a:r>
            <a:r>
              <a:rPr lang="zh-TW" altLang="zh-TW" sz="4000" dirty="0">
                <a:latin typeface="標楷體" panose="03000509000000000000" pitchFamily="65" charset="-120"/>
                <a:ea typeface="標楷體" panose="03000509000000000000" pitchFamily="65" charset="-120"/>
              </a:rPr>
              <a:t>會遺漏計算</a:t>
            </a:r>
            <a:r>
              <a:rPr lang="zh-TW" altLang="zh-TW" sz="4000" dirty="0" smtClean="0">
                <a:latin typeface="標楷體" panose="03000509000000000000" pitchFamily="65" charset="-120"/>
                <a:ea typeface="標楷體" panose="03000509000000000000" pitchFamily="65" charset="-120"/>
              </a:rPr>
              <a:t>步驟</a:t>
            </a:r>
            <a:endParaRPr lang="en-US" altLang="zh-TW" sz="4000" dirty="0" smtClean="0">
              <a:latin typeface="標楷體" panose="03000509000000000000" pitchFamily="65" charset="-120"/>
              <a:ea typeface="標楷體" panose="03000509000000000000" pitchFamily="65" charset="-120"/>
            </a:endParaRPr>
          </a:p>
          <a:p>
            <a:pPr>
              <a:buFont typeface="Wingdings" pitchFamily="2" charset="2"/>
              <a:buChar char="ü"/>
            </a:pPr>
            <a:r>
              <a:rPr lang="zh-TW" altLang="zh-TW" sz="4000" dirty="0" smtClean="0">
                <a:latin typeface="標楷體" pitchFamily="65" charset="-120"/>
                <a:ea typeface="標楷體" pitchFamily="65" charset="-120"/>
              </a:rPr>
              <a:t>數字</a:t>
            </a:r>
            <a:r>
              <a:rPr lang="zh-TW" altLang="zh-TW" sz="4000" dirty="0">
                <a:latin typeface="標楷體" pitchFamily="65" charset="-120"/>
                <a:ea typeface="標楷體" pitchFamily="65" charset="-120"/>
              </a:rPr>
              <a:t>計算、位值 、估算能力等的</a:t>
            </a:r>
            <a:r>
              <a:rPr lang="zh-TW" altLang="zh-TW" sz="4000" dirty="0" smtClean="0">
                <a:latin typeface="標楷體" pitchFamily="65" charset="-120"/>
                <a:ea typeface="標楷體" pitchFamily="65" charset="-120"/>
              </a:rPr>
              <a:t>困難</a:t>
            </a:r>
            <a:endParaRPr lang="en-US" altLang="zh-TW" sz="4000" dirty="0" smtClean="0">
              <a:latin typeface="標楷體" pitchFamily="65" charset="-120"/>
              <a:ea typeface="標楷體" pitchFamily="65" charset="-120"/>
            </a:endParaRPr>
          </a:p>
          <a:p>
            <a:pPr>
              <a:buFont typeface="Wingdings" pitchFamily="2" charset="2"/>
              <a:buChar char="ü"/>
            </a:pPr>
            <a:r>
              <a:rPr lang="zh-TW" altLang="en-US" sz="4000" dirty="0" smtClean="0">
                <a:latin typeface="標楷體" pitchFamily="65" charset="-120"/>
                <a:ea typeface="標楷體" pitchFamily="65" charset="-120"/>
              </a:rPr>
              <a:t>逃避不熟悉的算術操作</a:t>
            </a:r>
            <a:endParaRPr lang="en-US" altLang="zh-TW" sz="4000" dirty="0" smtClean="0">
              <a:latin typeface="標楷體" pitchFamily="65" charset="-120"/>
              <a:ea typeface="標楷體" pitchFamily="65" charset="-120"/>
            </a:endParaRPr>
          </a:p>
          <a:p>
            <a:pPr>
              <a:buFont typeface="Wingdings" pitchFamily="2" charset="2"/>
              <a:buChar char="ü"/>
            </a:pPr>
            <a:r>
              <a:rPr lang="zh-TW" altLang="en-US" sz="4000" dirty="0" smtClean="0">
                <a:latin typeface="標楷體" pitchFamily="65" charset="-120"/>
                <a:ea typeface="標楷體" pitchFamily="65" charset="-120"/>
              </a:rPr>
              <a:t>難以理解題目的要求</a:t>
            </a:r>
            <a:endParaRPr lang="en-US" altLang="zh-TW" sz="4000" dirty="0" smtClean="0">
              <a:latin typeface="標楷體" pitchFamily="65" charset="-120"/>
              <a:ea typeface="標楷體" pitchFamily="65" charset="-120"/>
            </a:endParaRPr>
          </a:p>
          <a:p>
            <a:pPr>
              <a:buFont typeface="Wingdings" pitchFamily="2" charset="2"/>
              <a:buChar char="ü"/>
            </a:pPr>
            <a:r>
              <a:rPr lang="zh-TW" altLang="en-US" sz="4000" dirty="0" smtClean="0">
                <a:latin typeface="標楷體" pitchFamily="65" charset="-120"/>
                <a:ea typeface="標楷體" pitchFamily="65" charset="-120"/>
              </a:rPr>
              <a:t>難以記憶計算過程中的</a:t>
            </a:r>
            <a:r>
              <a:rPr lang="zh-TW" altLang="en-US" sz="4000" dirty="0">
                <a:latin typeface="標楷體" pitchFamily="65" charset="-120"/>
                <a:ea typeface="標楷體" pitchFamily="65" charset="-120"/>
              </a:rPr>
              <a:t>步驟</a:t>
            </a:r>
            <a:endParaRPr lang="en-US" altLang="zh-TW" sz="4000" dirty="0">
              <a:latin typeface="標楷體" pitchFamily="65" charset="-120"/>
              <a:ea typeface="標楷體" pitchFamily="65" charset="-120"/>
            </a:endParaRPr>
          </a:p>
          <a:p>
            <a:endParaRPr lang="en-US" dirty="0"/>
          </a:p>
        </p:txBody>
      </p:sp>
    </p:spTree>
    <p:extLst>
      <p:ext uri="{BB962C8B-B14F-4D97-AF65-F5344CB8AC3E}">
        <p14:creationId xmlns:p14="http://schemas.microsoft.com/office/powerpoint/2010/main" val="28540282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TW" altLang="en-US" sz="4000" dirty="0" smtClean="0">
                <a:latin typeface="標楷體" pitchFamily="65" charset="-120"/>
                <a:ea typeface="標楷體" pitchFamily="65" charset="-120"/>
              </a:rPr>
              <a:t>對工藝與家政課程可能的</a:t>
            </a:r>
            <a:r>
              <a:rPr lang="zh-TW" altLang="en-US" sz="4000" dirty="0">
                <a:latin typeface="標楷體" pitchFamily="65" charset="-120"/>
                <a:ea typeface="標楷體" pitchFamily="65" charset="-120"/>
              </a:rPr>
              <a:t>影響</a:t>
            </a:r>
            <a:endParaRPr lang="en-US" sz="4000" dirty="0"/>
          </a:p>
        </p:txBody>
      </p:sp>
      <p:sp>
        <p:nvSpPr>
          <p:cNvPr id="3" name="Content Placeholder 2"/>
          <p:cNvSpPr>
            <a:spLocks noGrp="1"/>
          </p:cNvSpPr>
          <p:nvPr>
            <p:ph idx="1"/>
          </p:nvPr>
        </p:nvSpPr>
        <p:spPr/>
        <p:txBody>
          <a:bodyPr>
            <a:normAutofit/>
          </a:bodyPr>
          <a:lstStyle/>
          <a:p>
            <a:pPr>
              <a:buFont typeface="Wingdings" pitchFamily="2" charset="2"/>
              <a:buChar char="ü"/>
            </a:pPr>
            <a:r>
              <a:rPr lang="zh-TW" altLang="en-US" sz="4000" dirty="0" smtClean="0">
                <a:latin typeface="標楷體" pitchFamily="65" charset="-120"/>
                <a:ea typeface="標楷體" pitchFamily="65" charset="-120"/>
              </a:rPr>
              <a:t>操作速度</a:t>
            </a:r>
            <a:r>
              <a:rPr lang="zh-TW" altLang="en-US" sz="4000" dirty="0">
                <a:latin typeface="標楷體" pitchFamily="65" charset="-120"/>
                <a:ea typeface="標楷體" pitchFamily="65" charset="-120"/>
              </a:rPr>
              <a:t>慢，技巧</a:t>
            </a:r>
            <a:r>
              <a:rPr lang="zh-TW" altLang="en-US" sz="4000" dirty="0" smtClean="0">
                <a:latin typeface="標楷體" pitchFamily="65" charset="-120"/>
                <a:ea typeface="標楷體" pitchFamily="65" charset="-120"/>
              </a:rPr>
              <a:t>笨拙</a:t>
            </a:r>
            <a:r>
              <a:rPr lang="zh-TW" altLang="en-US" sz="4000" dirty="0" smtClean="0">
                <a:latin typeface="標楷體" pitchFamily="65" charset="-120"/>
                <a:ea typeface="標楷體" pitchFamily="65" charset="-120"/>
              </a:rPr>
              <a:t>，</a:t>
            </a:r>
            <a:r>
              <a:rPr lang="zh-TW" altLang="en-US" sz="4000" dirty="0" smtClean="0">
                <a:latin typeface="標楷體" pitchFamily="65" charset="-120"/>
                <a:ea typeface="標楷體" pitchFamily="65" charset="-120"/>
              </a:rPr>
              <a:t>品質</a:t>
            </a:r>
            <a:r>
              <a:rPr lang="zh-TW" altLang="en-US" sz="4000" dirty="0">
                <a:latin typeface="標楷體" pitchFamily="65" charset="-120"/>
                <a:ea typeface="標楷體" pitchFamily="65" charset="-120"/>
              </a:rPr>
              <a:t>不</a:t>
            </a:r>
            <a:r>
              <a:rPr lang="zh-TW" altLang="en-US" sz="4000" dirty="0" smtClean="0">
                <a:latin typeface="標楷體" pitchFamily="65" charset="-120"/>
                <a:ea typeface="標楷體" pitchFamily="65" charset="-120"/>
              </a:rPr>
              <a:t>佳</a:t>
            </a:r>
            <a:endParaRPr lang="en-US" altLang="zh-TW" sz="4000" dirty="0" smtClean="0">
              <a:latin typeface="標楷體" pitchFamily="65" charset="-120"/>
              <a:ea typeface="標楷體" pitchFamily="65" charset="-120"/>
            </a:endParaRPr>
          </a:p>
          <a:p>
            <a:pPr>
              <a:buFont typeface="Wingdings" pitchFamily="2" charset="2"/>
              <a:buChar char="ü"/>
            </a:pPr>
            <a:endParaRPr lang="en-US" altLang="zh-TW" sz="4000" dirty="0">
              <a:latin typeface="標楷體" pitchFamily="65" charset="-120"/>
              <a:ea typeface="標楷體" pitchFamily="65" charset="-120"/>
            </a:endParaRPr>
          </a:p>
          <a:p>
            <a:pPr>
              <a:buFont typeface="Wingdings" pitchFamily="2" charset="2"/>
              <a:buChar char="ü"/>
            </a:pPr>
            <a:r>
              <a:rPr lang="zh-TW" altLang="en-US" sz="4000" dirty="0" smtClean="0">
                <a:latin typeface="標楷體" pitchFamily="65" charset="-120"/>
                <a:ea typeface="標楷體" pitchFamily="65" charset="-120"/>
              </a:rPr>
              <a:t>遇到</a:t>
            </a:r>
            <a:r>
              <a:rPr lang="zh-TW" altLang="en-US" sz="4000" dirty="0">
                <a:latin typeface="標楷體" pitchFamily="65" charset="-120"/>
                <a:ea typeface="標楷體" pitchFamily="65" charset="-120"/>
              </a:rPr>
              <a:t>新的手部操作動作會出現不協調情形，類化能力差，需要多提醒，先想好看好再</a:t>
            </a:r>
            <a:r>
              <a:rPr lang="zh-TW" altLang="en-US" sz="4000" dirty="0" smtClean="0">
                <a:latin typeface="標楷體" pitchFamily="65" charset="-120"/>
                <a:ea typeface="標楷體" pitchFamily="65" charset="-120"/>
              </a:rPr>
              <a:t>操作</a:t>
            </a:r>
            <a:endParaRPr lang="en-US" altLang="zh-TW" sz="4000" dirty="0" smtClean="0">
              <a:latin typeface="標楷體" pitchFamily="65" charset="-120"/>
              <a:ea typeface="標楷體" pitchFamily="65" charset="-120"/>
            </a:endParaRPr>
          </a:p>
          <a:p>
            <a:endParaRPr lang="en-US" dirty="0"/>
          </a:p>
        </p:txBody>
      </p:sp>
    </p:spTree>
    <p:extLst>
      <p:ext uri="{BB962C8B-B14F-4D97-AF65-F5344CB8AC3E}">
        <p14:creationId xmlns:p14="http://schemas.microsoft.com/office/powerpoint/2010/main" val="440202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811" y="87379"/>
            <a:ext cx="7804547" cy="1265766"/>
          </a:xfrm>
        </p:spPr>
        <p:txBody>
          <a:bodyPr>
            <a:normAutofit/>
          </a:bodyPr>
          <a:lstStyle/>
          <a:p>
            <a:pPr algn="ctr"/>
            <a:r>
              <a:rPr lang="zh-TW" altLang="en-US" sz="4000" dirty="0" smtClean="0">
                <a:latin typeface="標楷體" pitchFamily="65" charset="-120"/>
                <a:ea typeface="標楷體" pitchFamily="65" charset="-120"/>
              </a:rPr>
              <a:t>對生活的</a:t>
            </a:r>
            <a:r>
              <a:rPr lang="zh-TW" altLang="en-US" sz="4000" dirty="0">
                <a:latin typeface="標楷體" pitchFamily="65" charset="-120"/>
                <a:ea typeface="標楷體" pitchFamily="65" charset="-120"/>
              </a:rPr>
              <a:t>影響</a:t>
            </a:r>
            <a:endParaRPr lang="en-US" sz="4000" dirty="0"/>
          </a:p>
        </p:txBody>
      </p:sp>
      <p:sp>
        <p:nvSpPr>
          <p:cNvPr id="3" name="Content Placeholder 2"/>
          <p:cNvSpPr>
            <a:spLocks noGrp="1"/>
          </p:cNvSpPr>
          <p:nvPr>
            <p:ph idx="1"/>
          </p:nvPr>
        </p:nvSpPr>
        <p:spPr>
          <a:xfrm>
            <a:off x="724072" y="2112604"/>
            <a:ext cx="7750201" cy="4129248"/>
          </a:xfrm>
        </p:spPr>
        <p:txBody>
          <a:bodyPr>
            <a:normAutofit/>
          </a:bodyPr>
          <a:lstStyle/>
          <a:p>
            <a:pPr>
              <a:buFont typeface="Wingdings" pitchFamily="2" charset="2"/>
              <a:buChar char="ü"/>
            </a:pPr>
            <a:r>
              <a:rPr lang="zh-TW" altLang="en-US" sz="3600" dirty="0">
                <a:latin typeface="標楷體" pitchFamily="65" charset="-120"/>
                <a:ea typeface="標楷體" pitchFamily="65" charset="-120"/>
              </a:rPr>
              <a:t>生活自理能力不佳</a:t>
            </a:r>
            <a:r>
              <a:rPr lang="en-US" altLang="zh-TW" sz="3600" dirty="0">
                <a:latin typeface="標楷體" pitchFamily="65" charset="-120"/>
                <a:ea typeface="標楷體" pitchFamily="65" charset="-120"/>
              </a:rPr>
              <a:t>(</a:t>
            </a:r>
            <a:r>
              <a:rPr lang="zh-TW" altLang="en-US" sz="3600" dirty="0">
                <a:latin typeface="標楷體" pitchFamily="65" charset="-120"/>
                <a:ea typeface="標楷體" pitchFamily="65" charset="-120"/>
              </a:rPr>
              <a:t>如</a:t>
            </a:r>
            <a:r>
              <a:rPr lang="en-US" altLang="zh-TW" sz="3600" dirty="0">
                <a:latin typeface="標楷體" pitchFamily="65" charset="-120"/>
                <a:ea typeface="標楷體" pitchFamily="65" charset="-120"/>
              </a:rPr>
              <a:t>:</a:t>
            </a:r>
            <a:r>
              <a:rPr lang="zh-TW" altLang="en-US" sz="3600" dirty="0">
                <a:latin typeface="標楷體" pitchFamily="65" charset="-120"/>
                <a:ea typeface="標楷體" pitchFamily="65" charset="-120"/>
              </a:rPr>
              <a:t>不會綁鞋帶</a:t>
            </a:r>
            <a:r>
              <a:rPr lang="en-US" altLang="zh-TW" sz="3600" dirty="0">
                <a:latin typeface="標楷體" pitchFamily="65" charset="-120"/>
                <a:ea typeface="標楷體" pitchFamily="65" charset="-120"/>
              </a:rPr>
              <a:t>.</a:t>
            </a:r>
            <a:r>
              <a:rPr lang="zh-TW" altLang="en-US" sz="3600" dirty="0">
                <a:latin typeface="標楷體" pitchFamily="65" charset="-120"/>
                <a:ea typeface="標楷體" pitchFamily="65" charset="-120"/>
              </a:rPr>
              <a:t>不會打結</a:t>
            </a:r>
            <a:r>
              <a:rPr lang="en-US" altLang="zh-TW" sz="3600" dirty="0">
                <a:latin typeface="標楷體" pitchFamily="65" charset="-120"/>
                <a:ea typeface="標楷體" pitchFamily="65" charset="-120"/>
              </a:rPr>
              <a:t>)</a:t>
            </a:r>
          </a:p>
          <a:p>
            <a:pPr>
              <a:buFont typeface="Wingdings" pitchFamily="2" charset="2"/>
              <a:buChar char="ü"/>
            </a:pPr>
            <a:r>
              <a:rPr lang="zh-TW" altLang="en-US" sz="3600" dirty="0">
                <a:latin typeface="標楷體" pitchFamily="65" charset="-120"/>
                <a:ea typeface="標楷體" pitchFamily="65" charset="-120"/>
              </a:rPr>
              <a:t>方向感不佳</a:t>
            </a:r>
            <a:r>
              <a:rPr lang="en-US" altLang="zh-TW" sz="3600" dirty="0">
                <a:latin typeface="標楷體" pitchFamily="65" charset="-120"/>
                <a:ea typeface="標楷體" pitchFamily="65" charset="-120"/>
              </a:rPr>
              <a:t>,</a:t>
            </a:r>
            <a:r>
              <a:rPr lang="zh-TW" altLang="en-US" sz="3600" dirty="0">
                <a:latin typeface="標楷體" pitchFamily="65" charset="-120"/>
                <a:ea typeface="標楷體" pitchFamily="65" charset="-120"/>
              </a:rPr>
              <a:t>找不到教室</a:t>
            </a:r>
            <a:endParaRPr lang="en-US" altLang="zh-TW" sz="3600" dirty="0">
              <a:latin typeface="標楷體" pitchFamily="65" charset="-120"/>
              <a:ea typeface="標楷體" pitchFamily="65" charset="-120"/>
            </a:endParaRPr>
          </a:p>
          <a:p>
            <a:pPr>
              <a:buFont typeface="Wingdings" pitchFamily="2" charset="2"/>
              <a:buChar char="ü"/>
            </a:pPr>
            <a:r>
              <a:rPr lang="zh-TW" altLang="en-US" sz="3600" dirty="0">
                <a:latin typeface="標楷體" pitchFamily="65" charset="-120"/>
                <a:ea typeface="標楷體" pitchFamily="65" charset="-120"/>
              </a:rPr>
              <a:t>做事情沒有效率</a:t>
            </a:r>
            <a:endParaRPr lang="en-US" altLang="zh-TW" sz="3600" dirty="0">
              <a:latin typeface="標楷體" pitchFamily="65" charset="-120"/>
              <a:ea typeface="標楷體" pitchFamily="65" charset="-120"/>
            </a:endParaRPr>
          </a:p>
          <a:p>
            <a:pPr>
              <a:buFont typeface="Wingdings" pitchFamily="2" charset="2"/>
              <a:buChar char="ü"/>
            </a:pPr>
            <a:endParaRPr lang="en-US" altLang="zh-TW" sz="3100" dirty="0">
              <a:latin typeface="標楷體" pitchFamily="65" charset="-120"/>
              <a:ea typeface="標楷體" pitchFamily="65" charset="-120"/>
            </a:endParaRPr>
          </a:p>
          <a:p>
            <a:pPr>
              <a:buFont typeface="Wingdings" pitchFamily="2" charset="2"/>
              <a:buChar char="ü"/>
            </a:pPr>
            <a:endParaRPr lang="en-US" altLang="zh-TW" sz="3100" dirty="0">
              <a:latin typeface="標楷體" pitchFamily="65" charset="-120"/>
              <a:ea typeface="標楷體" pitchFamily="65" charset="-120"/>
            </a:endParaRPr>
          </a:p>
          <a:p>
            <a:pPr>
              <a:buFont typeface="Wingdings" pitchFamily="2" charset="2"/>
              <a:buChar char="ü"/>
            </a:pPr>
            <a:endParaRPr lang="en-US" sz="3100" dirty="0">
              <a:latin typeface="標楷體" pitchFamily="65" charset="-120"/>
              <a:ea typeface="標楷體" pitchFamily="65" charset="-120"/>
            </a:endParaRPr>
          </a:p>
        </p:txBody>
      </p:sp>
    </p:spTree>
    <p:extLst>
      <p:ext uri="{BB962C8B-B14F-4D97-AF65-F5344CB8AC3E}">
        <p14:creationId xmlns:p14="http://schemas.microsoft.com/office/powerpoint/2010/main" val="3572126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a:xfrm>
            <a:off x="818347" y="1908498"/>
            <a:ext cx="7511473" cy="1312480"/>
          </a:xfrm>
        </p:spPr>
        <p:txBody>
          <a:bodyPr>
            <a:normAutofit/>
          </a:bodyPr>
          <a:lstStyle/>
          <a:p>
            <a:pPr algn="ctr"/>
            <a:r>
              <a:rPr lang="zh-TW" altLang="en-US" sz="4000" dirty="0" smtClean="0">
                <a:latin typeface="標楷體" pitchFamily="65" charset="-120"/>
                <a:ea typeface="標楷體" pitchFamily="65" charset="-120"/>
              </a:rPr>
              <a:t>知覺動作型學習障礙學生的</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介入建議</a:t>
            </a:r>
            <a:endParaRPr lang="zh-TW" altLang="en-US" sz="4000" dirty="0">
              <a:latin typeface="標楷體" pitchFamily="65" charset="-120"/>
              <a:ea typeface="標楷體" pitchFamily="65" charset="-120"/>
            </a:endParaRPr>
          </a:p>
        </p:txBody>
      </p:sp>
    </p:spTree>
    <p:extLst>
      <p:ext uri="{BB962C8B-B14F-4D97-AF65-F5344CB8AC3E}">
        <p14:creationId xmlns:p14="http://schemas.microsoft.com/office/powerpoint/2010/main" val="2281127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28650" y="23381"/>
            <a:ext cx="7886700" cy="1325563"/>
          </a:xfrm>
        </p:spPr>
        <p:txBody>
          <a:bodyPr/>
          <a:lstStyle/>
          <a:p>
            <a:pPr algn="ctr"/>
            <a:r>
              <a:rPr lang="zh-TW" altLang="en-US" dirty="0" smtClean="0">
                <a:latin typeface="標楷體" panose="03000509000000000000" pitchFamily="65" charset="-120"/>
                <a:ea typeface="標楷體" panose="03000509000000000000" pitchFamily="65" charset="-120"/>
              </a:rPr>
              <a:t>甚麼是學習障</a:t>
            </a:r>
            <a:r>
              <a:rPr lang="zh-TW" altLang="en-US" dirty="0">
                <a:latin typeface="標楷體" panose="03000509000000000000" pitchFamily="65" charset="-120"/>
                <a:ea typeface="標楷體" panose="03000509000000000000" pitchFamily="65" charset="-120"/>
              </a:rPr>
              <a:t>礙</a:t>
            </a:r>
          </a:p>
        </p:txBody>
      </p:sp>
      <p:sp>
        <p:nvSpPr>
          <p:cNvPr id="3" name="內容版面配置區 2"/>
          <p:cNvSpPr>
            <a:spLocks noGrp="1"/>
          </p:cNvSpPr>
          <p:nvPr>
            <p:ph idx="1"/>
          </p:nvPr>
        </p:nvSpPr>
        <p:spPr>
          <a:xfrm>
            <a:off x="628650" y="1256145"/>
            <a:ext cx="7886700" cy="4920818"/>
          </a:xfrm>
        </p:spPr>
        <p:txBody>
          <a:bodyPr>
            <a:normAutofit/>
          </a:bodyPr>
          <a:lstStyle/>
          <a:p>
            <a:r>
              <a:rPr lang="zh-TW" altLang="en-US" sz="2400" dirty="0" smtClean="0">
                <a:latin typeface="標楷體" panose="03000509000000000000" pitchFamily="65" charset="-120"/>
                <a:ea typeface="標楷體" panose="03000509000000000000" pitchFamily="65" charset="-120"/>
              </a:rPr>
              <a:t>身心障礙及資賦優異學生鑑定辦法</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神經心理功能異常而顯現出注意、記憶、理解、知覺、知覺動作、推理等能力有問題，致在聽、說、讀、寫或算等學習上有顯著困難者；其障礙並非因感官、智能、情緒等障礙因素或文化刺激不足、教學不當等環境</a:t>
            </a:r>
            <a:r>
              <a:rPr lang="zh-TW" altLang="en-US" sz="2400" dirty="0" smtClean="0">
                <a:latin typeface="標楷體" panose="03000509000000000000" pitchFamily="65" charset="-120"/>
                <a:ea typeface="標楷體" panose="03000509000000000000" pitchFamily="65" charset="-120"/>
              </a:rPr>
              <a:t>因素</a:t>
            </a:r>
            <a:r>
              <a:rPr lang="zh-TW" altLang="en-US" sz="2400" dirty="0">
                <a:latin typeface="標楷體" panose="03000509000000000000" pitchFamily="65" charset="-120"/>
                <a:ea typeface="標楷體" panose="03000509000000000000" pitchFamily="65" charset="-120"/>
              </a:rPr>
              <a:t>所直接造成之結果</a:t>
            </a:r>
            <a:r>
              <a:rPr lang="zh-TW" altLang="en-US" sz="2400" dirty="0" smtClean="0">
                <a:latin typeface="標楷體" panose="03000509000000000000" pitchFamily="65" charset="-120"/>
                <a:ea typeface="標楷體" panose="03000509000000000000" pitchFamily="65" charset="-120"/>
              </a:rPr>
              <a:t>。</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前項所定學習障礙，其鑑定基準依下列各款規定：</a:t>
            </a:r>
          </a:p>
          <a:p>
            <a:pPr lvl="1"/>
            <a:r>
              <a:rPr lang="zh-TW" altLang="en-US" sz="2400" dirty="0">
                <a:latin typeface="標楷體" panose="03000509000000000000" pitchFamily="65" charset="-120"/>
                <a:ea typeface="標楷體" panose="03000509000000000000" pitchFamily="65" charset="-120"/>
              </a:rPr>
              <a:t>一、智力正常或在正常程度以上。</a:t>
            </a:r>
          </a:p>
          <a:p>
            <a:pPr lvl="1"/>
            <a:r>
              <a:rPr lang="zh-TW" altLang="en-US" sz="2400" dirty="0">
                <a:latin typeface="標楷體" panose="03000509000000000000" pitchFamily="65" charset="-120"/>
                <a:ea typeface="標楷體" panose="03000509000000000000" pitchFamily="65" charset="-120"/>
              </a:rPr>
              <a:t>二、個人內在能力有顯著差異。</a:t>
            </a:r>
          </a:p>
          <a:p>
            <a:pPr lvl="1"/>
            <a:r>
              <a:rPr lang="zh-TW" altLang="en-US" sz="2400" dirty="0">
                <a:latin typeface="標楷體" panose="03000509000000000000" pitchFamily="65" charset="-120"/>
                <a:ea typeface="標楷體" panose="03000509000000000000" pitchFamily="65" charset="-120"/>
              </a:rPr>
              <a:t>三、聽覺理解、口語表達、識字、閱讀理解、書寫、數學運算等學習表現有顯著困難，且經確定一般教育所提供之介入，仍難有效改善</a:t>
            </a:r>
          </a:p>
          <a:p>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4170273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版面配置區 3"/>
          <p:cNvSpPr>
            <a:spLocks noGrp="1"/>
          </p:cNvSpPr>
          <p:nvPr>
            <p:ph type="body" idx="1"/>
          </p:nvPr>
        </p:nvSpPr>
        <p:spPr>
          <a:xfrm>
            <a:off x="760810" y="1816299"/>
            <a:ext cx="3868340" cy="617934"/>
          </a:xfrm>
        </p:spPr>
        <p:txBody>
          <a:bodyPr/>
          <a:lstStyle/>
          <a:p>
            <a:r>
              <a:rPr lang="en-US" altLang="zh-TW" dirty="0"/>
              <a:t>Bottom-up</a:t>
            </a:r>
            <a:endParaRPr lang="zh-TW" altLang="en-US" dirty="0"/>
          </a:p>
        </p:txBody>
      </p:sp>
      <p:sp>
        <p:nvSpPr>
          <p:cNvPr id="3" name="內容版面配置區 2"/>
          <p:cNvSpPr>
            <a:spLocks noGrp="1"/>
          </p:cNvSpPr>
          <p:nvPr>
            <p:ph sz="half" idx="2"/>
          </p:nvPr>
        </p:nvSpPr>
        <p:spPr/>
        <p:txBody>
          <a:bodyPr>
            <a:normAutofit/>
          </a:bodyPr>
          <a:lstStyle/>
          <a:p>
            <a:r>
              <a:rPr lang="zh-TW" altLang="en-US" dirty="0" smtClean="0">
                <a:latin typeface="標楷體" panose="03000509000000000000" pitchFamily="65" charset="-120"/>
                <a:ea typeface="標楷體" panose="03000509000000000000" pitchFamily="65" charset="-120"/>
              </a:rPr>
              <a:t>動作能力的提升</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穩定</a:t>
            </a:r>
            <a:r>
              <a:rPr lang="zh-TW" altLang="en-US" dirty="0" smtClean="0">
                <a:latin typeface="標楷體" panose="03000509000000000000" pitchFamily="65" charset="-120"/>
                <a:ea typeface="標楷體" panose="03000509000000000000" pitchFamily="65" charset="-120"/>
              </a:rPr>
              <a:t>度</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協調能力</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視覺與視知覺能力</a:t>
            </a:r>
            <a:endParaRPr lang="en-US" altLang="zh-TW" dirty="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眼球動作</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視</a:t>
            </a:r>
            <a:r>
              <a:rPr lang="zh-TW" altLang="en-US" dirty="0" smtClean="0">
                <a:latin typeface="標楷體" panose="03000509000000000000" pitchFamily="65" charset="-120"/>
                <a:ea typeface="標楷體" panose="03000509000000000000" pitchFamily="65" charset="-120"/>
              </a:rPr>
              <a:t>知覺</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聽覺與聽知覺能力</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聽辨</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拆解</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合成</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執行功能</a:t>
            </a:r>
            <a:endParaRPr lang="en-US" altLang="zh-TW" dirty="0" smtClean="0">
              <a:latin typeface="標楷體" panose="03000509000000000000" pitchFamily="65" charset="-120"/>
              <a:ea typeface="標楷體" panose="03000509000000000000" pitchFamily="65" charset="-120"/>
            </a:endParaRPr>
          </a:p>
          <a:p>
            <a:endParaRPr lang="zh-TW" altLang="en-US" dirty="0"/>
          </a:p>
        </p:txBody>
      </p:sp>
      <p:sp>
        <p:nvSpPr>
          <p:cNvPr id="5" name="文字版面配置區 4"/>
          <p:cNvSpPr>
            <a:spLocks noGrp="1"/>
          </p:cNvSpPr>
          <p:nvPr>
            <p:ph type="body" sz="quarter" idx="3"/>
          </p:nvPr>
        </p:nvSpPr>
        <p:spPr/>
        <p:txBody>
          <a:bodyPr/>
          <a:lstStyle/>
          <a:p>
            <a:r>
              <a:rPr lang="en-US" altLang="zh-TW" dirty="0"/>
              <a:t>Top-Down</a:t>
            </a:r>
            <a:endParaRPr lang="zh-TW" altLang="en-US" dirty="0"/>
          </a:p>
          <a:p>
            <a:endParaRPr lang="zh-TW" altLang="en-US" dirty="0"/>
          </a:p>
        </p:txBody>
      </p:sp>
      <p:sp>
        <p:nvSpPr>
          <p:cNvPr id="6" name="內容版面配置區 5"/>
          <p:cNvSpPr>
            <a:spLocks noGrp="1"/>
          </p:cNvSpPr>
          <p:nvPr>
            <p:ph sz="quarter" idx="4"/>
          </p:nvPr>
        </p:nvSpPr>
        <p:spPr/>
        <p:txBody>
          <a:bodyPr/>
          <a:lstStyle/>
          <a:p>
            <a:r>
              <a:rPr lang="zh-TW" altLang="en-US" dirty="0" smtClean="0">
                <a:latin typeface="標楷體" panose="03000509000000000000" pitchFamily="65" charset="-120"/>
                <a:ea typeface="標楷體" panose="03000509000000000000" pitchFamily="65" charset="-120"/>
              </a:rPr>
              <a:t>學</a:t>
            </a:r>
            <a:r>
              <a:rPr lang="zh-TW" altLang="en-US" dirty="0">
                <a:latin typeface="標楷體" panose="03000509000000000000" pitchFamily="65" charset="-120"/>
                <a:ea typeface="標楷體" panose="03000509000000000000" pitchFamily="65" charset="-120"/>
              </a:rPr>
              <a:t>習</a:t>
            </a:r>
            <a:r>
              <a:rPr lang="zh-TW" altLang="en-US" dirty="0" smtClean="0">
                <a:latin typeface="標楷體" panose="03000509000000000000" pitchFamily="65" charset="-120"/>
                <a:ea typeface="標楷體" panose="03000509000000000000" pitchFamily="65" charset="-120"/>
              </a:rPr>
              <a:t>策略</a:t>
            </a:r>
            <a:endParaRPr lang="en-US" altLang="zh-TW" dirty="0">
              <a:latin typeface="標楷體" panose="03000509000000000000" pitchFamily="65" charset="-120"/>
              <a:ea typeface="標楷體" panose="03000509000000000000" pitchFamily="65" charset="-120"/>
            </a:endParaRPr>
          </a:p>
          <a:p>
            <a:pPr marL="342900" lvl="1" indent="0">
              <a:buNone/>
            </a:pPr>
            <a:r>
              <a:rPr lang="zh-TW" altLang="en-US" dirty="0">
                <a:latin typeface="標楷體" panose="03000509000000000000" pitchFamily="65" charset="-120"/>
                <a:ea typeface="標楷體" panose="03000509000000000000" pitchFamily="65" charset="-120"/>
              </a:rPr>
              <a:t>例如</a:t>
            </a:r>
            <a:r>
              <a:rPr lang="en-US" altLang="zh-TW" dirty="0">
                <a:latin typeface="標楷體" panose="03000509000000000000" pitchFamily="65" charset="-120"/>
                <a:ea typeface="標楷體" panose="03000509000000000000" pitchFamily="65" charset="-120"/>
              </a:rPr>
              <a:t>:</a:t>
            </a:r>
          </a:p>
          <a:p>
            <a:pPr marL="342900" lvl="1" indent="0">
              <a:buNone/>
            </a:pPr>
            <a:r>
              <a:rPr lang="zh-TW" altLang="en-US" dirty="0">
                <a:latin typeface="標楷體" panose="03000509000000000000" pitchFamily="65" charset="-120"/>
                <a:ea typeface="標楷體" panose="03000509000000000000" pitchFamily="65" charset="-120"/>
              </a:rPr>
              <a:t>數學數量概念</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數學計算</a:t>
            </a:r>
            <a:r>
              <a:rPr lang="en-US" altLang="zh-TW" dirty="0">
                <a:latin typeface="標楷體" panose="03000509000000000000" pitchFamily="65" charset="-120"/>
                <a:ea typeface="標楷體" panose="03000509000000000000" pitchFamily="65" charset="-120"/>
              </a:rPr>
              <a:t>.</a:t>
            </a:r>
          </a:p>
          <a:p>
            <a:r>
              <a:rPr lang="zh-TW" altLang="en-US" dirty="0">
                <a:latin typeface="標楷體" panose="03000509000000000000" pitchFamily="65" charset="-120"/>
                <a:ea typeface="標楷體" panose="03000509000000000000" pitchFamily="65" charset="-120"/>
              </a:rPr>
              <a:t>使用輔具</a:t>
            </a:r>
          </a:p>
          <a:p>
            <a:endParaRPr lang="zh-TW" altLang="en-US" dirty="0"/>
          </a:p>
        </p:txBody>
      </p:sp>
      <p:sp>
        <p:nvSpPr>
          <p:cNvPr id="7" name="標題 6"/>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治療師可以做甚麼</a:t>
            </a:r>
            <a:r>
              <a:rPr lang="en-US" altLang="zh-TW" dirty="0" smtClean="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24004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一般性原則</a:t>
            </a:r>
            <a:endParaRPr lang="zh-TW" altLang="en-US" dirty="0">
              <a:latin typeface="標楷體" panose="03000509000000000000" pitchFamily="65" charset="-120"/>
              <a:ea typeface="標楷體" panose="03000509000000000000" pitchFamily="65" charset="-120"/>
            </a:endParaRPr>
          </a:p>
        </p:txBody>
      </p:sp>
      <p:sp>
        <p:nvSpPr>
          <p:cNvPr id="8" name="內容版面配置區 7"/>
          <p:cNvSpPr>
            <a:spLocks noGrp="1"/>
          </p:cNvSpPr>
          <p:nvPr>
            <p:ph idx="1"/>
          </p:nvPr>
        </p:nvSpPr>
        <p:spPr/>
        <p:txBody>
          <a:bodyPr>
            <a:normAutofit/>
          </a:bodyPr>
          <a:lstStyle/>
          <a:p>
            <a:r>
              <a:rPr lang="zh-TW" altLang="en-US" sz="3200" dirty="0" smtClean="0">
                <a:latin typeface="標楷體" panose="03000509000000000000" pitchFamily="65" charset="-120"/>
                <a:ea typeface="標楷體" panose="03000509000000000000" pitchFamily="65" charset="-120"/>
              </a:rPr>
              <a:t>將非語言訊息轉換成語言訊息</a:t>
            </a:r>
            <a:endParaRPr lang="en-US" altLang="zh-TW" sz="3200" dirty="0" smtClean="0">
              <a:latin typeface="標楷體" panose="03000509000000000000" pitchFamily="65" charset="-120"/>
              <a:ea typeface="標楷體" panose="03000509000000000000" pitchFamily="65" charset="-120"/>
            </a:endParaRPr>
          </a:p>
          <a:p>
            <a:r>
              <a:rPr lang="zh-TW" altLang="en-US" sz="3200" dirty="0" smtClean="0">
                <a:latin typeface="標楷體" panose="03000509000000000000" pitchFamily="65" charset="-120"/>
                <a:ea typeface="標楷體" panose="03000509000000000000" pitchFamily="65" charset="-120"/>
              </a:rPr>
              <a:t>在非語言與語言之間建立橋樑</a:t>
            </a:r>
            <a:endParaRPr lang="en-US" altLang="zh-TW" sz="3200" dirty="0" smtClean="0">
              <a:latin typeface="標楷體" panose="03000509000000000000" pitchFamily="65" charset="-120"/>
              <a:ea typeface="標楷體" panose="03000509000000000000" pitchFamily="65" charset="-120"/>
            </a:endParaRPr>
          </a:p>
          <a:p>
            <a:r>
              <a:rPr lang="zh-TW" altLang="en-US" sz="3200" dirty="0" smtClean="0">
                <a:latin typeface="標楷體" panose="03000509000000000000" pitchFamily="65" charset="-120"/>
                <a:ea typeface="標楷體" panose="03000509000000000000" pitchFamily="65" charset="-120"/>
              </a:rPr>
              <a:t>情境下學習</a:t>
            </a:r>
            <a:endParaRPr lang="en-US" altLang="zh-TW" sz="3200" dirty="0" smtClean="0">
              <a:latin typeface="標楷體" panose="03000509000000000000" pitchFamily="65" charset="-120"/>
              <a:ea typeface="標楷體" panose="03000509000000000000" pitchFamily="65" charset="-120"/>
            </a:endParaRPr>
          </a:p>
          <a:p>
            <a:r>
              <a:rPr lang="zh-TW" altLang="en-US" sz="3200" dirty="0" smtClean="0">
                <a:latin typeface="標楷體" panose="03000509000000000000" pitchFamily="65" charset="-120"/>
                <a:ea typeface="標楷體" panose="03000509000000000000" pitchFamily="65" charset="-120"/>
              </a:rPr>
              <a:t>多感官學習</a:t>
            </a:r>
            <a:endParaRPr lang="en-US" altLang="zh-TW" sz="3200" dirty="0" smtClean="0">
              <a:latin typeface="標楷體" panose="03000509000000000000" pitchFamily="65" charset="-120"/>
              <a:ea typeface="標楷體" panose="03000509000000000000" pitchFamily="65" charset="-120"/>
            </a:endParaRPr>
          </a:p>
          <a:p>
            <a:r>
              <a:rPr lang="zh-TW" altLang="en-US" sz="3200" dirty="0" smtClean="0">
                <a:latin typeface="標楷體" panose="03000509000000000000" pitchFamily="65" charset="-120"/>
                <a:ea typeface="標楷體" panose="03000509000000000000" pitchFamily="65" charset="-120"/>
              </a:rPr>
              <a:t>不斷的</a:t>
            </a:r>
            <a:r>
              <a:rPr lang="zh-TW" altLang="en-US" sz="3200" dirty="0">
                <a:latin typeface="標楷體" panose="03000509000000000000" pitchFamily="65" charset="-120"/>
                <a:ea typeface="標楷體" panose="03000509000000000000" pitchFamily="65" charset="-120"/>
              </a:rPr>
              <a:t>練習</a:t>
            </a:r>
          </a:p>
        </p:txBody>
      </p:sp>
    </p:spTree>
    <p:extLst>
      <p:ext uri="{BB962C8B-B14F-4D97-AF65-F5344CB8AC3E}">
        <p14:creationId xmlns:p14="http://schemas.microsoft.com/office/powerpoint/2010/main" val="14450179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對於閱讀理解的策略</a:t>
            </a:r>
            <a:endParaRPr lang="zh-TW" altLang="en-US" dirty="0">
              <a:latin typeface="標楷體" panose="03000509000000000000" pitchFamily="65" charset="-120"/>
              <a:ea typeface="標楷體" panose="03000509000000000000" pitchFamily="65" charset="-120"/>
            </a:endParaRPr>
          </a:p>
        </p:txBody>
      </p:sp>
      <p:sp>
        <p:nvSpPr>
          <p:cNvPr id="8" name="內容版面配置區 7"/>
          <p:cNvSpPr>
            <a:spLocks noGrp="1"/>
          </p:cNvSpPr>
          <p:nvPr>
            <p:ph idx="1"/>
          </p:nvPr>
        </p:nvSpPr>
        <p:spPr/>
        <p:txBody>
          <a:bodyPr/>
          <a:lstStyle/>
          <a:p>
            <a:r>
              <a:rPr lang="zh-TW" altLang="en-US" sz="2800" dirty="0" smtClean="0">
                <a:latin typeface="標楷體" panose="03000509000000000000" pitchFamily="65" charset="-120"/>
                <a:ea typeface="標楷體" panose="03000509000000000000" pitchFamily="65" charset="-120"/>
              </a:rPr>
              <a:t>唸出來</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畫出來</a:t>
            </a:r>
            <a:endParaRPr lang="en-US" altLang="zh-TW" sz="2800" dirty="0" smtClean="0">
              <a:latin typeface="標楷體" panose="03000509000000000000" pitchFamily="65" charset="-120"/>
              <a:ea typeface="標楷體" panose="03000509000000000000" pitchFamily="65" charset="-120"/>
            </a:endParaRPr>
          </a:p>
          <a:p>
            <a:endParaRPr lang="en-US" altLang="zh-TW" dirty="0"/>
          </a:p>
          <a:p>
            <a:endParaRPr lang="zh-TW" altLang="en-US" dirty="0"/>
          </a:p>
        </p:txBody>
      </p:sp>
    </p:spTree>
    <p:extLst>
      <p:ext uri="{BB962C8B-B14F-4D97-AF65-F5344CB8AC3E}">
        <p14:creationId xmlns:p14="http://schemas.microsoft.com/office/powerpoint/2010/main" val="21328612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對於書寫的策略</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normAutofit/>
          </a:bodyPr>
          <a:lstStyle/>
          <a:p>
            <a:r>
              <a:rPr lang="zh-TW" altLang="en-US" sz="2800" dirty="0" smtClean="0">
                <a:latin typeface="標楷體" panose="03000509000000000000" pitchFamily="65" charset="-120"/>
                <a:ea typeface="標楷體" panose="03000509000000000000" pitchFamily="65" charset="-120"/>
              </a:rPr>
              <a:t>建立筆畫順序的身體感覺一致性</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利用部件以字帶字</a:t>
            </a:r>
            <a:endParaRPr lang="en-US" altLang="zh-TW" sz="2800" dirty="0">
              <a:latin typeface="標楷體" panose="03000509000000000000" pitchFamily="65" charset="-120"/>
              <a:ea typeface="標楷體" panose="03000509000000000000" pitchFamily="65" charset="-120"/>
            </a:endParaRPr>
          </a:p>
          <a:p>
            <a:pPr lvl="1"/>
            <a:r>
              <a:rPr lang="zh-TW" altLang="en-US" sz="2800" dirty="0" smtClean="0">
                <a:latin typeface="標楷體" panose="03000509000000000000" pitchFamily="65" charset="-120"/>
                <a:ea typeface="標楷體" panose="03000509000000000000" pitchFamily="65" charset="-120"/>
              </a:rPr>
              <a:t>注意型</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音</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義之間的關係</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p>
          <a:p>
            <a:r>
              <a:rPr lang="zh-TW" altLang="en-US" sz="2800" dirty="0" smtClean="0">
                <a:latin typeface="標楷體" panose="03000509000000000000" pitchFamily="65" charset="-120"/>
                <a:ea typeface="標楷體" panose="03000509000000000000" pitchFamily="65" charset="-120"/>
              </a:rPr>
              <a:t>強迫記憶法</a:t>
            </a:r>
            <a:endParaRPr lang="en-US" altLang="zh-TW" sz="2800"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2177986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對於數學的策略</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lstStyle/>
          <a:p>
            <a:r>
              <a:rPr lang="zh-TW" altLang="en-US" dirty="0" smtClean="0">
                <a:latin typeface="標楷體" panose="03000509000000000000" pitchFamily="65" charset="-120"/>
                <a:ea typeface="標楷體" panose="03000509000000000000" pitchFamily="65" charset="-120"/>
              </a:rPr>
              <a:t>多感官教學</a:t>
            </a:r>
            <a:endParaRPr lang="en-US" altLang="zh-TW" dirty="0" smtClean="0">
              <a:latin typeface="標楷體" panose="03000509000000000000" pitchFamily="65" charset="-120"/>
              <a:ea typeface="標楷體" panose="03000509000000000000" pitchFamily="65" charset="-120"/>
            </a:endParaRPr>
          </a:p>
          <a:p>
            <a:pPr lvl="1"/>
            <a:r>
              <a:rPr lang="en-US" altLang="zh-TW" dirty="0" smtClean="0">
                <a:latin typeface="標楷體" panose="03000509000000000000" pitchFamily="65" charset="-120"/>
                <a:ea typeface="標楷體" panose="03000509000000000000" pitchFamily="65" charset="-120"/>
              </a:rPr>
              <a:t>Ex:</a:t>
            </a:r>
            <a:r>
              <a:rPr lang="zh-TW" altLang="en-US" dirty="0" smtClean="0">
                <a:latin typeface="標楷體" panose="03000509000000000000" pitchFamily="65" charset="-120"/>
                <a:ea typeface="標楷體" panose="03000509000000000000" pitchFamily="65" charset="-120"/>
              </a:rPr>
              <a:t>邊念、邊數手指</a:t>
            </a:r>
            <a:endParaRPr lang="en-US" altLang="zh-TW" dirty="0" smtClean="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視覺化</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利用畫圖幫助理解抽象概念</a:t>
            </a:r>
            <a:endParaRPr lang="en-US" altLang="zh-TW" dirty="0" smtClean="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利用一些小技巧，並把它背起來</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例如</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偶數與偶數的相加、相</a:t>
            </a:r>
            <a:r>
              <a:rPr lang="zh-TW" altLang="en-US" dirty="0">
                <a:latin typeface="標楷體" panose="03000509000000000000" pitchFamily="65" charset="-120"/>
                <a:ea typeface="標楷體" panose="03000509000000000000" pitchFamily="65" charset="-120"/>
              </a:rPr>
              <a:t>乘</a:t>
            </a:r>
            <a:r>
              <a:rPr lang="zh-TW" altLang="en-US" dirty="0" smtClean="0">
                <a:latin typeface="標楷體" panose="03000509000000000000" pitchFamily="65" charset="-120"/>
                <a:ea typeface="標楷體" panose="03000509000000000000" pitchFamily="65" charset="-120"/>
              </a:rPr>
              <a:t>等都會得到偶數</a:t>
            </a:r>
            <a:endParaRPr lang="en-US" altLang="zh-TW" dirty="0" smtClean="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將數學規則念出並寫出，且利用顏色將相同符號標示出來</a:t>
            </a:r>
            <a:endParaRPr lang="en-US" altLang="zh-TW" dirty="0" smtClean="0">
              <a:latin typeface="標楷體" panose="03000509000000000000" pitchFamily="65" charset="-120"/>
              <a:ea typeface="標楷體" panose="03000509000000000000" pitchFamily="65" charset="-120"/>
            </a:endParaRPr>
          </a:p>
          <a:p>
            <a:pPr marL="342900" lvl="1" indent="0">
              <a:buNone/>
            </a:pP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600838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知覺動作型學障學生的早期發現</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normAutofit/>
          </a:bodyPr>
          <a:lstStyle/>
          <a:p>
            <a:r>
              <a:rPr lang="zh-TW" altLang="en-US" sz="2800" dirty="0" smtClean="0">
                <a:latin typeface="標楷體" panose="03000509000000000000" pitchFamily="65" charset="-120"/>
                <a:ea typeface="標楷體" panose="03000509000000000000" pitchFamily="65" charset="-120"/>
              </a:rPr>
              <a:t>動作發展遲緩</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動作協調性不佳</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不喜歡玩視覺性的遊戲，例如拼圖、樂高等</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對於符號的辨識與記憶較同儕慢</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5847342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459284" y="16020"/>
            <a:ext cx="8229600" cy="875984"/>
          </a:xfrm>
        </p:spPr>
        <p:txBody>
          <a:bodyPr>
            <a:normAutofit fontScale="90000"/>
          </a:bodyPr>
          <a:lstStyle/>
          <a:p>
            <a:pPr algn="ct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en-US" sz="4900" dirty="0" smtClean="0">
                <a:latin typeface="標楷體" pitchFamily="65" charset="-120"/>
                <a:ea typeface="標楷體" pitchFamily="65" charset="-120"/>
              </a:rPr>
              <a:t>想一想</a:t>
            </a:r>
            <a:r>
              <a:rPr lang="en-US" altLang="zh-TW" sz="4900" dirty="0" smtClean="0">
                <a:latin typeface="標楷體" pitchFamily="65" charset="-120"/>
                <a:ea typeface="標楷體" pitchFamily="65" charset="-120"/>
              </a:rPr>
              <a:t>…….</a:t>
            </a:r>
            <a:endParaRPr lang="zh-TW" altLang="en-US" sz="4900" dirty="0"/>
          </a:p>
        </p:txBody>
      </p:sp>
      <p:sp>
        <p:nvSpPr>
          <p:cNvPr id="5" name="內容版面配置區 4"/>
          <p:cNvSpPr>
            <a:spLocks noGrp="1"/>
          </p:cNvSpPr>
          <p:nvPr>
            <p:ph idx="1"/>
          </p:nvPr>
        </p:nvSpPr>
        <p:spPr>
          <a:xfrm>
            <a:off x="818348" y="1727200"/>
            <a:ext cx="7511472" cy="4636654"/>
          </a:xfrm>
        </p:spPr>
        <p:txBody>
          <a:bodyPr>
            <a:normAutofit/>
          </a:bodyPr>
          <a:lstStyle/>
          <a:p>
            <a:r>
              <a:rPr lang="zh-TW" altLang="en-US" sz="3000" dirty="0">
                <a:latin typeface="標楷體" pitchFamily="65" charset="-120"/>
                <a:ea typeface="標楷體" pitchFamily="65" charset="-120"/>
              </a:rPr>
              <a:t>知覺動作型學障學生適合的發展方向</a:t>
            </a:r>
            <a:r>
              <a:rPr lang="en-US" altLang="zh-TW" sz="3000" dirty="0" smtClean="0">
                <a:latin typeface="標楷體" pitchFamily="65" charset="-120"/>
                <a:ea typeface="標楷體" pitchFamily="65" charset="-120"/>
              </a:rPr>
              <a:t>?</a:t>
            </a:r>
          </a:p>
          <a:p>
            <a:endParaRPr lang="en-US" altLang="zh-TW" sz="3000" dirty="0" smtClean="0">
              <a:latin typeface="標楷體" pitchFamily="65" charset="-120"/>
              <a:ea typeface="標楷體" pitchFamily="65" charset="-120"/>
            </a:endParaRPr>
          </a:p>
          <a:p>
            <a:r>
              <a:rPr lang="zh-TW" altLang="en-US" sz="3000" dirty="0" smtClean="0">
                <a:latin typeface="標楷體" pitchFamily="65" charset="-120"/>
                <a:ea typeface="標楷體" pitchFamily="65" charset="-120"/>
              </a:rPr>
              <a:t>沒有顯著動作問題是否就不</a:t>
            </a:r>
            <a:r>
              <a:rPr lang="zh-TW" altLang="en-US" sz="3000" dirty="0">
                <a:latin typeface="標楷體" pitchFamily="65" charset="-120"/>
                <a:ea typeface="標楷體" pitchFamily="65" charset="-120"/>
              </a:rPr>
              <a:t>是</a:t>
            </a:r>
            <a:r>
              <a:rPr lang="zh-TW" altLang="en-US" sz="3000" dirty="0" smtClean="0">
                <a:latin typeface="標楷體" pitchFamily="65" charset="-120"/>
                <a:ea typeface="標楷體" pitchFamily="65" charset="-120"/>
              </a:rPr>
              <a:t>知</a:t>
            </a:r>
            <a:r>
              <a:rPr lang="zh-TW" altLang="en-US" sz="3000" dirty="0">
                <a:latin typeface="標楷體" pitchFamily="65" charset="-120"/>
                <a:ea typeface="標楷體" pitchFamily="65" charset="-120"/>
              </a:rPr>
              <a:t>動</a:t>
            </a:r>
            <a:r>
              <a:rPr lang="zh-TW" altLang="en-US" sz="3000" dirty="0" smtClean="0">
                <a:latin typeface="標楷體" pitchFamily="65" charset="-120"/>
                <a:ea typeface="標楷體" pitchFamily="65" charset="-120"/>
              </a:rPr>
              <a:t>型學障的學生</a:t>
            </a:r>
            <a:r>
              <a:rPr lang="en-US" altLang="zh-TW" sz="3000" dirty="0" smtClean="0">
                <a:latin typeface="標楷體" pitchFamily="65" charset="-120"/>
                <a:ea typeface="標楷體" pitchFamily="65" charset="-120"/>
              </a:rPr>
              <a:t>?</a:t>
            </a:r>
          </a:p>
          <a:p>
            <a:endParaRPr lang="en-US" altLang="zh-TW" sz="3000" dirty="0" smtClean="0">
              <a:latin typeface="標楷體" pitchFamily="65" charset="-120"/>
              <a:ea typeface="標楷體" pitchFamily="65" charset="-120"/>
            </a:endParaRPr>
          </a:p>
          <a:p>
            <a:r>
              <a:rPr lang="zh-TW" altLang="en-US" sz="3000" dirty="0" smtClean="0">
                <a:latin typeface="標楷體" pitchFamily="65" charset="-120"/>
                <a:ea typeface="標楷體" pitchFamily="65" charset="-120"/>
              </a:rPr>
              <a:t>知動型學障的核心缺陷</a:t>
            </a:r>
            <a:r>
              <a:rPr lang="en-US" altLang="zh-TW" sz="3000" dirty="0" smtClean="0">
                <a:latin typeface="標楷體" pitchFamily="65" charset="-120"/>
                <a:ea typeface="標楷體" pitchFamily="65" charset="-120"/>
              </a:rPr>
              <a:t>?</a:t>
            </a:r>
            <a:endParaRPr lang="zh-TW" altLang="en-US" sz="3000" dirty="0">
              <a:latin typeface="標楷體" pitchFamily="65" charset="-120"/>
              <a:ea typeface="標楷體" pitchFamily="65" charset="-120"/>
            </a:endParaRPr>
          </a:p>
          <a:p>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173061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470919" y="2821433"/>
            <a:ext cx="8229600" cy="1143000"/>
          </a:xfrm>
        </p:spPr>
        <p:txBody>
          <a:bodyPr>
            <a:normAutofit fontScale="90000"/>
          </a:bodyPr>
          <a:lstStyle/>
          <a:p>
            <a:pPr algn="ct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en-US" altLang="zh-TW" dirty="0">
                <a:latin typeface="標楷體" pitchFamily="65" charset="-120"/>
                <a:ea typeface="標楷體" pitchFamily="65" charset="-120"/>
              </a:rPr>
              <a:t/>
            </a:r>
            <a:br>
              <a:rPr lang="en-US" altLang="zh-TW" dirty="0">
                <a:latin typeface="標楷體" pitchFamily="65" charset="-120"/>
                <a:ea typeface="標楷體" pitchFamily="65" charset="-120"/>
              </a:rPr>
            </a:br>
            <a:r>
              <a:rPr lang="en-US" altLang="zh-TW" sz="4400" dirty="0" smtClean="0">
                <a:solidFill>
                  <a:srgbClr val="FFFF00"/>
                </a:solidFill>
                <a:latin typeface="標楷體" pitchFamily="65" charset="-120"/>
                <a:ea typeface="標楷體" pitchFamily="65" charset="-120"/>
              </a:rPr>
              <a:t/>
            </a:r>
            <a:br>
              <a:rPr lang="en-US" altLang="zh-TW" sz="4400" dirty="0" smtClean="0">
                <a:solidFill>
                  <a:srgbClr val="FFFF00"/>
                </a:solidFill>
                <a:latin typeface="標楷體" pitchFamily="65" charset="-120"/>
                <a:ea typeface="標楷體" pitchFamily="65" charset="-120"/>
              </a:rPr>
            </a:br>
            <a:r>
              <a:rPr lang="zh-TW" altLang="en-US" sz="4400" dirty="0" smtClean="0">
                <a:latin typeface="標楷體" pitchFamily="65" charset="-120"/>
                <a:ea typeface="標楷體" pitchFamily="65" charset="-120"/>
              </a:rPr>
              <a:t>感謝聆聽</a:t>
            </a:r>
            <a:r>
              <a:rPr lang="en-US" altLang="zh-TW" sz="4400" dirty="0" smtClean="0"/>
              <a:t/>
            </a:r>
            <a:br>
              <a:rPr lang="en-US" altLang="zh-TW" sz="4400" dirty="0" smtClean="0"/>
            </a:br>
            <a:r>
              <a:rPr lang="en-US" altLang="zh-TW" dirty="0"/>
              <a:t/>
            </a:r>
            <a:br>
              <a:rPr lang="en-US" altLang="zh-TW" dirty="0"/>
            </a:br>
            <a:r>
              <a:rPr lang="en-US" altLang="zh-TW" dirty="0" smtClean="0"/>
              <a:t/>
            </a:r>
            <a:br>
              <a:rPr lang="en-US" altLang="zh-TW" dirty="0" smtClean="0"/>
            </a:br>
            <a:endParaRPr lang="zh-TW" altLang="en-US" dirty="0"/>
          </a:p>
        </p:txBody>
      </p:sp>
      <p:sp>
        <p:nvSpPr>
          <p:cNvPr id="5" name="內容版面配置區 4"/>
          <p:cNvSpPr>
            <a:spLocks noGrp="1"/>
          </p:cNvSpPr>
          <p:nvPr>
            <p:ph idx="1"/>
          </p:nvPr>
        </p:nvSpPr>
        <p:spPr>
          <a:xfrm>
            <a:off x="1534162" y="5606117"/>
            <a:ext cx="7253899" cy="883208"/>
          </a:xfrm>
        </p:spPr>
        <p:txBody>
          <a:bodyPr>
            <a:normAutofit/>
          </a:bodyPr>
          <a:lstStyle/>
          <a:p>
            <a:pPr marL="0" indent="0" algn="ctr">
              <a:buNone/>
            </a:pPr>
            <a:r>
              <a:rPr lang="zh-TW" altLang="en-US" sz="2200" dirty="0"/>
              <a:t> </a:t>
            </a:r>
            <a:r>
              <a:rPr lang="en-US" altLang="zh-TW" sz="3600" dirty="0"/>
              <a:t>E-mail</a:t>
            </a:r>
            <a:r>
              <a:rPr lang="zh-TW" altLang="en-US" sz="3600" dirty="0"/>
              <a:t>     </a:t>
            </a:r>
            <a:r>
              <a:rPr lang="en-US" altLang="zh-TW" sz="3600" smtClean="0"/>
              <a:t>sunnylo519@gmail.com</a:t>
            </a:r>
            <a:endParaRPr lang="en-US" altLang="zh-TW" sz="3600" dirty="0"/>
          </a:p>
        </p:txBody>
      </p:sp>
    </p:spTree>
    <p:extLst>
      <p:ext uri="{BB962C8B-B14F-4D97-AF65-F5344CB8AC3E}">
        <p14:creationId xmlns:p14="http://schemas.microsoft.com/office/powerpoint/2010/main" val="1003273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latin typeface="標楷體" panose="03000509000000000000" pitchFamily="65" charset="-120"/>
                <a:ea typeface="標楷體" panose="03000509000000000000" pitchFamily="65" charset="-120"/>
              </a:rPr>
              <a:t>學習障礙亞型</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normAutofit/>
          </a:bodyPr>
          <a:lstStyle/>
          <a:p>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DSM-5</a:t>
            </a:r>
          </a:p>
          <a:p>
            <a:pPr lvl="1"/>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閱讀：識字</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閱讀流暢性</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閱讀理解</a:t>
            </a:r>
            <a:endPar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書寫表達：拼字</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文法</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內容組織</a:t>
            </a:r>
            <a:endPar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數學：數感</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數學事實的記憶</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數學運算的流暢度</a:t>
            </a:r>
            <a:r>
              <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數學理解</a:t>
            </a:r>
            <a:endParaRPr lang="en-US" altLang="zh-TW" sz="2800" dirty="0" smtClean="0">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台北市</a:t>
            </a:r>
            <a:endParaRPr lang="en-US" altLang="zh-TW" sz="2800" dirty="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學業型：包括語文（識字</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理解</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書寫</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口語）及數學</a:t>
            </a:r>
            <a:endParaRPr lang="en-US" altLang="zh-TW" sz="2800" dirty="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發展型：注意力</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知動</a:t>
            </a:r>
            <a:endParaRPr lang="en-US" altLang="zh-TW" sz="2800" dirty="0">
              <a:latin typeface="Times New Roman" panose="02020603050405020304" pitchFamily="18" charset="0"/>
              <a:ea typeface="標楷體" panose="03000509000000000000" pitchFamily="65" charset="-120"/>
              <a:cs typeface="Times New Roman" panose="02020603050405020304" pitchFamily="18" charset="0"/>
            </a:endParaRPr>
          </a:p>
          <a:p>
            <a:endParaRPr lang="en-US" altLang="zh-TW" dirty="0"/>
          </a:p>
          <a:p>
            <a:endParaRPr lang="en-US" altLang="zh-TW" dirty="0" smtClean="0"/>
          </a:p>
          <a:p>
            <a:endParaRPr lang="zh-TW" altLang="en-US" dirty="0"/>
          </a:p>
        </p:txBody>
      </p:sp>
    </p:spTree>
    <p:extLst>
      <p:ext uri="{BB962C8B-B14F-4D97-AF65-F5344CB8AC3E}">
        <p14:creationId xmlns:p14="http://schemas.microsoft.com/office/powerpoint/2010/main" val="13204388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esktop\200905221752554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7604" y="0"/>
            <a:ext cx="7128792" cy="6858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262194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6801" y="147611"/>
            <a:ext cx="7511473" cy="1312480"/>
          </a:xfrm>
        </p:spPr>
        <p:txBody>
          <a:bodyPr>
            <a:normAutofit/>
          </a:bodyPr>
          <a:lstStyle/>
          <a:p>
            <a:pPr algn="ctr"/>
            <a:r>
              <a:rPr lang="zh-TW" altLang="en-US" sz="4800" dirty="0" smtClean="0">
                <a:latin typeface="標楷體" pitchFamily="65" charset="-120"/>
                <a:ea typeface="標楷體" pitchFamily="65" charset="-120"/>
              </a:rPr>
              <a:t>特教中的知動型學障是指</a:t>
            </a:r>
            <a:r>
              <a:rPr lang="en-US" altLang="zh-TW" sz="4800" dirty="0" smtClean="0">
                <a:latin typeface="標楷體" pitchFamily="65" charset="-120"/>
                <a:ea typeface="標楷體" pitchFamily="65" charset="-120"/>
              </a:rPr>
              <a:t>?</a:t>
            </a:r>
            <a:endParaRPr lang="zh-TW" altLang="en-US" sz="4800" dirty="0">
              <a:latin typeface="標楷體" pitchFamily="65" charset="-120"/>
              <a:ea typeface="標楷體" pitchFamily="65" charset="-120"/>
            </a:endParaRPr>
          </a:p>
        </p:txBody>
      </p:sp>
      <p:sp>
        <p:nvSpPr>
          <p:cNvPr id="3" name="內容版面配置區 2"/>
          <p:cNvSpPr>
            <a:spLocks noGrp="1"/>
          </p:cNvSpPr>
          <p:nvPr>
            <p:ph idx="1"/>
          </p:nvPr>
        </p:nvSpPr>
        <p:spPr>
          <a:xfrm>
            <a:off x="818348" y="1301262"/>
            <a:ext cx="7912414" cy="4800798"/>
          </a:xfrm>
        </p:spPr>
        <p:txBody>
          <a:bodyPr/>
          <a:lstStyle/>
          <a:p>
            <a:r>
              <a:rPr lang="en-US" altLang="zh-TW" sz="2400" dirty="0">
                <a:effectLst/>
                <a:latin typeface="Times New Roman" panose="02020603050405020304" pitchFamily="18" charset="0"/>
                <a:ea typeface="標楷體" pitchFamily="65" charset="-120"/>
                <a:cs typeface="Times New Roman" panose="02020603050405020304" pitchFamily="18" charset="0"/>
              </a:rPr>
              <a:t>1960</a:t>
            </a:r>
            <a:r>
              <a:rPr lang="zh-TW" altLang="zh-TW" sz="2400" dirty="0">
                <a:effectLst/>
                <a:latin typeface="Times New Roman" panose="02020603050405020304" pitchFamily="18" charset="0"/>
                <a:ea typeface="標楷體" pitchFamily="65" charset="-120"/>
                <a:cs typeface="Times New Roman" panose="02020603050405020304" pitchFamily="18" charset="0"/>
              </a:rPr>
              <a:t>年代</a:t>
            </a:r>
            <a:r>
              <a:rPr lang="en-US" altLang="zh-TW" sz="2400" dirty="0">
                <a:effectLst/>
                <a:latin typeface="Times New Roman" panose="02020603050405020304" pitchFamily="18" charset="0"/>
                <a:ea typeface="標楷體" pitchFamily="65" charset="-120"/>
                <a:cs typeface="Times New Roman" panose="02020603050405020304" pitchFamily="18" charset="0"/>
              </a:rPr>
              <a:t>,Johnson </a:t>
            </a:r>
            <a:r>
              <a:rPr lang="zh-TW" altLang="zh-TW" sz="2400" dirty="0">
                <a:effectLst/>
                <a:latin typeface="Times New Roman" panose="02020603050405020304" pitchFamily="18" charset="0"/>
                <a:ea typeface="標楷體" pitchFamily="65" charset="-120"/>
                <a:cs typeface="Times New Roman" panose="02020603050405020304" pitchFamily="18" charset="0"/>
              </a:rPr>
              <a:t>與</a:t>
            </a:r>
            <a:r>
              <a:rPr lang="en-US" altLang="zh-TW" sz="2400" dirty="0" err="1" smtClean="0">
                <a:effectLst/>
                <a:latin typeface="Times New Roman" panose="02020603050405020304" pitchFamily="18" charset="0"/>
                <a:ea typeface="標楷體" pitchFamily="65" charset="-120"/>
                <a:cs typeface="Times New Roman" panose="02020603050405020304" pitchFamily="18" charset="0"/>
              </a:rPr>
              <a:t>Myklebust</a:t>
            </a:r>
            <a:r>
              <a:rPr lang="en-US" altLang="zh-TW" sz="2400" dirty="0" smtClean="0">
                <a:effectLst/>
                <a:latin typeface="Times New Roman" panose="02020603050405020304" pitchFamily="18" charset="0"/>
                <a:ea typeface="標楷體" pitchFamily="65" charset="-120"/>
                <a:cs typeface="Times New Roman" panose="02020603050405020304" pitchFamily="18" charset="0"/>
              </a:rPr>
              <a:t>: </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發現</a:t>
            </a:r>
            <a:r>
              <a:rPr lang="zh-TW" altLang="en-US" sz="2400" dirty="0">
                <a:effectLst/>
                <a:latin typeface="Times New Roman" panose="02020603050405020304" pitchFamily="18" charset="0"/>
                <a:ea typeface="標楷體" pitchFamily="65" charset="-120"/>
                <a:cs typeface="Times New Roman" panose="02020603050405020304" pitchFamily="18" charset="0"/>
              </a:rPr>
              <a:t>有一</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群</a:t>
            </a:r>
            <a:r>
              <a:rPr lang="zh-TW" altLang="zh-TW" sz="2400" dirty="0">
                <a:effectLst/>
                <a:latin typeface="Times New Roman" panose="02020603050405020304" pitchFamily="18" charset="0"/>
                <a:ea typeface="標楷體" pitchFamily="65" charset="-120"/>
                <a:cs typeface="Times New Roman" panose="02020603050405020304" pitchFamily="18" charset="0"/>
              </a:rPr>
              <a:t>孩子在語言以及閱讀並沒有顯著的問題</a:t>
            </a:r>
            <a:r>
              <a:rPr lang="en-US" altLang="zh-TW" sz="2400" dirty="0">
                <a:effectLst/>
                <a:latin typeface="Times New Roman" panose="02020603050405020304" pitchFamily="18" charset="0"/>
                <a:ea typeface="標楷體" pitchFamily="65" charset="-120"/>
                <a:cs typeface="Times New Roman" panose="02020603050405020304" pitchFamily="18" charset="0"/>
              </a:rPr>
              <a:t>,</a:t>
            </a:r>
            <a:r>
              <a:rPr lang="zh-TW" altLang="zh-TW" sz="2400" dirty="0">
                <a:effectLst/>
                <a:latin typeface="Times New Roman" panose="02020603050405020304" pitchFamily="18" charset="0"/>
                <a:ea typeface="標楷體" pitchFamily="65" charset="-120"/>
                <a:cs typeface="Times New Roman" panose="02020603050405020304" pitchFamily="18" charset="0"/>
              </a:rPr>
              <a:t>但在非語文的學習領域上有顯著的困難，如</a:t>
            </a:r>
            <a:r>
              <a:rPr lang="en-US" altLang="zh-TW" sz="2400" dirty="0">
                <a:effectLst/>
                <a:latin typeface="Times New Roman" panose="02020603050405020304" pitchFamily="18" charset="0"/>
                <a:ea typeface="標楷體" pitchFamily="65" charset="-120"/>
                <a:cs typeface="Times New Roman" panose="02020603050405020304" pitchFamily="18" charset="0"/>
              </a:rPr>
              <a:t>: </a:t>
            </a:r>
            <a:r>
              <a:rPr lang="zh-TW" altLang="zh-TW" sz="2400" dirty="0">
                <a:effectLst/>
                <a:latin typeface="Times New Roman" panose="02020603050405020304" pitchFamily="18" charset="0"/>
                <a:ea typeface="標楷體" pitchFamily="65" charset="-120"/>
                <a:cs typeface="Times New Roman" panose="02020603050405020304" pitchFamily="18" charset="0"/>
              </a:rPr>
              <a:t>無法分辨空間方位、無法理解環境中的訊息等等 </a:t>
            </a:r>
            <a:r>
              <a:rPr lang="en-US" altLang="zh-TW" sz="2400" dirty="0">
                <a:effectLst/>
                <a:latin typeface="Times New Roman" panose="02020603050405020304" pitchFamily="18" charset="0"/>
                <a:ea typeface="標楷體" pitchFamily="65" charset="-120"/>
                <a:cs typeface="Times New Roman" panose="02020603050405020304" pitchFamily="18" charset="0"/>
              </a:rPr>
              <a:t> </a:t>
            </a:r>
            <a:endParaRPr lang="en-US" altLang="zh-TW" sz="2400" dirty="0" smtClean="0">
              <a:effectLst/>
              <a:latin typeface="Times New Roman" panose="02020603050405020304" pitchFamily="18" charset="0"/>
              <a:ea typeface="標楷體" pitchFamily="65" charset="-120"/>
              <a:cs typeface="Times New Roman" panose="02020603050405020304" pitchFamily="18" charset="0"/>
            </a:endParaRPr>
          </a:p>
          <a:p>
            <a:r>
              <a:rPr lang="en-US" altLang="zh-TW" sz="2400" dirty="0" err="1" smtClean="0">
                <a:effectLst/>
                <a:latin typeface="Times New Roman" panose="02020603050405020304" pitchFamily="18" charset="0"/>
                <a:ea typeface="標楷體" pitchFamily="65" charset="-120"/>
                <a:cs typeface="Times New Roman" panose="02020603050405020304" pitchFamily="18" charset="0"/>
              </a:rPr>
              <a:t>Rourke</a:t>
            </a:r>
            <a:r>
              <a:rPr lang="zh-TW" altLang="zh-TW" sz="2400" dirty="0">
                <a:effectLst/>
                <a:latin typeface="Times New Roman" panose="02020603050405020304" pitchFamily="18" charset="0"/>
                <a:ea typeface="標楷體" pitchFamily="65" charset="-120"/>
                <a:cs typeface="Times New Roman" panose="02020603050405020304" pitchFamily="18" charset="0"/>
              </a:rPr>
              <a:t>（</a:t>
            </a:r>
            <a:r>
              <a:rPr lang="en-US" altLang="zh-TW" sz="2400" dirty="0">
                <a:effectLst/>
                <a:latin typeface="Times New Roman" panose="02020603050405020304" pitchFamily="18" charset="0"/>
                <a:ea typeface="標楷體" pitchFamily="65" charset="-120"/>
                <a:cs typeface="Times New Roman" panose="02020603050405020304" pitchFamily="18" charset="0"/>
              </a:rPr>
              <a:t>1989, 1995</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a:t>
            </a:r>
            <a:r>
              <a:rPr lang="en-US" altLang="zh-TW" sz="2400" dirty="0" smtClean="0">
                <a:effectLst/>
                <a:latin typeface="Times New Roman" panose="02020603050405020304" pitchFamily="18" charset="0"/>
                <a:ea typeface="標楷體" pitchFamily="65" charset="-120"/>
                <a:cs typeface="Times New Roman" panose="02020603050405020304" pitchFamily="18" charset="0"/>
              </a:rPr>
              <a:t>:</a:t>
            </a:r>
          </a:p>
          <a:p>
            <a:pPr lvl="1"/>
            <a:r>
              <a:rPr lang="zh-TW" altLang="zh-TW" sz="2400" dirty="0" smtClean="0">
                <a:effectLst/>
                <a:latin typeface="Times New Roman" panose="02020603050405020304" pitchFamily="18" charset="0"/>
                <a:ea typeface="標楷體" pitchFamily="65" charset="-120"/>
                <a:cs typeface="Times New Roman" panose="02020603050405020304" pitchFamily="18" charset="0"/>
              </a:rPr>
              <a:t>認為</a:t>
            </a:r>
            <a:r>
              <a:rPr lang="zh-TW" altLang="zh-TW" sz="2400" dirty="0">
                <a:effectLst/>
                <a:latin typeface="Times New Roman" panose="02020603050405020304" pitchFamily="18" charset="0"/>
                <a:ea typeface="標楷體" pitchFamily="65" charset="-120"/>
                <a:cs typeface="Times New Roman" panose="02020603050405020304" pitchFamily="18" charset="0"/>
              </a:rPr>
              <a:t>這群孩子的表現為右腦半球功能失調</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a:t>
            </a:r>
            <a:endParaRPr lang="en-US" altLang="zh-TW" sz="2400" dirty="0" smtClean="0">
              <a:effectLst/>
              <a:latin typeface="Times New Roman" panose="02020603050405020304" pitchFamily="18" charset="0"/>
              <a:ea typeface="標楷體" pitchFamily="65" charset="-120"/>
              <a:cs typeface="Times New Roman" panose="02020603050405020304" pitchFamily="18" charset="0"/>
            </a:endParaRPr>
          </a:p>
          <a:p>
            <a:pPr lvl="1"/>
            <a:r>
              <a:rPr lang="en-US" altLang="zh-TW" sz="2400" dirty="0" smtClean="0">
                <a:effectLst/>
                <a:latin typeface="Times New Roman" panose="02020603050405020304" pitchFamily="18" charset="0"/>
                <a:ea typeface="標楷體" pitchFamily="65" charset="-120"/>
                <a:cs typeface="Times New Roman" panose="02020603050405020304" pitchFamily="18" charset="0"/>
              </a:rPr>
              <a:t>NLD</a:t>
            </a:r>
            <a:r>
              <a:rPr lang="zh-TW" altLang="zh-TW" sz="2400" dirty="0">
                <a:effectLst/>
                <a:latin typeface="Times New Roman" panose="02020603050405020304" pitchFamily="18" charset="0"/>
                <a:ea typeface="標楷體" pitchFamily="65" charset="-120"/>
                <a:cs typeface="Times New Roman" panose="02020603050405020304" pitchFamily="18" charset="0"/>
              </a:rPr>
              <a:t>學生</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的弱勢</a:t>
            </a:r>
            <a:r>
              <a:rPr lang="zh-TW" altLang="zh-TW" sz="2400" dirty="0">
                <a:effectLst/>
                <a:latin typeface="Times New Roman" panose="02020603050405020304" pitchFamily="18" charset="0"/>
                <a:ea typeface="標楷體" pitchFamily="65" charset="-120"/>
                <a:cs typeface="Times New Roman" panose="02020603050405020304" pitchFamily="18" charset="0"/>
              </a:rPr>
              <a:t>則在經由視覺以及觸覺管道處理訊息的能力</a:t>
            </a:r>
            <a:r>
              <a:rPr lang="en-US" altLang="zh-TW" sz="2400" dirty="0">
                <a:effectLst/>
                <a:latin typeface="Times New Roman" panose="02020603050405020304" pitchFamily="18" charset="0"/>
                <a:ea typeface="標楷體" pitchFamily="65" charset="-120"/>
                <a:cs typeface="Times New Roman" panose="02020603050405020304" pitchFamily="18" charset="0"/>
              </a:rPr>
              <a:t>,</a:t>
            </a:r>
            <a:r>
              <a:rPr lang="zh-TW" altLang="zh-TW" sz="2400" dirty="0">
                <a:effectLst/>
                <a:latin typeface="Times New Roman" panose="02020603050405020304" pitchFamily="18" charset="0"/>
                <a:ea typeface="標楷體" pitchFamily="65" charset="-120"/>
                <a:cs typeface="Times New Roman" panose="02020603050405020304" pitchFamily="18" charset="0"/>
              </a:rPr>
              <a:t>包括</a:t>
            </a:r>
            <a:r>
              <a:rPr lang="en-US" altLang="zh-TW" sz="2400" dirty="0">
                <a:effectLst/>
                <a:latin typeface="Times New Roman" panose="02020603050405020304" pitchFamily="18" charset="0"/>
                <a:ea typeface="標楷體" pitchFamily="65" charset="-120"/>
                <a:cs typeface="Times New Roman" panose="02020603050405020304" pitchFamily="18" charset="0"/>
              </a:rPr>
              <a:t>:</a:t>
            </a:r>
            <a:r>
              <a:rPr lang="zh-TW" altLang="zh-TW" sz="2400" dirty="0">
                <a:effectLst/>
                <a:latin typeface="Times New Roman" panose="02020603050405020304" pitchFamily="18" charset="0"/>
                <a:ea typeface="標楷體" pitchFamily="65" charset="-120"/>
                <a:cs typeface="Times New Roman" panose="02020603050405020304" pitchFamily="18" charset="0"/>
              </a:rPr>
              <a:t>視覺注意力以及視知覺</a:t>
            </a:r>
            <a:r>
              <a:rPr lang="en-US" altLang="zh-TW" sz="2400" dirty="0">
                <a:effectLst/>
                <a:latin typeface="Times New Roman" panose="02020603050405020304" pitchFamily="18" charset="0"/>
                <a:ea typeface="標楷體" pitchFamily="65" charset="-120"/>
                <a:cs typeface="Times New Roman" panose="02020603050405020304" pitchFamily="18" charset="0"/>
              </a:rPr>
              <a:t>.</a:t>
            </a:r>
            <a:r>
              <a:rPr lang="zh-TW" altLang="zh-TW" sz="2400" dirty="0">
                <a:effectLst/>
                <a:latin typeface="Times New Roman" panose="02020603050405020304" pitchFamily="18" charset="0"/>
                <a:ea typeface="標楷體" pitchFamily="65" charset="-120"/>
                <a:cs typeface="Times New Roman" panose="02020603050405020304" pitchFamily="18" charset="0"/>
              </a:rPr>
              <a:t>觸覺注意力以及觸覺</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知覺</a:t>
            </a:r>
            <a:endParaRPr lang="en-US" altLang="zh-TW" sz="2400" dirty="0" smtClean="0">
              <a:effectLst/>
              <a:latin typeface="Times New Roman" panose="02020603050405020304" pitchFamily="18" charset="0"/>
              <a:ea typeface="標楷體" pitchFamily="65" charset="-120"/>
              <a:cs typeface="Times New Roman" panose="02020603050405020304" pitchFamily="18" charset="0"/>
            </a:endParaRPr>
          </a:p>
          <a:p>
            <a:pPr lvl="1"/>
            <a:r>
              <a:rPr lang="zh-TW" altLang="zh-TW" sz="2400" dirty="0" smtClean="0">
                <a:effectLst/>
                <a:latin typeface="Times New Roman" panose="02020603050405020304" pitchFamily="18" charset="0"/>
                <a:ea typeface="標楷體" pitchFamily="65" charset="-120"/>
                <a:cs typeface="Times New Roman" panose="02020603050405020304" pitchFamily="18" charset="0"/>
              </a:rPr>
              <a:t>在</a:t>
            </a:r>
            <a:r>
              <a:rPr lang="zh-TW" altLang="zh-TW" sz="2400" dirty="0">
                <a:effectLst/>
                <a:latin typeface="Times New Roman" panose="02020603050405020304" pitchFamily="18" charset="0"/>
                <a:ea typeface="標楷體" pitchFamily="65" charset="-120"/>
                <a:cs typeface="Times New Roman" panose="02020603050405020304" pitchFamily="18" charset="0"/>
              </a:rPr>
              <a:t>動作部分，</a:t>
            </a:r>
            <a:r>
              <a:rPr lang="en-US" altLang="zh-TW" sz="2400" dirty="0" err="1">
                <a:effectLst/>
                <a:latin typeface="Times New Roman" panose="02020603050405020304" pitchFamily="18" charset="0"/>
                <a:ea typeface="標楷體" pitchFamily="65" charset="-120"/>
                <a:cs typeface="Times New Roman" panose="02020603050405020304" pitchFamily="18" charset="0"/>
              </a:rPr>
              <a:t>Rourke</a:t>
            </a:r>
            <a:r>
              <a:rPr lang="zh-TW" altLang="zh-TW" sz="2400" dirty="0">
                <a:effectLst/>
                <a:latin typeface="Times New Roman" panose="02020603050405020304" pitchFamily="18" charset="0"/>
                <a:ea typeface="標楷體" pitchFamily="65" charset="-120"/>
                <a:cs typeface="Times New Roman" panose="02020603050405020304" pitchFamily="18" charset="0"/>
              </a:rPr>
              <a:t>發現這些</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孩子複雜</a:t>
            </a:r>
            <a:r>
              <a:rPr lang="zh-TW" altLang="zh-TW" sz="2400" dirty="0">
                <a:effectLst/>
                <a:latin typeface="Times New Roman" panose="02020603050405020304" pitchFamily="18" charset="0"/>
                <a:ea typeface="標楷體" pitchFamily="65" charset="-120"/>
                <a:cs typeface="Times New Roman" panose="02020603050405020304" pitchFamily="18" charset="0"/>
              </a:rPr>
              <a:t>的動作</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能力為</a:t>
            </a:r>
            <a:r>
              <a:rPr lang="zh-TW" altLang="zh-TW" sz="2400" dirty="0">
                <a:effectLst/>
                <a:latin typeface="Times New Roman" panose="02020603050405020304" pitchFamily="18" charset="0"/>
                <a:ea typeface="標楷體" pitchFamily="65" charset="-120"/>
                <a:cs typeface="Times New Roman" panose="02020603050405020304" pitchFamily="18" charset="0"/>
              </a:rPr>
              <a:t>其弱勢</a:t>
            </a:r>
            <a:r>
              <a:rPr lang="zh-TW" altLang="zh-TW" sz="2400" dirty="0" smtClean="0">
                <a:effectLst/>
                <a:latin typeface="Times New Roman" panose="02020603050405020304" pitchFamily="18" charset="0"/>
                <a:ea typeface="標楷體" pitchFamily="65" charset="-120"/>
                <a:cs typeface="Times New Roman" panose="02020603050405020304" pitchFamily="18" charset="0"/>
              </a:rPr>
              <a:t>。</a:t>
            </a:r>
            <a:endParaRPr lang="en-US" altLang="zh-TW" sz="2400" dirty="0" smtClean="0">
              <a:effectLst/>
              <a:latin typeface="Times New Roman" panose="02020603050405020304" pitchFamily="18" charset="0"/>
              <a:ea typeface="標楷體" pitchFamily="65" charset="-120"/>
              <a:cs typeface="Times New Roman" panose="02020603050405020304" pitchFamily="18" charset="0"/>
            </a:endParaRPr>
          </a:p>
          <a:p>
            <a:endParaRPr lang="zh-TW" altLang="en-US" dirty="0"/>
          </a:p>
        </p:txBody>
      </p:sp>
    </p:spTree>
    <p:extLst>
      <p:ext uri="{BB962C8B-B14F-4D97-AF65-F5344CB8AC3E}">
        <p14:creationId xmlns:p14="http://schemas.microsoft.com/office/powerpoint/2010/main" val="796701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18347" y="108028"/>
            <a:ext cx="7511473" cy="769427"/>
          </a:xfrm>
        </p:spPr>
        <p:txBody>
          <a:bodyPr>
            <a:normAutofit/>
          </a:bodyPr>
          <a:lstStyle/>
          <a:p>
            <a:pPr algn="ctr"/>
            <a:r>
              <a:rPr lang="zh-TW" altLang="en-US" sz="4800" dirty="0">
                <a:latin typeface="標楷體" pitchFamily="65" charset="-120"/>
                <a:ea typeface="標楷體" pitchFamily="65" charset="-120"/>
              </a:rPr>
              <a:t>特教中的知動型學障是指</a:t>
            </a:r>
            <a:r>
              <a:rPr lang="en-US" altLang="zh-TW" sz="4800" dirty="0">
                <a:latin typeface="標楷體" pitchFamily="65" charset="-120"/>
                <a:ea typeface="標楷體" pitchFamily="65" charset="-120"/>
              </a:rPr>
              <a:t>?</a:t>
            </a:r>
            <a:endParaRPr lang="zh-TW" altLang="en-US" sz="4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1337" y="1080745"/>
            <a:ext cx="7348483" cy="445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文字方塊 3"/>
          <p:cNvSpPr txBox="1"/>
          <p:nvPr/>
        </p:nvSpPr>
        <p:spPr>
          <a:xfrm>
            <a:off x="6101862" y="6409592"/>
            <a:ext cx="2347546" cy="369332"/>
          </a:xfrm>
          <a:prstGeom prst="rect">
            <a:avLst/>
          </a:prstGeom>
          <a:noFill/>
        </p:spPr>
        <p:txBody>
          <a:bodyPr wrap="square" rtlCol="0">
            <a:spAutoFit/>
          </a:bodyPr>
          <a:lstStyle/>
          <a:p>
            <a:r>
              <a:rPr lang="en-US" altLang="zh-TW" dirty="0" smtClean="0"/>
              <a:t>(</a:t>
            </a:r>
            <a:r>
              <a:rPr lang="zh-TW" altLang="en-US" dirty="0" smtClean="0">
                <a:latin typeface="標楷體" pitchFamily="65" charset="-120"/>
                <a:ea typeface="標楷體" pitchFamily="65" charset="-120"/>
              </a:rPr>
              <a:t>洪儷瑜</a:t>
            </a:r>
            <a:r>
              <a:rPr lang="en-US" altLang="zh-TW" dirty="0" smtClean="0">
                <a:latin typeface="標楷體" pitchFamily="65" charset="-120"/>
                <a:ea typeface="標楷體" pitchFamily="65" charset="-120"/>
              </a:rPr>
              <a:t>,2013</a:t>
            </a:r>
            <a:r>
              <a:rPr lang="en-US" altLang="zh-TW" dirty="0" smtClean="0"/>
              <a:t>)</a:t>
            </a:r>
            <a:endParaRPr lang="zh-TW" altLang="en-US" dirty="0"/>
          </a:p>
        </p:txBody>
      </p:sp>
      <p:sp>
        <p:nvSpPr>
          <p:cNvPr id="3" name="橢圓 2"/>
          <p:cNvSpPr/>
          <p:nvPr/>
        </p:nvSpPr>
        <p:spPr>
          <a:xfrm>
            <a:off x="2312377" y="3508131"/>
            <a:ext cx="1767254" cy="248822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148297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4000" dirty="0" smtClean="0">
                <a:latin typeface="標楷體" panose="03000509000000000000" pitchFamily="65" charset="-120"/>
                <a:ea typeface="標楷體" panose="03000509000000000000" pitchFamily="65" charset="-120"/>
              </a:rPr>
              <a:t>知覺動作型學習障礙的出現率</a:t>
            </a:r>
            <a:endParaRPr lang="zh-TW" altLang="en-US" sz="40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normAutofit/>
          </a:bodyPr>
          <a:lstStyle/>
          <a:p>
            <a:r>
              <a:rPr lang="zh-TW" altLang="en-US" sz="3600" dirty="0" smtClean="0">
                <a:latin typeface="Times New Roman" panose="02020603050405020304" pitchFamily="18" charset="0"/>
                <a:ea typeface="標楷體" panose="03000509000000000000" pitchFamily="65" charset="-120"/>
                <a:cs typeface="Times New Roman" panose="02020603050405020304" pitchFamily="18" charset="0"/>
              </a:rPr>
              <a:t>全球學障</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:3%~5%</a:t>
            </a:r>
          </a:p>
          <a:p>
            <a:r>
              <a:rPr lang="zh-TW" altLang="en-US" sz="3600" dirty="0" smtClean="0">
                <a:latin typeface="Times New Roman" panose="02020603050405020304" pitchFamily="18" charset="0"/>
                <a:ea typeface="標楷體" panose="03000509000000000000" pitchFamily="65" charset="-120"/>
                <a:cs typeface="Times New Roman" panose="02020603050405020304" pitchFamily="18" charset="0"/>
              </a:rPr>
              <a:t>台灣</a:t>
            </a:r>
            <a:r>
              <a:rPr lang="zh-TW" altLang="en-US" sz="3600" smtClean="0">
                <a:latin typeface="Times New Roman" panose="02020603050405020304" pitchFamily="18" charset="0"/>
                <a:ea typeface="標楷體" panose="03000509000000000000" pitchFamily="65" charset="-120"/>
                <a:cs typeface="Times New Roman" panose="02020603050405020304" pitchFamily="18" charset="0"/>
              </a:rPr>
              <a:t>學障</a:t>
            </a:r>
            <a:r>
              <a:rPr lang="en-US" altLang="zh-TW" sz="3600" smtClean="0">
                <a:latin typeface="Times New Roman" panose="02020603050405020304" pitchFamily="18" charset="0"/>
                <a:ea typeface="標楷體" panose="03000509000000000000" pitchFamily="65" charset="-120"/>
                <a:cs typeface="Times New Roman" panose="02020603050405020304" pitchFamily="18" charset="0"/>
              </a:rPr>
              <a:t>:</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1.2%</a:t>
            </a:r>
          </a:p>
          <a:p>
            <a:r>
              <a:rPr lang="zh-TW" altLang="en-US" sz="3600" dirty="0" smtClean="0">
                <a:latin typeface="Times New Roman" panose="02020603050405020304" pitchFamily="18" charset="0"/>
                <a:ea typeface="標楷體" panose="03000509000000000000" pitchFamily="65" charset="-120"/>
                <a:cs typeface="Times New Roman" panose="02020603050405020304" pitchFamily="18" charset="0"/>
              </a:rPr>
              <a:t>北美</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NLD:</a:t>
            </a:r>
            <a:r>
              <a:rPr lang="zh-TW" altLang="en-US" sz="3600" dirty="0" smtClean="0">
                <a:latin typeface="Times New Roman" panose="02020603050405020304" pitchFamily="18" charset="0"/>
                <a:ea typeface="標楷體" panose="03000509000000000000" pitchFamily="65" charset="-120"/>
                <a:cs typeface="Times New Roman" panose="02020603050405020304" pitchFamily="18" charset="0"/>
              </a:rPr>
              <a:t> </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3</a:t>
            </a:r>
            <a:r>
              <a:rPr lang="en-US" altLang="zh-TW" sz="3600" dirty="0">
                <a:latin typeface="Times New Roman" panose="02020603050405020304" pitchFamily="18" charset="0"/>
                <a:ea typeface="標楷體" panose="03000509000000000000" pitchFamily="65" charset="-120"/>
                <a:cs typeface="Times New Roman" panose="02020603050405020304" pitchFamily="18" charset="0"/>
              </a:rPr>
              <a:t>% to 4</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a:t>
            </a:r>
          </a:p>
          <a:p>
            <a:r>
              <a:rPr lang="zh-TW" altLang="en-US" sz="3600" dirty="0" smtClean="0">
                <a:latin typeface="Times New Roman" panose="02020603050405020304" pitchFamily="18" charset="0"/>
                <a:ea typeface="標楷體" panose="03000509000000000000" pitchFamily="65" charset="-120"/>
                <a:cs typeface="Times New Roman" panose="02020603050405020304" pitchFamily="18" charset="0"/>
              </a:rPr>
              <a:t>台灣</a:t>
            </a:r>
            <a:r>
              <a:rPr lang="en-US" altLang="zh-TW" sz="3600" dirty="0" smtClean="0">
                <a:latin typeface="Times New Roman" panose="02020603050405020304" pitchFamily="18" charset="0"/>
                <a:ea typeface="標楷體" panose="03000509000000000000" pitchFamily="65" charset="-120"/>
                <a:cs typeface="Times New Roman" panose="02020603050405020304" pitchFamily="18" charset="0"/>
              </a:rPr>
              <a:t>NLD?</a:t>
            </a:r>
            <a:endParaRPr lang="zh-TW" altLang="en-US" sz="36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138627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518432" y="1887085"/>
            <a:ext cx="8229600" cy="1143000"/>
          </a:xfrm>
        </p:spPr>
        <p:txBody>
          <a:bodyPr>
            <a:noAutofit/>
          </a:bodyPr>
          <a:lstStyle/>
          <a:p>
            <a:pPr algn="ctr"/>
            <a:r>
              <a:rPr lang="zh-TW" altLang="en-US" sz="6000" dirty="0" smtClean="0">
                <a:latin typeface="標楷體" pitchFamily="65" charset="-120"/>
                <a:ea typeface="標楷體" pitchFamily="65" charset="-120"/>
              </a:rPr>
              <a:t>知覺動作型學習障礙學生的神經心理特質</a:t>
            </a:r>
            <a:endParaRPr lang="zh-TW" altLang="en-US" sz="6000" dirty="0">
              <a:latin typeface="標楷體" pitchFamily="65" charset="-120"/>
              <a:ea typeface="標楷體" pitchFamily="65" charset="-120"/>
            </a:endParaRPr>
          </a:p>
        </p:txBody>
      </p:sp>
    </p:spTree>
    <p:extLst>
      <p:ext uri="{BB962C8B-B14F-4D97-AF65-F5344CB8AC3E}">
        <p14:creationId xmlns:p14="http://schemas.microsoft.com/office/powerpoint/2010/main" val="2789616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600" dirty="0" smtClean="0">
                <a:latin typeface="標楷體" pitchFamily="65" charset="-120"/>
                <a:ea typeface="標楷體" pitchFamily="65" charset="-120"/>
              </a:rPr>
              <a:t>知動型學障</a:t>
            </a:r>
            <a:r>
              <a:rPr lang="zh-TW" altLang="en-US" sz="3600" dirty="0" smtClean="0">
                <a:latin typeface="標楷體" pitchFamily="65" charset="-120"/>
                <a:ea typeface="標楷體" pitchFamily="65" charset="-120"/>
              </a:rPr>
              <a:t>學生的視知覺</a:t>
            </a:r>
            <a:endParaRPr lang="zh-TW" altLang="en-US" dirty="0"/>
          </a:p>
        </p:txBody>
      </p:sp>
      <p:sp>
        <p:nvSpPr>
          <p:cNvPr id="3" name="內容版面配置區 2"/>
          <p:cNvSpPr>
            <a:spLocks noGrp="1"/>
          </p:cNvSpPr>
          <p:nvPr>
            <p:ph idx="1"/>
          </p:nvPr>
        </p:nvSpPr>
        <p:spPr>
          <a:xfrm>
            <a:off x="628650" y="1520825"/>
            <a:ext cx="7886700" cy="4351338"/>
          </a:xfrm>
        </p:spPr>
        <p:txBody>
          <a:bodyPr>
            <a:noAutofit/>
          </a:bodyPr>
          <a:lstStyle/>
          <a:p>
            <a:r>
              <a:rPr lang="zh-TW" altLang="en-US" sz="2800" dirty="0" smtClean="0">
                <a:latin typeface="標楷體" panose="03000509000000000000" pitchFamily="65" charset="-120"/>
                <a:ea typeface="標楷體" panose="03000509000000000000" pitchFamily="65" charset="-120"/>
              </a:rPr>
              <a:t>視覺短期記憶不佳</a:t>
            </a:r>
            <a:endParaRPr lang="en-US" altLang="zh-TW" sz="2800" dirty="0" smtClean="0">
              <a:latin typeface="標楷體" panose="03000509000000000000" pitchFamily="65" charset="-120"/>
              <a:ea typeface="標楷體" panose="03000509000000000000" pitchFamily="65" charset="-120"/>
            </a:endParaRPr>
          </a:p>
          <a:p>
            <a:pPr lvl="1"/>
            <a:r>
              <a:rPr lang="zh-TW" altLang="en-US" sz="2800" dirty="0" smtClean="0">
                <a:latin typeface="標楷體" panose="03000509000000000000" pitchFamily="65" charset="-120"/>
                <a:ea typeface="標楷體" panose="03000509000000000000" pitchFamily="65" charset="-120"/>
              </a:rPr>
              <a:t>當</a:t>
            </a:r>
            <a:r>
              <a:rPr lang="zh-TW" altLang="en-US" sz="2800" dirty="0" smtClean="0">
                <a:latin typeface="標楷體" panose="03000509000000000000" pitchFamily="65" charset="-120"/>
                <a:ea typeface="標楷體" panose="03000509000000000000" pitchFamily="65" charset="-120"/>
              </a:rPr>
              <a:t>應保留單一特徵時，知動型學生在視覺 </a:t>
            </a:r>
            <a:r>
              <a:rPr lang="en-US" altLang="zh-TW" sz="2800" dirty="0" smtClean="0">
                <a:latin typeface="標楷體" panose="03000509000000000000" pitchFamily="65" charset="-120"/>
                <a:ea typeface="標楷體" panose="03000509000000000000" pitchFamily="65" charset="-120"/>
              </a:rPr>
              <a:t>STM </a:t>
            </a:r>
            <a:r>
              <a:rPr lang="zh-TW" altLang="en-US" sz="2800" dirty="0" smtClean="0">
                <a:latin typeface="標楷體" panose="03000509000000000000" pitchFamily="65" charset="-120"/>
                <a:ea typeface="標楷體" panose="03000509000000000000" pitchFamily="65" charset="-120"/>
              </a:rPr>
              <a:t>方面沒有特定問題； 然而，當測試對綁定特徵的記憶時，出現困難</a:t>
            </a:r>
            <a:r>
              <a:rPr lang="zh-TW" altLang="en-US" sz="2800" dirty="0" smtClean="0">
                <a:latin typeface="標楷體" panose="03000509000000000000" pitchFamily="65" charset="-120"/>
                <a:ea typeface="標楷體" panose="03000509000000000000" pitchFamily="65" charset="-120"/>
              </a:rPr>
              <a:t>。</a:t>
            </a:r>
            <a:endParaRPr lang="en-US" altLang="zh-TW" sz="2800" dirty="0" smtClean="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視覺空間不佳</a:t>
            </a:r>
            <a:endParaRPr lang="en-US" altLang="zh-TW" sz="2800" dirty="0" smtClean="0">
              <a:latin typeface="標楷體" panose="03000509000000000000" pitchFamily="65" charset="-120"/>
              <a:ea typeface="標楷體" panose="03000509000000000000" pitchFamily="65" charset="-120"/>
            </a:endParaRPr>
          </a:p>
          <a:p>
            <a:pPr lvl="1"/>
            <a:r>
              <a:rPr lang="zh-TW" altLang="en-US" sz="2800" dirty="0" smtClean="0">
                <a:latin typeface="標楷體" panose="03000509000000000000" pitchFamily="65" charset="-120"/>
                <a:ea typeface="標楷體" panose="03000509000000000000" pitchFamily="65" charset="-120"/>
              </a:rPr>
              <a:t>正確性及反應時間皆較一般發展同儕差，</a:t>
            </a:r>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視覺空間工作記憶不佳</a:t>
            </a:r>
            <a:endParaRPr lang="en-US" altLang="zh-TW" sz="2800" dirty="0" smtClean="0">
              <a:latin typeface="標楷體" panose="03000509000000000000" pitchFamily="65" charset="-120"/>
              <a:ea typeface="標楷體" panose="03000509000000000000" pitchFamily="65" charset="-120"/>
            </a:endParaRPr>
          </a:p>
          <a:p>
            <a:pPr marL="0" indent="0">
              <a:buNone/>
            </a:pPr>
            <a:endParaRPr lang="en-US" altLang="zh-TW" sz="2800" dirty="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視覺化能力不佳</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552695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1561</TotalTime>
  <Words>949</Words>
  <Application>Microsoft Office PowerPoint</Application>
  <PresentationFormat>如螢幕大小 (4:3)</PresentationFormat>
  <Paragraphs>155</Paragraphs>
  <Slides>27</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27</vt:i4>
      </vt:variant>
    </vt:vector>
  </HeadingPairs>
  <TitlesOfParts>
    <vt:vector size="36" baseType="lpstr">
      <vt:lpstr>BiauKai</vt:lpstr>
      <vt:lpstr>新細明體</vt:lpstr>
      <vt:lpstr>標楷體</vt:lpstr>
      <vt:lpstr>Arial</vt:lpstr>
      <vt:lpstr>Calibri</vt:lpstr>
      <vt:lpstr>Calibri Light</vt:lpstr>
      <vt:lpstr>Times New Roman</vt:lpstr>
      <vt:lpstr>Wingdings</vt:lpstr>
      <vt:lpstr>Office 佈景主題</vt:lpstr>
      <vt:lpstr> 知動型學習障礙學生之特質與介入</vt:lpstr>
      <vt:lpstr>甚麼是學習障礙</vt:lpstr>
      <vt:lpstr>學習障礙亞型</vt:lpstr>
      <vt:lpstr>PowerPoint 簡報</vt:lpstr>
      <vt:lpstr>特教中的知動型學障是指?</vt:lpstr>
      <vt:lpstr>特教中的知動型學障是指?</vt:lpstr>
      <vt:lpstr>知覺動作型學習障礙的出現率</vt:lpstr>
      <vt:lpstr>知覺動作型學習障礙學生的神經心理特質</vt:lpstr>
      <vt:lpstr>知動型學障學生的視知覺</vt:lpstr>
      <vt:lpstr>知動型學障學生的動作特質</vt:lpstr>
      <vt:lpstr>知動型學障學生其他特質</vt:lpstr>
      <vt:lpstr>知覺動作型學習障礙學生在各學科的特質</vt:lpstr>
      <vt:lpstr>在書寫的表現</vt:lpstr>
      <vt:lpstr>在書寫的表現</vt:lpstr>
      <vt:lpstr>在閱讀的表現</vt:lpstr>
      <vt:lpstr>在數學的表現</vt:lpstr>
      <vt:lpstr>對工藝與家政課程可能的影響</vt:lpstr>
      <vt:lpstr>對生活的影響</vt:lpstr>
      <vt:lpstr>知覺動作型學習障礙學生的 介入建議</vt:lpstr>
      <vt:lpstr>治療師可以做甚麼?</vt:lpstr>
      <vt:lpstr>一般性原則</vt:lpstr>
      <vt:lpstr>對於閱讀理解的策略</vt:lpstr>
      <vt:lpstr>對於書寫的策略</vt:lpstr>
      <vt:lpstr>對於數學的策略</vt:lpstr>
      <vt:lpstr>知覺動作型學障學生的早期發現</vt:lpstr>
      <vt:lpstr> 想一想…….</vt:lpstr>
      <vt:lpstr>   感謝聆聽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學習障礙知動型學生特質</dc:title>
  <dc:creator>Lo</dc:creator>
  <cp:lastModifiedBy>慧珊 羅</cp:lastModifiedBy>
  <cp:revision>177</cp:revision>
  <dcterms:created xsi:type="dcterms:W3CDTF">2016-09-17T12:38:39Z</dcterms:created>
  <dcterms:modified xsi:type="dcterms:W3CDTF">2023-08-14T13:55:58Z</dcterms:modified>
</cp:coreProperties>
</file>