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06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B51AE7-0E5D-40D1-B640-DE944EFFCAE0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D39DAF5-0752-4E53-9D74-985468CA78E4}">
      <dgm:prSet/>
      <dgm:spPr/>
      <dgm:t>
        <a:bodyPr/>
        <a:lstStyle/>
        <a:p>
          <a:r>
            <a:rPr lang="zh-TW" dirty="0"/>
            <a:t>▲特教</a:t>
          </a:r>
          <a:r>
            <a:rPr lang="zh-TW" altLang="en-US" dirty="0"/>
            <a:t>學生</a:t>
          </a:r>
          <a:r>
            <a:rPr lang="zh-TW" dirty="0"/>
            <a:t>教師助理員服務班級</a:t>
          </a:r>
          <a:r>
            <a:rPr lang="zh-TW" altLang="en-US" dirty="0"/>
            <a:t>及內容</a:t>
          </a:r>
          <a:endParaRPr lang="en-US" dirty="0"/>
        </a:p>
      </dgm:t>
    </dgm:pt>
    <dgm:pt modelId="{EE39C9F1-172F-4B13-9480-95F82A8E7E31}" type="parTrans" cxnId="{82335A34-EC91-4EAE-ADFA-AB4681FE9EB5}">
      <dgm:prSet/>
      <dgm:spPr/>
      <dgm:t>
        <a:bodyPr/>
        <a:lstStyle/>
        <a:p>
          <a:endParaRPr lang="en-US"/>
        </a:p>
      </dgm:t>
    </dgm:pt>
    <dgm:pt modelId="{9185CC52-8B10-487D-8832-D0B473D7EBFD}" type="sibTrans" cxnId="{82335A34-EC91-4EAE-ADFA-AB4681FE9EB5}">
      <dgm:prSet/>
      <dgm:spPr/>
      <dgm:t>
        <a:bodyPr/>
        <a:lstStyle/>
        <a:p>
          <a:endParaRPr lang="en-US"/>
        </a:p>
      </dgm:t>
    </dgm:pt>
    <dgm:pt modelId="{C20E48CA-C9D2-43CD-AE8E-12F6A489F796}">
      <dgm:prSet/>
      <dgm:spPr/>
      <dgm:t>
        <a:bodyPr/>
        <a:lstStyle/>
        <a:p>
          <a:r>
            <a:rPr lang="zh-TW" dirty="0"/>
            <a:t>▲與特教</a:t>
          </a:r>
          <a:r>
            <a:rPr lang="zh-TW" altLang="en-US" dirty="0"/>
            <a:t>學生</a:t>
          </a:r>
          <a:r>
            <a:rPr lang="zh-TW" dirty="0"/>
            <a:t>教師助理員的合作模式</a:t>
          </a:r>
          <a:endParaRPr lang="en-US" dirty="0"/>
        </a:p>
      </dgm:t>
    </dgm:pt>
    <dgm:pt modelId="{74752A6C-CAB6-4B9A-8DEB-73E614D90600}" type="parTrans" cxnId="{FF3DAACB-094D-4834-9594-E4A79E557D98}">
      <dgm:prSet/>
      <dgm:spPr/>
      <dgm:t>
        <a:bodyPr/>
        <a:lstStyle/>
        <a:p>
          <a:endParaRPr lang="en-US"/>
        </a:p>
      </dgm:t>
    </dgm:pt>
    <dgm:pt modelId="{A1019FCC-DC08-4493-B752-5C2357BA05C8}" type="sibTrans" cxnId="{FF3DAACB-094D-4834-9594-E4A79E557D98}">
      <dgm:prSet/>
      <dgm:spPr/>
      <dgm:t>
        <a:bodyPr/>
        <a:lstStyle/>
        <a:p>
          <a:endParaRPr lang="en-US"/>
        </a:p>
      </dgm:t>
    </dgm:pt>
    <dgm:pt modelId="{B30D477D-2161-4703-8DB5-1DFB1DF4E6A1}">
      <dgm:prSet/>
      <dgm:spPr/>
      <dgm:t>
        <a:bodyPr/>
        <a:lstStyle/>
        <a:p>
          <a:r>
            <a:rPr lang="zh-TW"/>
            <a:t>▲曾面臨的問題及因應方式</a:t>
          </a:r>
          <a:endParaRPr lang="en-US"/>
        </a:p>
      </dgm:t>
    </dgm:pt>
    <dgm:pt modelId="{D8251633-E5A0-4811-8C8F-B0F8E4D70EEF}" type="parTrans" cxnId="{4E098E72-5806-4BE6-8902-99D4767AB80C}">
      <dgm:prSet/>
      <dgm:spPr/>
      <dgm:t>
        <a:bodyPr/>
        <a:lstStyle/>
        <a:p>
          <a:endParaRPr lang="en-US"/>
        </a:p>
      </dgm:t>
    </dgm:pt>
    <dgm:pt modelId="{81C565CA-BB1B-4E01-B95E-D7A55BBB217A}" type="sibTrans" cxnId="{4E098E72-5806-4BE6-8902-99D4767AB80C}">
      <dgm:prSet/>
      <dgm:spPr/>
      <dgm:t>
        <a:bodyPr/>
        <a:lstStyle/>
        <a:p>
          <a:endParaRPr lang="en-US"/>
        </a:p>
      </dgm:t>
    </dgm:pt>
    <dgm:pt modelId="{6E9DB76F-DA78-43F8-91E4-5547D2FE1D21}" type="pres">
      <dgm:prSet presAssocID="{A6B51AE7-0E5D-40D1-B640-DE944EFFCAE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DC59DA5-0779-413B-AD0C-F58E6F82D0BE}" type="pres">
      <dgm:prSet presAssocID="{0D39DAF5-0752-4E53-9D74-985468CA78E4}" presName="parentLin" presStyleCnt="0"/>
      <dgm:spPr/>
    </dgm:pt>
    <dgm:pt modelId="{3C1E029C-D729-42AC-87C9-1245B557C9CD}" type="pres">
      <dgm:prSet presAssocID="{0D39DAF5-0752-4E53-9D74-985468CA78E4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A90B76C3-B075-408E-A1B5-8B751D671D99}" type="pres">
      <dgm:prSet presAssocID="{0D39DAF5-0752-4E53-9D74-985468CA78E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FB96CA9-B188-4ECD-910F-A72E1A545858}" type="pres">
      <dgm:prSet presAssocID="{0D39DAF5-0752-4E53-9D74-985468CA78E4}" presName="negativeSpace" presStyleCnt="0"/>
      <dgm:spPr/>
    </dgm:pt>
    <dgm:pt modelId="{1E6C5AB3-1D34-4158-BA0C-A026EC2E733F}" type="pres">
      <dgm:prSet presAssocID="{0D39DAF5-0752-4E53-9D74-985468CA78E4}" presName="childText" presStyleLbl="conFgAcc1" presStyleIdx="0" presStyleCnt="3">
        <dgm:presLayoutVars>
          <dgm:bulletEnabled val="1"/>
        </dgm:presLayoutVars>
      </dgm:prSet>
      <dgm:spPr/>
    </dgm:pt>
    <dgm:pt modelId="{82D623A9-A290-4B55-9950-95236C9ED8A8}" type="pres">
      <dgm:prSet presAssocID="{9185CC52-8B10-487D-8832-D0B473D7EBFD}" presName="spaceBetweenRectangles" presStyleCnt="0"/>
      <dgm:spPr/>
    </dgm:pt>
    <dgm:pt modelId="{78A01236-1EED-45FD-BA3A-8DFB4046162E}" type="pres">
      <dgm:prSet presAssocID="{C20E48CA-C9D2-43CD-AE8E-12F6A489F796}" presName="parentLin" presStyleCnt="0"/>
      <dgm:spPr/>
    </dgm:pt>
    <dgm:pt modelId="{1D59C6B0-E504-4FAA-93A3-7A06721613A2}" type="pres">
      <dgm:prSet presAssocID="{C20E48CA-C9D2-43CD-AE8E-12F6A489F796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E2E42217-52AE-459B-850E-741D092BC0DE}" type="pres">
      <dgm:prSet presAssocID="{C20E48CA-C9D2-43CD-AE8E-12F6A489F79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7615F92-7012-4207-9C71-DE5F20393CCC}" type="pres">
      <dgm:prSet presAssocID="{C20E48CA-C9D2-43CD-AE8E-12F6A489F796}" presName="negativeSpace" presStyleCnt="0"/>
      <dgm:spPr/>
    </dgm:pt>
    <dgm:pt modelId="{2FE47940-914C-4398-8B66-67149AE62F2C}" type="pres">
      <dgm:prSet presAssocID="{C20E48CA-C9D2-43CD-AE8E-12F6A489F796}" presName="childText" presStyleLbl="conFgAcc1" presStyleIdx="1" presStyleCnt="3">
        <dgm:presLayoutVars>
          <dgm:bulletEnabled val="1"/>
        </dgm:presLayoutVars>
      </dgm:prSet>
      <dgm:spPr/>
    </dgm:pt>
    <dgm:pt modelId="{9CB8EA9A-459C-4057-8607-E6E65A1564BA}" type="pres">
      <dgm:prSet presAssocID="{A1019FCC-DC08-4493-B752-5C2357BA05C8}" presName="spaceBetweenRectangles" presStyleCnt="0"/>
      <dgm:spPr/>
    </dgm:pt>
    <dgm:pt modelId="{BCDA5369-466E-45CD-A507-FFD33E254268}" type="pres">
      <dgm:prSet presAssocID="{B30D477D-2161-4703-8DB5-1DFB1DF4E6A1}" presName="parentLin" presStyleCnt="0"/>
      <dgm:spPr/>
    </dgm:pt>
    <dgm:pt modelId="{CF312B73-F1B7-4538-86FC-4BBD9D831346}" type="pres">
      <dgm:prSet presAssocID="{B30D477D-2161-4703-8DB5-1DFB1DF4E6A1}" presName="parentLeftMargin" presStyleLbl="node1" presStyleIdx="1" presStyleCnt="3"/>
      <dgm:spPr/>
      <dgm:t>
        <a:bodyPr/>
        <a:lstStyle/>
        <a:p>
          <a:endParaRPr lang="zh-TW" altLang="en-US"/>
        </a:p>
      </dgm:t>
    </dgm:pt>
    <dgm:pt modelId="{74D92F43-5697-4A09-9A7C-2265BACE4738}" type="pres">
      <dgm:prSet presAssocID="{B30D477D-2161-4703-8DB5-1DFB1DF4E6A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69AF166-50F7-4254-8394-B85CEEA812A0}" type="pres">
      <dgm:prSet presAssocID="{B30D477D-2161-4703-8DB5-1DFB1DF4E6A1}" presName="negativeSpace" presStyleCnt="0"/>
      <dgm:spPr/>
    </dgm:pt>
    <dgm:pt modelId="{B3655896-8BE6-4988-8173-F60A3A76AE21}" type="pres">
      <dgm:prSet presAssocID="{B30D477D-2161-4703-8DB5-1DFB1DF4E6A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169F29B-32C8-4190-9518-E48E1C62EF52}" type="presOf" srcId="{A6B51AE7-0E5D-40D1-B640-DE944EFFCAE0}" destId="{6E9DB76F-DA78-43F8-91E4-5547D2FE1D21}" srcOrd="0" destOrd="0" presId="urn:microsoft.com/office/officeart/2005/8/layout/list1"/>
    <dgm:cxn modelId="{FF3DAACB-094D-4834-9594-E4A79E557D98}" srcId="{A6B51AE7-0E5D-40D1-B640-DE944EFFCAE0}" destId="{C20E48CA-C9D2-43CD-AE8E-12F6A489F796}" srcOrd="1" destOrd="0" parTransId="{74752A6C-CAB6-4B9A-8DEB-73E614D90600}" sibTransId="{A1019FCC-DC08-4493-B752-5C2357BA05C8}"/>
    <dgm:cxn modelId="{0AD21C24-9665-4253-B5B1-48DA094E8E52}" type="presOf" srcId="{B30D477D-2161-4703-8DB5-1DFB1DF4E6A1}" destId="{74D92F43-5697-4A09-9A7C-2265BACE4738}" srcOrd="1" destOrd="0" presId="urn:microsoft.com/office/officeart/2005/8/layout/list1"/>
    <dgm:cxn modelId="{7F1B3752-0D06-48F2-A531-9620C6D62969}" type="presOf" srcId="{0D39DAF5-0752-4E53-9D74-985468CA78E4}" destId="{A90B76C3-B075-408E-A1B5-8B751D671D99}" srcOrd="1" destOrd="0" presId="urn:microsoft.com/office/officeart/2005/8/layout/list1"/>
    <dgm:cxn modelId="{4E098E72-5806-4BE6-8902-99D4767AB80C}" srcId="{A6B51AE7-0E5D-40D1-B640-DE944EFFCAE0}" destId="{B30D477D-2161-4703-8DB5-1DFB1DF4E6A1}" srcOrd="2" destOrd="0" parTransId="{D8251633-E5A0-4811-8C8F-B0F8E4D70EEF}" sibTransId="{81C565CA-BB1B-4E01-B95E-D7A55BBB217A}"/>
    <dgm:cxn modelId="{CB5153EC-C5E1-4176-805E-E8B58545515A}" type="presOf" srcId="{B30D477D-2161-4703-8DB5-1DFB1DF4E6A1}" destId="{CF312B73-F1B7-4538-86FC-4BBD9D831346}" srcOrd="0" destOrd="0" presId="urn:microsoft.com/office/officeart/2005/8/layout/list1"/>
    <dgm:cxn modelId="{82335A34-EC91-4EAE-ADFA-AB4681FE9EB5}" srcId="{A6B51AE7-0E5D-40D1-B640-DE944EFFCAE0}" destId="{0D39DAF5-0752-4E53-9D74-985468CA78E4}" srcOrd="0" destOrd="0" parTransId="{EE39C9F1-172F-4B13-9480-95F82A8E7E31}" sibTransId="{9185CC52-8B10-487D-8832-D0B473D7EBFD}"/>
    <dgm:cxn modelId="{9490261A-4A15-4D58-8671-D1877FFE2E4C}" type="presOf" srcId="{0D39DAF5-0752-4E53-9D74-985468CA78E4}" destId="{3C1E029C-D729-42AC-87C9-1245B557C9CD}" srcOrd="0" destOrd="0" presId="urn:microsoft.com/office/officeart/2005/8/layout/list1"/>
    <dgm:cxn modelId="{D7FC9D22-2008-46E4-86F3-0168BDB4CE6C}" type="presOf" srcId="{C20E48CA-C9D2-43CD-AE8E-12F6A489F796}" destId="{1D59C6B0-E504-4FAA-93A3-7A06721613A2}" srcOrd="0" destOrd="0" presId="urn:microsoft.com/office/officeart/2005/8/layout/list1"/>
    <dgm:cxn modelId="{855A8771-2FA8-4E0A-9FC5-7FE274C04468}" type="presOf" srcId="{C20E48CA-C9D2-43CD-AE8E-12F6A489F796}" destId="{E2E42217-52AE-459B-850E-741D092BC0DE}" srcOrd="1" destOrd="0" presId="urn:microsoft.com/office/officeart/2005/8/layout/list1"/>
    <dgm:cxn modelId="{D28D1A61-7CEC-41AA-996F-986B4792D384}" type="presParOf" srcId="{6E9DB76F-DA78-43F8-91E4-5547D2FE1D21}" destId="{DDC59DA5-0779-413B-AD0C-F58E6F82D0BE}" srcOrd="0" destOrd="0" presId="urn:microsoft.com/office/officeart/2005/8/layout/list1"/>
    <dgm:cxn modelId="{FD6AE4D6-7122-4A72-95A2-B1FBCE7C19D6}" type="presParOf" srcId="{DDC59DA5-0779-413B-AD0C-F58E6F82D0BE}" destId="{3C1E029C-D729-42AC-87C9-1245B557C9CD}" srcOrd="0" destOrd="0" presId="urn:microsoft.com/office/officeart/2005/8/layout/list1"/>
    <dgm:cxn modelId="{CFB6F8F9-1C0C-4FBB-A557-436EC39348FE}" type="presParOf" srcId="{DDC59DA5-0779-413B-AD0C-F58E6F82D0BE}" destId="{A90B76C3-B075-408E-A1B5-8B751D671D99}" srcOrd="1" destOrd="0" presId="urn:microsoft.com/office/officeart/2005/8/layout/list1"/>
    <dgm:cxn modelId="{F683D24C-CEA7-4A9C-A3FA-F178DAFA64AB}" type="presParOf" srcId="{6E9DB76F-DA78-43F8-91E4-5547D2FE1D21}" destId="{DFB96CA9-B188-4ECD-910F-A72E1A545858}" srcOrd="1" destOrd="0" presId="urn:microsoft.com/office/officeart/2005/8/layout/list1"/>
    <dgm:cxn modelId="{7C45D072-078D-4869-B106-91F9FB51278E}" type="presParOf" srcId="{6E9DB76F-DA78-43F8-91E4-5547D2FE1D21}" destId="{1E6C5AB3-1D34-4158-BA0C-A026EC2E733F}" srcOrd="2" destOrd="0" presId="urn:microsoft.com/office/officeart/2005/8/layout/list1"/>
    <dgm:cxn modelId="{0672491F-CE48-46C5-91E8-36DFD4EA73A2}" type="presParOf" srcId="{6E9DB76F-DA78-43F8-91E4-5547D2FE1D21}" destId="{82D623A9-A290-4B55-9950-95236C9ED8A8}" srcOrd="3" destOrd="0" presId="urn:microsoft.com/office/officeart/2005/8/layout/list1"/>
    <dgm:cxn modelId="{94C0F9B9-7203-4D23-9342-7FE0EB778149}" type="presParOf" srcId="{6E9DB76F-DA78-43F8-91E4-5547D2FE1D21}" destId="{78A01236-1EED-45FD-BA3A-8DFB4046162E}" srcOrd="4" destOrd="0" presId="urn:microsoft.com/office/officeart/2005/8/layout/list1"/>
    <dgm:cxn modelId="{EB1A2498-6778-4EE4-B203-E3E96CDB72B2}" type="presParOf" srcId="{78A01236-1EED-45FD-BA3A-8DFB4046162E}" destId="{1D59C6B0-E504-4FAA-93A3-7A06721613A2}" srcOrd="0" destOrd="0" presId="urn:microsoft.com/office/officeart/2005/8/layout/list1"/>
    <dgm:cxn modelId="{38219EEA-E56F-45D2-AFD7-9A428F2F8238}" type="presParOf" srcId="{78A01236-1EED-45FD-BA3A-8DFB4046162E}" destId="{E2E42217-52AE-459B-850E-741D092BC0DE}" srcOrd="1" destOrd="0" presId="urn:microsoft.com/office/officeart/2005/8/layout/list1"/>
    <dgm:cxn modelId="{7469C28A-CD63-4748-9320-6F1B118ADA2B}" type="presParOf" srcId="{6E9DB76F-DA78-43F8-91E4-5547D2FE1D21}" destId="{C7615F92-7012-4207-9C71-DE5F20393CCC}" srcOrd="5" destOrd="0" presId="urn:microsoft.com/office/officeart/2005/8/layout/list1"/>
    <dgm:cxn modelId="{6D2C107F-F57D-4AB0-A042-9939C3B6FE02}" type="presParOf" srcId="{6E9DB76F-DA78-43F8-91E4-5547D2FE1D21}" destId="{2FE47940-914C-4398-8B66-67149AE62F2C}" srcOrd="6" destOrd="0" presId="urn:microsoft.com/office/officeart/2005/8/layout/list1"/>
    <dgm:cxn modelId="{2AD6BEBC-5B07-4C67-959E-FB6841173B9A}" type="presParOf" srcId="{6E9DB76F-DA78-43F8-91E4-5547D2FE1D21}" destId="{9CB8EA9A-459C-4057-8607-E6E65A1564BA}" srcOrd="7" destOrd="0" presId="urn:microsoft.com/office/officeart/2005/8/layout/list1"/>
    <dgm:cxn modelId="{2A6AEC2B-37A6-4CC1-90B8-1A4693E6888E}" type="presParOf" srcId="{6E9DB76F-DA78-43F8-91E4-5547D2FE1D21}" destId="{BCDA5369-466E-45CD-A507-FFD33E254268}" srcOrd="8" destOrd="0" presId="urn:microsoft.com/office/officeart/2005/8/layout/list1"/>
    <dgm:cxn modelId="{AF744AC6-F074-4ABF-B303-36A403CD14C8}" type="presParOf" srcId="{BCDA5369-466E-45CD-A507-FFD33E254268}" destId="{CF312B73-F1B7-4538-86FC-4BBD9D831346}" srcOrd="0" destOrd="0" presId="urn:microsoft.com/office/officeart/2005/8/layout/list1"/>
    <dgm:cxn modelId="{8197AE6E-BC11-4A76-B7C2-2B479C21D5EB}" type="presParOf" srcId="{BCDA5369-466E-45CD-A507-FFD33E254268}" destId="{74D92F43-5697-4A09-9A7C-2265BACE4738}" srcOrd="1" destOrd="0" presId="urn:microsoft.com/office/officeart/2005/8/layout/list1"/>
    <dgm:cxn modelId="{20DAC3FD-ADF5-46FC-BF78-55F82C4A0355}" type="presParOf" srcId="{6E9DB76F-DA78-43F8-91E4-5547D2FE1D21}" destId="{269AF166-50F7-4254-8394-B85CEEA812A0}" srcOrd="9" destOrd="0" presId="urn:microsoft.com/office/officeart/2005/8/layout/list1"/>
    <dgm:cxn modelId="{D4B3ADD5-69BE-4ECE-8C4E-97428CBAFF47}" type="presParOf" srcId="{6E9DB76F-DA78-43F8-91E4-5547D2FE1D21}" destId="{B3655896-8BE6-4988-8173-F60A3A76AE2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50283B-A87E-414D-B021-28A7FD9E43D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870BD82-E090-42F3-953E-6F6E36AE3D53}">
      <dgm:prSet/>
      <dgm:spPr/>
      <dgm:t>
        <a:bodyPr/>
        <a:lstStyle/>
        <a:p>
          <a:pPr>
            <a:lnSpc>
              <a:spcPts val="3800"/>
            </a:lnSpc>
          </a:pPr>
          <a:r>
            <a:rPr lang="zh-TW" altLang="en-US" dirty="0"/>
            <a:t>尊重個體</a:t>
          </a:r>
          <a:endParaRPr lang="en-US" altLang="zh-TW" dirty="0"/>
        </a:p>
        <a:p>
          <a:pPr>
            <a:lnSpc>
              <a:spcPts val="3800"/>
            </a:lnSpc>
          </a:pPr>
          <a:r>
            <a:rPr lang="zh-TW" altLang="en-US" dirty="0"/>
            <a:t>獨特性</a:t>
          </a:r>
          <a:endParaRPr lang="en-US" dirty="0"/>
        </a:p>
      </dgm:t>
    </dgm:pt>
    <dgm:pt modelId="{AC467FA4-D8DA-4932-9D24-990B820BB9D4}" type="parTrans" cxnId="{A4415F76-5845-41AF-B1BC-08B2519C5489}">
      <dgm:prSet/>
      <dgm:spPr/>
      <dgm:t>
        <a:bodyPr/>
        <a:lstStyle/>
        <a:p>
          <a:endParaRPr lang="en-US"/>
        </a:p>
      </dgm:t>
    </dgm:pt>
    <dgm:pt modelId="{AA77CD59-FD74-4B1A-9B2A-7A5A5E65392D}" type="sibTrans" cxnId="{A4415F76-5845-41AF-B1BC-08B2519C5489}">
      <dgm:prSet/>
      <dgm:spPr/>
      <dgm:t>
        <a:bodyPr/>
        <a:lstStyle/>
        <a:p>
          <a:endParaRPr lang="en-US"/>
        </a:p>
      </dgm:t>
    </dgm:pt>
    <dgm:pt modelId="{9E9EC643-ADF9-4E2E-90F4-D48E7F56B4D1}">
      <dgm:prSet/>
      <dgm:spPr/>
      <dgm:t>
        <a:bodyPr/>
        <a:lstStyle/>
        <a:p>
          <a:r>
            <a:rPr lang="zh-TW" altLang="en-US" dirty="0"/>
            <a:t>心理安全感</a:t>
          </a:r>
          <a:endParaRPr lang="en-US" dirty="0"/>
        </a:p>
      </dgm:t>
    </dgm:pt>
    <dgm:pt modelId="{6669EF13-9BC4-4E59-943A-314F84AD8C51}" type="parTrans" cxnId="{9B10E02E-2DD3-4A55-B85D-EB4285A7C5FF}">
      <dgm:prSet/>
      <dgm:spPr/>
      <dgm:t>
        <a:bodyPr/>
        <a:lstStyle/>
        <a:p>
          <a:endParaRPr lang="en-US"/>
        </a:p>
      </dgm:t>
    </dgm:pt>
    <dgm:pt modelId="{B385B16E-0FD4-4424-9C0A-70D1008792D9}" type="sibTrans" cxnId="{9B10E02E-2DD3-4A55-B85D-EB4285A7C5FF}">
      <dgm:prSet/>
      <dgm:spPr/>
      <dgm:t>
        <a:bodyPr/>
        <a:lstStyle/>
        <a:p>
          <a:endParaRPr lang="en-US"/>
        </a:p>
      </dgm:t>
    </dgm:pt>
    <dgm:pt modelId="{37D60E9D-DD59-4076-A327-92A647FEE7CB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dirty="0"/>
            <a:t>換位思考</a:t>
          </a:r>
          <a:endParaRPr lang="en-US" altLang="zh-TW" dirty="0"/>
        </a:p>
      </dgm:t>
    </dgm:pt>
    <dgm:pt modelId="{9DED9C0B-DCA3-4BF4-9633-410AC53BA9AB}" type="parTrans" cxnId="{BEEF5610-A230-40A1-9F00-471D21B2B4A6}">
      <dgm:prSet/>
      <dgm:spPr/>
      <dgm:t>
        <a:bodyPr/>
        <a:lstStyle/>
        <a:p>
          <a:endParaRPr lang="en-US"/>
        </a:p>
      </dgm:t>
    </dgm:pt>
    <dgm:pt modelId="{C13F1A0A-B140-4ABD-96E1-A2C4E20F9F77}" type="sibTrans" cxnId="{BEEF5610-A230-40A1-9F00-471D21B2B4A6}">
      <dgm:prSet/>
      <dgm:spPr/>
      <dgm:t>
        <a:bodyPr/>
        <a:lstStyle/>
        <a:p>
          <a:endParaRPr lang="en-US"/>
        </a:p>
      </dgm:t>
    </dgm:pt>
    <dgm:pt modelId="{96129389-7CED-468F-A666-641F8640911D}">
      <dgm:prSet/>
      <dgm:spPr/>
      <dgm:t>
        <a:bodyPr/>
        <a:lstStyle/>
        <a:p>
          <a:r>
            <a:rPr lang="zh-TW" altLang="en-US" dirty="0"/>
            <a:t>主動溝通</a:t>
          </a:r>
          <a:endParaRPr lang="en-US" dirty="0"/>
        </a:p>
      </dgm:t>
    </dgm:pt>
    <dgm:pt modelId="{31F59C30-5594-4771-9A18-58A9A8491EEC}" type="parTrans" cxnId="{3D2D3F36-B28A-470C-AB0E-7938B2634A8C}">
      <dgm:prSet/>
      <dgm:spPr/>
      <dgm:t>
        <a:bodyPr/>
        <a:lstStyle/>
        <a:p>
          <a:endParaRPr lang="en-US"/>
        </a:p>
      </dgm:t>
    </dgm:pt>
    <dgm:pt modelId="{A0C8CA4D-ADF2-49F2-825B-3C2070A41A35}" type="sibTrans" cxnId="{3D2D3F36-B28A-470C-AB0E-7938B2634A8C}">
      <dgm:prSet/>
      <dgm:spPr/>
      <dgm:t>
        <a:bodyPr/>
        <a:lstStyle/>
        <a:p>
          <a:endParaRPr lang="en-US"/>
        </a:p>
      </dgm:t>
    </dgm:pt>
    <dgm:pt modelId="{41FF9634-591A-47EA-82AE-CD9B7DE7B77E}">
      <dgm:prSet/>
      <dgm:spPr/>
      <dgm:t>
        <a:bodyPr/>
        <a:lstStyle/>
        <a:p>
          <a:r>
            <a:rPr lang="zh-TW" altLang="en-US" dirty="0"/>
            <a:t>行動力</a:t>
          </a:r>
          <a:endParaRPr lang="en-US" dirty="0"/>
        </a:p>
      </dgm:t>
    </dgm:pt>
    <dgm:pt modelId="{CE01F453-16EC-4103-8A59-FE55A983B283}" type="parTrans" cxnId="{33B89BBD-6822-4317-A499-D48CD5C1DAD7}">
      <dgm:prSet/>
      <dgm:spPr/>
      <dgm:t>
        <a:bodyPr/>
        <a:lstStyle/>
        <a:p>
          <a:endParaRPr lang="en-US"/>
        </a:p>
      </dgm:t>
    </dgm:pt>
    <dgm:pt modelId="{8D1952C5-874A-410A-9149-26D4A4CE4189}" type="sibTrans" cxnId="{33B89BBD-6822-4317-A499-D48CD5C1DAD7}">
      <dgm:prSet/>
      <dgm:spPr/>
      <dgm:t>
        <a:bodyPr/>
        <a:lstStyle/>
        <a:p>
          <a:endParaRPr lang="en-US"/>
        </a:p>
      </dgm:t>
    </dgm:pt>
    <dgm:pt modelId="{9CB64296-43BA-4C1D-9C13-F02F37682393}">
      <dgm:prSet/>
      <dgm:spPr/>
      <dgm:t>
        <a:bodyPr/>
        <a:lstStyle/>
        <a:p>
          <a:r>
            <a:rPr lang="zh-TW" altLang="en-US" dirty="0" smtClean="0"/>
            <a:t>共好</a:t>
          </a:r>
          <a:r>
            <a:rPr lang="en-US" altLang="zh-TW" dirty="0" smtClean="0"/>
            <a:t>/</a:t>
          </a:r>
          <a:r>
            <a:rPr lang="zh-TW" altLang="en-US" dirty="0" smtClean="0"/>
            <a:t>感謝</a:t>
          </a:r>
          <a:endParaRPr lang="en-US" dirty="0"/>
        </a:p>
      </dgm:t>
    </dgm:pt>
    <dgm:pt modelId="{AF14BBF7-57D0-45B6-BD8C-E7935177E40E}" type="parTrans" cxnId="{D9667EF0-5338-41C8-82B5-8863184AE295}">
      <dgm:prSet/>
      <dgm:spPr/>
      <dgm:t>
        <a:bodyPr/>
        <a:lstStyle/>
        <a:p>
          <a:endParaRPr lang="en-US"/>
        </a:p>
      </dgm:t>
    </dgm:pt>
    <dgm:pt modelId="{2B274FB9-9BDE-41B9-A266-B5F391BED28F}" type="sibTrans" cxnId="{D9667EF0-5338-41C8-82B5-8863184AE295}">
      <dgm:prSet/>
      <dgm:spPr/>
      <dgm:t>
        <a:bodyPr/>
        <a:lstStyle/>
        <a:p>
          <a:endParaRPr lang="en-US"/>
        </a:p>
      </dgm:t>
    </dgm:pt>
    <dgm:pt modelId="{2E5C2E61-C15B-4154-9BFF-8C0152F77382}" type="pres">
      <dgm:prSet presAssocID="{3250283B-A87E-414D-B021-28A7FD9E43D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6F16E44-4D65-4770-B7BD-64CF2EAD0306}" type="pres">
      <dgm:prSet presAssocID="{3870BD82-E090-42F3-953E-6F6E36AE3D5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AECCA1-79A3-4082-A427-A764153FE06D}" type="pres">
      <dgm:prSet presAssocID="{AA77CD59-FD74-4B1A-9B2A-7A5A5E65392D}" presName="sibTrans" presStyleCnt="0"/>
      <dgm:spPr/>
    </dgm:pt>
    <dgm:pt modelId="{9B022727-C434-4D21-B9C5-B6FDAD839123}" type="pres">
      <dgm:prSet presAssocID="{9E9EC643-ADF9-4E2E-90F4-D48E7F56B4D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92EC49F-0A40-46D9-A66C-60B03CBAD074}" type="pres">
      <dgm:prSet presAssocID="{B385B16E-0FD4-4424-9C0A-70D1008792D9}" presName="sibTrans" presStyleCnt="0"/>
      <dgm:spPr/>
    </dgm:pt>
    <dgm:pt modelId="{7DA526F9-6512-40A3-9F8B-0F4A5A98F076}" type="pres">
      <dgm:prSet presAssocID="{37D60E9D-DD59-4076-A327-92A647FEE7C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AA04D1A-D809-4776-B9AB-ADC34F7B672C}" type="pres">
      <dgm:prSet presAssocID="{C13F1A0A-B140-4ABD-96E1-A2C4E20F9F77}" presName="sibTrans" presStyleCnt="0"/>
      <dgm:spPr/>
    </dgm:pt>
    <dgm:pt modelId="{0C4A2C66-D8E7-4363-BC92-46CF960768CD}" type="pres">
      <dgm:prSet presAssocID="{96129389-7CED-468F-A666-641F8640911D}" presName="node" presStyleLbl="node1" presStyleIdx="3" presStyleCnt="6" custLinFactNeighborX="-10467" custLinFactNeighborY="-55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C972E3E-33D7-45CD-8965-3AB403AC6B23}" type="pres">
      <dgm:prSet presAssocID="{A0C8CA4D-ADF2-49F2-825B-3C2070A41A35}" presName="sibTrans" presStyleCnt="0"/>
      <dgm:spPr/>
    </dgm:pt>
    <dgm:pt modelId="{F9AF444E-461C-473C-BF1F-5A888116C893}" type="pres">
      <dgm:prSet presAssocID="{41FF9634-591A-47EA-82AE-CD9B7DE7B77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305C9CA-8EF5-441D-A5C5-BA7497BD645A}" type="pres">
      <dgm:prSet presAssocID="{8D1952C5-874A-410A-9149-26D4A4CE4189}" presName="sibTrans" presStyleCnt="0"/>
      <dgm:spPr/>
    </dgm:pt>
    <dgm:pt modelId="{F51F2362-991C-4387-B54E-1DC3BDB669E7}" type="pres">
      <dgm:prSet presAssocID="{9CB64296-43BA-4C1D-9C13-F02F3768239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D2D3F36-B28A-470C-AB0E-7938B2634A8C}" srcId="{3250283B-A87E-414D-B021-28A7FD9E43DB}" destId="{96129389-7CED-468F-A666-641F8640911D}" srcOrd="3" destOrd="0" parTransId="{31F59C30-5594-4771-9A18-58A9A8491EEC}" sibTransId="{A0C8CA4D-ADF2-49F2-825B-3C2070A41A35}"/>
    <dgm:cxn modelId="{72EAADCC-9A8A-4444-AA03-3962F6DE8B7D}" type="presOf" srcId="{9E9EC643-ADF9-4E2E-90F4-D48E7F56B4D1}" destId="{9B022727-C434-4D21-B9C5-B6FDAD839123}" srcOrd="0" destOrd="0" presId="urn:microsoft.com/office/officeart/2005/8/layout/default"/>
    <dgm:cxn modelId="{BEEF5610-A230-40A1-9F00-471D21B2B4A6}" srcId="{3250283B-A87E-414D-B021-28A7FD9E43DB}" destId="{37D60E9D-DD59-4076-A327-92A647FEE7CB}" srcOrd="2" destOrd="0" parTransId="{9DED9C0B-DCA3-4BF4-9633-410AC53BA9AB}" sibTransId="{C13F1A0A-B140-4ABD-96E1-A2C4E20F9F77}"/>
    <dgm:cxn modelId="{A9CD98CB-7980-4FB9-9CC0-F61AF608860E}" type="presOf" srcId="{3250283B-A87E-414D-B021-28A7FD9E43DB}" destId="{2E5C2E61-C15B-4154-9BFF-8C0152F77382}" srcOrd="0" destOrd="0" presId="urn:microsoft.com/office/officeart/2005/8/layout/default"/>
    <dgm:cxn modelId="{9B10E02E-2DD3-4A55-B85D-EB4285A7C5FF}" srcId="{3250283B-A87E-414D-B021-28A7FD9E43DB}" destId="{9E9EC643-ADF9-4E2E-90F4-D48E7F56B4D1}" srcOrd="1" destOrd="0" parTransId="{6669EF13-9BC4-4E59-943A-314F84AD8C51}" sibTransId="{B385B16E-0FD4-4424-9C0A-70D1008792D9}"/>
    <dgm:cxn modelId="{CC1904E5-3F82-4976-BBE7-CC0461388C7A}" type="presOf" srcId="{96129389-7CED-468F-A666-641F8640911D}" destId="{0C4A2C66-D8E7-4363-BC92-46CF960768CD}" srcOrd="0" destOrd="0" presId="urn:microsoft.com/office/officeart/2005/8/layout/default"/>
    <dgm:cxn modelId="{41CB027D-2652-4AB4-9893-C881481F8CED}" type="presOf" srcId="{41FF9634-591A-47EA-82AE-CD9B7DE7B77E}" destId="{F9AF444E-461C-473C-BF1F-5A888116C893}" srcOrd="0" destOrd="0" presId="urn:microsoft.com/office/officeart/2005/8/layout/default"/>
    <dgm:cxn modelId="{DA87B630-08E4-4C5C-BA47-ACA001A3CC4D}" type="presOf" srcId="{3870BD82-E090-42F3-953E-6F6E36AE3D53}" destId="{B6F16E44-4D65-4770-B7BD-64CF2EAD0306}" srcOrd="0" destOrd="0" presId="urn:microsoft.com/office/officeart/2005/8/layout/default"/>
    <dgm:cxn modelId="{33B89BBD-6822-4317-A499-D48CD5C1DAD7}" srcId="{3250283B-A87E-414D-B021-28A7FD9E43DB}" destId="{41FF9634-591A-47EA-82AE-CD9B7DE7B77E}" srcOrd="4" destOrd="0" parTransId="{CE01F453-16EC-4103-8A59-FE55A983B283}" sibTransId="{8D1952C5-874A-410A-9149-26D4A4CE4189}"/>
    <dgm:cxn modelId="{D9667EF0-5338-41C8-82B5-8863184AE295}" srcId="{3250283B-A87E-414D-B021-28A7FD9E43DB}" destId="{9CB64296-43BA-4C1D-9C13-F02F37682393}" srcOrd="5" destOrd="0" parTransId="{AF14BBF7-57D0-45B6-BD8C-E7935177E40E}" sibTransId="{2B274FB9-9BDE-41B9-A266-B5F391BED28F}"/>
    <dgm:cxn modelId="{A4415F76-5845-41AF-B1BC-08B2519C5489}" srcId="{3250283B-A87E-414D-B021-28A7FD9E43DB}" destId="{3870BD82-E090-42F3-953E-6F6E36AE3D53}" srcOrd="0" destOrd="0" parTransId="{AC467FA4-D8DA-4932-9D24-990B820BB9D4}" sibTransId="{AA77CD59-FD74-4B1A-9B2A-7A5A5E65392D}"/>
    <dgm:cxn modelId="{25095DBA-751D-4D40-97EA-E50E5B44545F}" type="presOf" srcId="{37D60E9D-DD59-4076-A327-92A647FEE7CB}" destId="{7DA526F9-6512-40A3-9F8B-0F4A5A98F076}" srcOrd="0" destOrd="0" presId="urn:microsoft.com/office/officeart/2005/8/layout/default"/>
    <dgm:cxn modelId="{40979017-61D4-45FE-9731-056010A24691}" type="presOf" srcId="{9CB64296-43BA-4C1D-9C13-F02F37682393}" destId="{F51F2362-991C-4387-B54E-1DC3BDB669E7}" srcOrd="0" destOrd="0" presId="urn:microsoft.com/office/officeart/2005/8/layout/default"/>
    <dgm:cxn modelId="{F2C46191-C759-4428-B542-1B1DA3EFAB23}" type="presParOf" srcId="{2E5C2E61-C15B-4154-9BFF-8C0152F77382}" destId="{B6F16E44-4D65-4770-B7BD-64CF2EAD0306}" srcOrd="0" destOrd="0" presId="urn:microsoft.com/office/officeart/2005/8/layout/default"/>
    <dgm:cxn modelId="{9677A064-7416-4703-A231-50FEE628CB57}" type="presParOf" srcId="{2E5C2E61-C15B-4154-9BFF-8C0152F77382}" destId="{7FAECCA1-79A3-4082-A427-A764153FE06D}" srcOrd="1" destOrd="0" presId="urn:microsoft.com/office/officeart/2005/8/layout/default"/>
    <dgm:cxn modelId="{0B2177C1-6E28-42E5-B9D9-50570AFA4E30}" type="presParOf" srcId="{2E5C2E61-C15B-4154-9BFF-8C0152F77382}" destId="{9B022727-C434-4D21-B9C5-B6FDAD839123}" srcOrd="2" destOrd="0" presId="urn:microsoft.com/office/officeart/2005/8/layout/default"/>
    <dgm:cxn modelId="{97414C29-B5AE-4735-917A-0652517E9F03}" type="presParOf" srcId="{2E5C2E61-C15B-4154-9BFF-8C0152F77382}" destId="{792EC49F-0A40-46D9-A66C-60B03CBAD074}" srcOrd="3" destOrd="0" presId="urn:microsoft.com/office/officeart/2005/8/layout/default"/>
    <dgm:cxn modelId="{CBF9B806-234E-4393-A837-D0EBC6FA35F8}" type="presParOf" srcId="{2E5C2E61-C15B-4154-9BFF-8C0152F77382}" destId="{7DA526F9-6512-40A3-9F8B-0F4A5A98F076}" srcOrd="4" destOrd="0" presId="urn:microsoft.com/office/officeart/2005/8/layout/default"/>
    <dgm:cxn modelId="{6A25EF0D-E534-4E18-8E18-E6D201D368C4}" type="presParOf" srcId="{2E5C2E61-C15B-4154-9BFF-8C0152F77382}" destId="{8AA04D1A-D809-4776-B9AB-ADC34F7B672C}" srcOrd="5" destOrd="0" presId="urn:microsoft.com/office/officeart/2005/8/layout/default"/>
    <dgm:cxn modelId="{A675F731-10F8-4787-9580-98BB0D2271CF}" type="presParOf" srcId="{2E5C2E61-C15B-4154-9BFF-8C0152F77382}" destId="{0C4A2C66-D8E7-4363-BC92-46CF960768CD}" srcOrd="6" destOrd="0" presId="urn:microsoft.com/office/officeart/2005/8/layout/default"/>
    <dgm:cxn modelId="{24362C98-3A29-4DE9-931F-26D00EB82419}" type="presParOf" srcId="{2E5C2E61-C15B-4154-9BFF-8C0152F77382}" destId="{EC972E3E-33D7-45CD-8965-3AB403AC6B23}" srcOrd="7" destOrd="0" presId="urn:microsoft.com/office/officeart/2005/8/layout/default"/>
    <dgm:cxn modelId="{CF204418-31E6-4E4F-9326-70C35F22570E}" type="presParOf" srcId="{2E5C2E61-C15B-4154-9BFF-8C0152F77382}" destId="{F9AF444E-461C-473C-BF1F-5A888116C893}" srcOrd="8" destOrd="0" presId="urn:microsoft.com/office/officeart/2005/8/layout/default"/>
    <dgm:cxn modelId="{AA3A74BC-066B-4A16-80AF-CC2F26146A6F}" type="presParOf" srcId="{2E5C2E61-C15B-4154-9BFF-8C0152F77382}" destId="{5305C9CA-8EF5-441D-A5C5-BA7497BD645A}" srcOrd="9" destOrd="0" presId="urn:microsoft.com/office/officeart/2005/8/layout/default"/>
    <dgm:cxn modelId="{3DF7B033-3C05-4418-A807-095A6F37DAA4}" type="presParOf" srcId="{2E5C2E61-C15B-4154-9BFF-8C0152F77382}" destId="{F51F2362-991C-4387-B54E-1DC3BDB669E7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707C91-8F8E-49CA-B4B5-82066DDD2362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256990D-43B8-4BD4-81AD-46AE01AA4CFE}">
      <dgm:prSet/>
      <dgm:spPr/>
      <dgm:t>
        <a:bodyPr/>
        <a:lstStyle/>
        <a:p>
          <a:r>
            <a:rPr lang="zh-TW" dirty="0"/>
            <a:t>謝謝您們用愛心及耐心幫助個別差異大與多元需求的特教學生，讓他們每天情緒穩定的時間多些、學習效率高些，也讓老師們能更專注於教學這件事！</a:t>
          </a:r>
          <a:endParaRPr lang="en-US" dirty="0"/>
        </a:p>
      </dgm:t>
    </dgm:pt>
    <dgm:pt modelId="{236C0050-39BE-4AAD-A575-AE357B4C96CB}" type="parTrans" cxnId="{85C55CD9-4B36-4F4B-B246-C396040FA223}">
      <dgm:prSet/>
      <dgm:spPr/>
      <dgm:t>
        <a:bodyPr/>
        <a:lstStyle/>
        <a:p>
          <a:endParaRPr lang="en-US"/>
        </a:p>
      </dgm:t>
    </dgm:pt>
    <dgm:pt modelId="{20D4A523-27F8-407D-A899-0479F32B3E57}" type="sibTrans" cxnId="{85C55CD9-4B36-4F4B-B246-C396040FA223}">
      <dgm:prSet/>
      <dgm:spPr/>
      <dgm:t>
        <a:bodyPr/>
        <a:lstStyle/>
        <a:p>
          <a:endParaRPr lang="en-US"/>
        </a:p>
      </dgm:t>
    </dgm:pt>
    <dgm:pt modelId="{D043C40A-303F-486E-B81E-C92DDCA7BC60}">
      <dgm:prSet/>
      <dgm:spPr/>
      <dgm:t>
        <a:bodyPr/>
        <a:lstStyle/>
        <a:p>
          <a:r>
            <a:rPr lang="zh-TW" dirty="0"/>
            <a:t>希望未來教學的路上能繼續和您們合作愉快，請多多指教</a:t>
          </a:r>
          <a:r>
            <a:rPr lang="en-US" dirty="0"/>
            <a:t>~</a:t>
          </a:r>
        </a:p>
      </dgm:t>
    </dgm:pt>
    <dgm:pt modelId="{8912B82F-402C-40C3-9475-86FBDCBF08EF}" type="parTrans" cxnId="{715DA0BD-3251-4BE5-8475-FC61D5D9B382}">
      <dgm:prSet/>
      <dgm:spPr/>
      <dgm:t>
        <a:bodyPr/>
        <a:lstStyle/>
        <a:p>
          <a:endParaRPr lang="en-US"/>
        </a:p>
      </dgm:t>
    </dgm:pt>
    <dgm:pt modelId="{747A1127-2BB9-4E22-AA21-A93265237A7F}" type="sibTrans" cxnId="{715DA0BD-3251-4BE5-8475-FC61D5D9B382}">
      <dgm:prSet/>
      <dgm:spPr/>
      <dgm:t>
        <a:bodyPr/>
        <a:lstStyle/>
        <a:p>
          <a:endParaRPr lang="en-US"/>
        </a:p>
      </dgm:t>
    </dgm:pt>
    <dgm:pt modelId="{21F1FCEF-DCEA-45C4-8B78-D091A13636E6}" type="pres">
      <dgm:prSet presAssocID="{28707C91-8F8E-49CA-B4B5-82066DDD23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2D90ED1-977A-4526-816F-5498A110D92C}" type="pres">
      <dgm:prSet presAssocID="{F256990D-43B8-4BD4-81AD-46AE01AA4CF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BC985B0-F36D-48F7-8317-F58E04407E25}" type="pres">
      <dgm:prSet presAssocID="{20D4A523-27F8-407D-A899-0479F32B3E57}" presName="spacer" presStyleCnt="0"/>
      <dgm:spPr/>
    </dgm:pt>
    <dgm:pt modelId="{14B81C5E-E49A-4CB0-AA62-6DD84D1EF09B}" type="pres">
      <dgm:prSet presAssocID="{D043C40A-303F-486E-B81E-C92DDCA7BC6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AE510AD-4B57-4680-8DBC-40B193366927}" type="presOf" srcId="{D043C40A-303F-486E-B81E-C92DDCA7BC60}" destId="{14B81C5E-E49A-4CB0-AA62-6DD84D1EF09B}" srcOrd="0" destOrd="0" presId="urn:microsoft.com/office/officeart/2005/8/layout/vList2"/>
    <dgm:cxn modelId="{715DA0BD-3251-4BE5-8475-FC61D5D9B382}" srcId="{28707C91-8F8E-49CA-B4B5-82066DDD2362}" destId="{D043C40A-303F-486E-B81E-C92DDCA7BC60}" srcOrd="1" destOrd="0" parTransId="{8912B82F-402C-40C3-9475-86FBDCBF08EF}" sibTransId="{747A1127-2BB9-4E22-AA21-A93265237A7F}"/>
    <dgm:cxn modelId="{319972F1-3F21-47E6-91FB-821B7F3C4DA0}" type="presOf" srcId="{F256990D-43B8-4BD4-81AD-46AE01AA4CFE}" destId="{82D90ED1-977A-4526-816F-5498A110D92C}" srcOrd="0" destOrd="0" presId="urn:microsoft.com/office/officeart/2005/8/layout/vList2"/>
    <dgm:cxn modelId="{35F5547E-EA02-41B7-BA5B-E6750C26E743}" type="presOf" srcId="{28707C91-8F8E-49CA-B4B5-82066DDD2362}" destId="{21F1FCEF-DCEA-45C4-8B78-D091A13636E6}" srcOrd="0" destOrd="0" presId="urn:microsoft.com/office/officeart/2005/8/layout/vList2"/>
    <dgm:cxn modelId="{85C55CD9-4B36-4F4B-B246-C396040FA223}" srcId="{28707C91-8F8E-49CA-B4B5-82066DDD2362}" destId="{F256990D-43B8-4BD4-81AD-46AE01AA4CFE}" srcOrd="0" destOrd="0" parTransId="{236C0050-39BE-4AAD-A575-AE357B4C96CB}" sibTransId="{20D4A523-27F8-407D-A899-0479F32B3E57}"/>
    <dgm:cxn modelId="{C1CD2279-AC46-4455-9054-F8E6B6469063}" type="presParOf" srcId="{21F1FCEF-DCEA-45C4-8B78-D091A13636E6}" destId="{82D90ED1-977A-4526-816F-5498A110D92C}" srcOrd="0" destOrd="0" presId="urn:microsoft.com/office/officeart/2005/8/layout/vList2"/>
    <dgm:cxn modelId="{2825E833-43C6-4B3E-A482-BE81E4A8644B}" type="presParOf" srcId="{21F1FCEF-DCEA-45C4-8B78-D091A13636E6}" destId="{4BC985B0-F36D-48F7-8317-F58E04407E25}" srcOrd="1" destOrd="0" presId="urn:microsoft.com/office/officeart/2005/8/layout/vList2"/>
    <dgm:cxn modelId="{E1B6EF88-5694-49DC-8E4B-13D11D36E3E9}" type="presParOf" srcId="{21F1FCEF-DCEA-45C4-8B78-D091A13636E6}" destId="{14B81C5E-E49A-4CB0-AA62-6DD84D1EF09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6C5AB3-1D34-4158-BA0C-A026EC2E733F}">
      <dsp:nvSpPr>
        <dsp:cNvPr id="0" name=""/>
        <dsp:cNvSpPr/>
      </dsp:nvSpPr>
      <dsp:spPr>
        <a:xfrm>
          <a:off x="0" y="676218"/>
          <a:ext cx="859631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0B76C3-B075-408E-A1B5-8B751D671D99}">
      <dsp:nvSpPr>
        <dsp:cNvPr id="0" name=""/>
        <dsp:cNvSpPr/>
      </dsp:nvSpPr>
      <dsp:spPr>
        <a:xfrm>
          <a:off x="429815" y="307218"/>
          <a:ext cx="6017418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500" kern="1200" dirty="0"/>
            <a:t>▲特教</a:t>
          </a:r>
          <a:r>
            <a:rPr lang="zh-TW" altLang="en-US" sz="2500" kern="1200" dirty="0"/>
            <a:t>學生</a:t>
          </a:r>
          <a:r>
            <a:rPr lang="zh-TW" sz="2500" kern="1200" dirty="0"/>
            <a:t>教師助理員服務班級</a:t>
          </a:r>
          <a:r>
            <a:rPr lang="zh-TW" altLang="en-US" sz="2500" kern="1200" dirty="0"/>
            <a:t>及內容</a:t>
          </a:r>
          <a:endParaRPr lang="en-US" sz="2500" kern="1200" dirty="0"/>
        </a:p>
      </dsp:txBody>
      <dsp:txXfrm>
        <a:off x="465841" y="343244"/>
        <a:ext cx="5945366" cy="665948"/>
      </dsp:txXfrm>
    </dsp:sp>
    <dsp:sp modelId="{2FE47940-914C-4398-8B66-67149AE62F2C}">
      <dsp:nvSpPr>
        <dsp:cNvPr id="0" name=""/>
        <dsp:cNvSpPr/>
      </dsp:nvSpPr>
      <dsp:spPr>
        <a:xfrm>
          <a:off x="0" y="1810218"/>
          <a:ext cx="859631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E42217-52AE-459B-850E-741D092BC0DE}">
      <dsp:nvSpPr>
        <dsp:cNvPr id="0" name=""/>
        <dsp:cNvSpPr/>
      </dsp:nvSpPr>
      <dsp:spPr>
        <a:xfrm>
          <a:off x="429815" y="1441218"/>
          <a:ext cx="6017418" cy="738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500" kern="1200" dirty="0"/>
            <a:t>▲與特教</a:t>
          </a:r>
          <a:r>
            <a:rPr lang="zh-TW" altLang="en-US" sz="2500" kern="1200" dirty="0"/>
            <a:t>學生</a:t>
          </a:r>
          <a:r>
            <a:rPr lang="zh-TW" sz="2500" kern="1200" dirty="0"/>
            <a:t>教師助理員的合作模式</a:t>
          </a:r>
          <a:endParaRPr lang="en-US" sz="2500" kern="1200" dirty="0"/>
        </a:p>
      </dsp:txBody>
      <dsp:txXfrm>
        <a:off x="465841" y="1477244"/>
        <a:ext cx="5945366" cy="665948"/>
      </dsp:txXfrm>
    </dsp:sp>
    <dsp:sp modelId="{B3655896-8BE6-4988-8173-F60A3A76AE21}">
      <dsp:nvSpPr>
        <dsp:cNvPr id="0" name=""/>
        <dsp:cNvSpPr/>
      </dsp:nvSpPr>
      <dsp:spPr>
        <a:xfrm>
          <a:off x="0" y="2944218"/>
          <a:ext cx="859631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D92F43-5697-4A09-9A7C-2265BACE4738}">
      <dsp:nvSpPr>
        <dsp:cNvPr id="0" name=""/>
        <dsp:cNvSpPr/>
      </dsp:nvSpPr>
      <dsp:spPr>
        <a:xfrm>
          <a:off x="429815" y="2575218"/>
          <a:ext cx="6017418" cy="738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500" kern="1200"/>
            <a:t>▲曾面臨的問題及因應方式</a:t>
          </a:r>
          <a:endParaRPr lang="en-US" sz="2500" kern="1200"/>
        </a:p>
      </dsp:txBody>
      <dsp:txXfrm>
        <a:off x="465841" y="2611244"/>
        <a:ext cx="5945366" cy="665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16E44-4D65-4770-B7BD-64CF2EAD0306}">
      <dsp:nvSpPr>
        <dsp:cNvPr id="0" name=""/>
        <dsp:cNvSpPr/>
      </dsp:nvSpPr>
      <dsp:spPr>
        <a:xfrm>
          <a:off x="0" y="494301"/>
          <a:ext cx="3442826" cy="2065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ts val="38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/>
            <a:t>尊重個體</a:t>
          </a:r>
          <a:endParaRPr lang="en-US" altLang="zh-TW" sz="4800" kern="1200" dirty="0"/>
        </a:p>
        <a:p>
          <a:pPr lvl="0" algn="ctr" defTabSz="2133600">
            <a:lnSpc>
              <a:spcPts val="38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/>
            <a:t>獨特性</a:t>
          </a:r>
          <a:endParaRPr lang="en-US" sz="4800" kern="1200" dirty="0"/>
        </a:p>
      </dsp:txBody>
      <dsp:txXfrm>
        <a:off x="0" y="494301"/>
        <a:ext cx="3442826" cy="2065695"/>
      </dsp:txXfrm>
    </dsp:sp>
    <dsp:sp modelId="{9B022727-C434-4D21-B9C5-B6FDAD839123}">
      <dsp:nvSpPr>
        <dsp:cNvPr id="0" name=""/>
        <dsp:cNvSpPr/>
      </dsp:nvSpPr>
      <dsp:spPr>
        <a:xfrm>
          <a:off x="3787109" y="494301"/>
          <a:ext cx="3442826" cy="206569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/>
            <a:t>心理安全感</a:t>
          </a:r>
          <a:endParaRPr lang="en-US" sz="4800" kern="1200" dirty="0"/>
        </a:p>
      </dsp:txBody>
      <dsp:txXfrm>
        <a:off x="3787109" y="494301"/>
        <a:ext cx="3442826" cy="2065695"/>
      </dsp:txXfrm>
    </dsp:sp>
    <dsp:sp modelId="{7DA526F9-6512-40A3-9F8B-0F4A5A98F076}">
      <dsp:nvSpPr>
        <dsp:cNvPr id="0" name=""/>
        <dsp:cNvSpPr/>
      </dsp:nvSpPr>
      <dsp:spPr>
        <a:xfrm>
          <a:off x="7574218" y="494301"/>
          <a:ext cx="3442826" cy="206569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4800" kern="1200" dirty="0"/>
            <a:t>換位思考</a:t>
          </a:r>
          <a:endParaRPr lang="en-US" altLang="zh-TW" sz="4800" kern="1200" dirty="0"/>
        </a:p>
      </dsp:txBody>
      <dsp:txXfrm>
        <a:off x="7574218" y="494301"/>
        <a:ext cx="3442826" cy="2065695"/>
      </dsp:txXfrm>
    </dsp:sp>
    <dsp:sp modelId="{0C4A2C66-D8E7-4363-BC92-46CF960768CD}">
      <dsp:nvSpPr>
        <dsp:cNvPr id="0" name=""/>
        <dsp:cNvSpPr/>
      </dsp:nvSpPr>
      <dsp:spPr>
        <a:xfrm>
          <a:off x="0" y="2892773"/>
          <a:ext cx="3442826" cy="206569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/>
            <a:t>主動溝通</a:t>
          </a:r>
          <a:endParaRPr lang="en-US" sz="4800" kern="1200" dirty="0"/>
        </a:p>
      </dsp:txBody>
      <dsp:txXfrm>
        <a:off x="0" y="2892773"/>
        <a:ext cx="3442826" cy="2065695"/>
      </dsp:txXfrm>
    </dsp:sp>
    <dsp:sp modelId="{F9AF444E-461C-473C-BF1F-5A888116C893}">
      <dsp:nvSpPr>
        <dsp:cNvPr id="0" name=""/>
        <dsp:cNvSpPr/>
      </dsp:nvSpPr>
      <dsp:spPr>
        <a:xfrm>
          <a:off x="3787109" y="2904279"/>
          <a:ext cx="3442826" cy="20656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/>
            <a:t>行動力</a:t>
          </a:r>
          <a:endParaRPr lang="en-US" sz="4800" kern="1200" dirty="0"/>
        </a:p>
      </dsp:txBody>
      <dsp:txXfrm>
        <a:off x="3787109" y="2904279"/>
        <a:ext cx="3442826" cy="2065695"/>
      </dsp:txXfrm>
    </dsp:sp>
    <dsp:sp modelId="{F51F2362-991C-4387-B54E-1DC3BDB669E7}">
      <dsp:nvSpPr>
        <dsp:cNvPr id="0" name=""/>
        <dsp:cNvSpPr/>
      </dsp:nvSpPr>
      <dsp:spPr>
        <a:xfrm>
          <a:off x="7574218" y="2904279"/>
          <a:ext cx="3442826" cy="2065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/>
            <a:t>共好</a:t>
          </a:r>
          <a:r>
            <a:rPr lang="en-US" altLang="zh-TW" sz="4800" kern="1200" dirty="0" smtClean="0"/>
            <a:t>/</a:t>
          </a:r>
          <a:r>
            <a:rPr lang="zh-TW" altLang="en-US" sz="4800" kern="1200" dirty="0" smtClean="0"/>
            <a:t>感謝</a:t>
          </a:r>
          <a:endParaRPr lang="en-US" sz="4800" kern="1200" dirty="0"/>
        </a:p>
      </dsp:txBody>
      <dsp:txXfrm>
        <a:off x="7574218" y="2904279"/>
        <a:ext cx="3442826" cy="20656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90ED1-977A-4526-816F-5498A110D92C}">
      <dsp:nvSpPr>
        <dsp:cNvPr id="0" name=""/>
        <dsp:cNvSpPr/>
      </dsp:nvSpPr>
      <dsp:spPr>
        <a:xfrm>
          <a:off x="0" y="16792"/>
          <a:ext cx="7282375" cy="29483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000" kern="1200" dirty="0"/>
            <a:t>謝謝您們用愛心及耐心幫助個別差異大與多元需求的特教學生，讓他們每天情緒穩定的時間多些、學習效率高些，也讓老師們能更專注於教學這件事！</a:t>
          </a:r>
          <a:endParaRPr lang="en-US" sz="3000" kern="1200" dirty="0"/>
        </a:p>
      </dsp:txBody>
      <dsp:txXfrm>
        <a:off x="143929" y="160721"/>
        <a:ext cx="6994517" cy="2660541"/>
      </dsp:txXfrm>
    </dsp:sp>
    <dsp:sp modelId="{14B81C5E-E49A-4CB0-AA62-6DD84D1EF09B}">
      <dsp:nvSpPr>
        <dsp:cNvPr id="0" name=""/>
        <dsp:cNvSpPr/>
      </dsp:nvSpPr>
      <dsp:spPr>
        <a:xfrm>
          <a:off x="0" y="3051592"/>
          <a:ext cx="7282375" cy="2948399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tint val="96000"/>
                <a:lumMod val="100000"/>
              </a:schemeClr>
            </a:gs>
            <a:gs pos="78000">
              <a:schemeClr val="accent2">
                <a:hueOff val="-1455363"/>
                <a:satOff val="-83928"/>
                <a:lumOff val="862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000" kern="1200" dirty="0"/>
            <a:t>希望未來教學的路上能繼續和您們合作愉快，請多多指教</a:t>
          </a:r>
          <a:r>
            <a:rPr lang="en-US" sz="3000" kern="1200" dirty="0"/>
            <a:t>~</a:t>
          </a:r>
        </a:p>
      </dsp:txBody>
      <dsp:txXfrm>
        <a:off x="143929" y="3195521"/>
        <a:ext cx="6994517" cy="26605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3CDF-066F-4C2A-839A-33B183012767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E8E4-D63B-44DD-9513-0EF2C5D28C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439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3CDF-066F-4C2A-839A-33B183012767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E8E4-D63B-44DD-9513-0EF2C5D28C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208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3CDF-066F-4C2A-839A-33B183012767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E8E4-D63B-44DD-9513-0EF2C5D28C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5149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3CDF-066F-4C2A-839A-33B183012767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E8E4-D63B-44DD-9513-0EF2C5D28C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7705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3CDF-066F-4C2A-839A-33B183012767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E8E4-D63B-44DD-9513-0EF2C5D28C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1554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3CDF-066F-4C2A-839A-33B183012767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E8E4-D63B-44DD-9513-0EF2C5D28C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0403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3CDF-066F-4C2A-839A-33B183012767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E8E4-D63B-44DD-9513-0EF2C5D28C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2477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3CDF-066F-4C2A-839A-33B183012767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E8E4-D63B-44DD-9513-0EF2C5D28C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0108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3CDF-066F-4C2A-839A-33B183012767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E8E4-D63B-44DD-9513-0EF2C5D28C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7789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3CDF-066F-4C2A-839A-33B183012767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E8E4-D63B-44DD-9513-0EF2C5D28C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9757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3CDF-066F-4C2A-839A-33B183012767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E8E4-D63B-44DD-9513-0EF2C5D28C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802128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3CDF-066F-4C2A-839A-33B183012767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E8E4-D63B-44DD-9513-0EF2C5D28C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563073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3CDF-066F-4C2A-839A-33B183012767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E8E4-D63B-44DD-9513-0EF2C5D28C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8215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3CDF-066F-4C2A-839A-33B183012767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E8E4-D63B-44DD-9513-0EF2C5D28C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503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3CDF-066F-4C2A-839A-33B183012767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E8E4-D63B-44DD-9513-0EF2C5D28C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468976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3CDF-066F-4C2A-839A-33B183012767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E8E4-D63B-44DD-9513-0EF2C5D28C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475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13CDF-066F-4C2A-839A-33B183012767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F7AE8E4-D63B-44DD-9513-0EF2C5D28C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01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  <p:sldLayoutId id="2147484020" r:id="rId12"/>
    <p:sldLayoutId id="2147484021" r:id="rId13"/>
    <p:sldLayoutId id="2147484022" r:id="rId14"/>
    <p:sldLayoutId id="2147484023" r:id="rId15"/>
    <p:sldLayoutId id="21474840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ADFFC45-3DC9-4433-926F-043E879D9D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B5F26A87-0610-435F-AA13-BD658385C9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8" name="Straight Connector 10">
              <a:extLst>
                <a:ext uri="{FF2B5EF4-FFF2-40B4-BE49-F238E27FC236}">
                  <a16:creationId xmlns:a16="http://schemas.microsoft.com/office/drawing/2014/main" xmlns="" id="{E6321436-5AAD-4FB6-BB0D-316D4540E8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94B0BD33-3D46-4F43-947A-825DFEF610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3">
              <a:extLst>
                <a:ext uri="{FF2B5EF4-FFF2-40B4-BE49-F238E27FC236}">
                  <a16:creationId xmlns:a16="http://schemas.microsoft.com/office/drawing/2014/main" xmlns="" id="{92E26C27-E1F5-47DC-9F83-469D196C55D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5">
              <a:extLst>
                <a:ext uri="{FF2B5EF4-FFF2-40B4-BE49-F238E27FC236}">
                  <a16:creationId xmlns:a16="http://schemas.microsoft.com/office/drawing/2014/main" xmlns="" id="{95F944E7-2B4E-4AE2-B4DB-846FF8AE0B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14">
              <a:extLst>
                <a:ext uri="{FF2B5EF4-FFF2-40B4-BE49-F238E27FC236}">
                  <a16:creationId xmlns:a16="http://schemas.microsoft.com/office/drawing/2014/main" xmlns="" id="{FF14952D-390F-46CC-B302-73DDD9C416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7">
              <a:extLst>
                <a:ext uri="{FF2B5EF4-FFF2-40B4-BE49-F238E27FC236}">
                  <a16:creationId xmlns:a16="http://schemas.microsoft.com/office/drawing/2014/main" xmlns="" id="{867CDE55-B22A-40D0-882A-9452919EEC2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16">
              <a:extLst>
                <a:ext uri="{FF2B5EF4-FFF2-40B4-BE49-F238E27FC236}">
                  <a16:creationId xmlns:a16="http://schemas.microsoft.com/office/drawing/2014/main" xmlns="" id="{8C409231-C942-4808-B529-DAC32A7DB0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F0B8278-D825-415A-B4A0-59BF6AC93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98785" y="942192"/>
            <a:ext cx="6032740" cy="4307148"/>
          </a:xfrm>
        </p:spPr>
        <p:txBody>
          <a:bodyPr anchor="ctr">
            <a:normAutofit/>
          </a:bodyPr>
          <a:lstStyle/>
          <a:p>
            <a:r>
              <a:rPr lang="zh-TW" altLang="en-US" dirty="0"/>
              <a:t>與特教學生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教師助理員的合作</a:t>
            </a:r>
          </a:p>
        </p:txBody>
      </p:sp>
      <p:sp>
        <p:nvSpPr>
          <p:cNvPr id="41" name="Freeform: Shape 18">
            <a:extLst>
              <a:ext uri="{FF2B5EF4-FFF2-40B4-BE49-F238E27FC236}">
                <a16:creationId xmlns:a16="http://schemas.microsoft.com/office/drawing/2014/main" xmlns="" id="{69370F01-B8C9-4CE4-824C-92B2792E6E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A6861786-3193-4250-BB98-EC530FFE3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21120" y="2510119"/>
            <a:ext cx="3602567" cy="1829292"/>
          </a:xfrm>
        </p:spPr>
        <p:txBody>
          <a:bodyPr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zh-TW" altLang="en-US" sz="2400" dirty="0">
                <a:solidFill>
                  <a:srgbClr val="FFFFFF"/>
                </a:solidFill>
              </a:rPr>
              <a:t>基隆市中興國小    陳孟婷</a:t>
            </a:r>
          </a:p>
        </p:txBody>
      </p:sp>
    </p:spTree>
    <p:extLst>
      <p:ext uri="{BB962C8B-B14F-4D97-AF65-F5344CB8AC3E}">
        <p14:creationId xmlns:p14="http://schemas.microsoft.com/office/powerpoint/2010/main" val="205549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03AE127-802C-459A-A612-DB85B67F0D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標題 6">
            <a:extLst>
              <a:ext uri="{FF2B5EF4-FFF2-40B4-BE49-F238E27FC236}">
                <a16:creationId xmlns:a16="http://schemas.microsoft.com/office/drawing/2014/main" xmlns="" id="{8C0F2368-882D-4C27-806A-FB6D7DC63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zh-TW" altLang="en-US" dirty="0"/>
              <a:t>特教學生教師助理員曾面臨的問題及因應方式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xmlns="" id="{9323D83D-50D6-4040-A58B-FCEA340F88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1A1FE6BB-DFB2-4080-9B5E-076EF5DDE6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內容版面配置區 7">
            <a:extLst>
              <a:ext uri="{FF2B5EF4-FFF2-40B4-BE49-F238E27FC236}">
                <a16:creationId xmlns:a16="http://schemas.microsoft.com/office/drawing/2014/main" xmlns="" id="{7FCE0A47-5BAA-4585-9CFD-B1612DDD8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8457" y="641554"/>
            <a:ext cx="7274775" cy="580349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altLang="zh-TW" sz="3000" dirty="0"/>
              <a:t>Q</a:t>
            </a:r>
            <a:r>
              <a:rPr lang="zh-TW" altLang="en-US" sz="3000" dirty="0"/>
              <a:t>：集中式特教班學生變多，居住地距</a:t>
            </a:r>
            <a:endParaRPr lang="en-US" altLang="zh-TW" sz="3000" dirty="0"/>
          </a:p>
          <a:p>
            <a:pPr marL="0" indent="0">
              <a:buNone/>
            </a:pPr>
            <a:r>
              <a:rPr lang="zh-TW" altLang="en-US" sz="3000" dirty="0"/>
              <a:t>      離學校遠，特教助理員因維護學生</a:t>
            </a:r>
            <a:endParaRPr lang="en-US" altLang="zh-TW" sz="3000" dirty="0"/>
          </a:p>
          <a:p>
            <a:pPr marL="0" indent="0">
              <a:buNone/>
            </a:pPr>
            <a:r>
              <a:rPr lang="zh-TW" altLang="en-US" sz="3000" dirty="0"/>
              <a:t>      上下學搭車安全，導致造成工時變</a:t>
            </a:r>
            <a:endParaRPr lang="en-US" altLang="zh-TW" sz="3000" dirty="0"/>
          </a:p>
          <a:p>
            <a:pPr marL="0" indent="0">
              <a:buNone/>
            </a:pPr>
            <a:r>
              <a:rPr lang="zh-TW" altLang="en-US" sz="3000" dirty="0"/>
              <a:t>      長，其加班時數如何因應？</a:t>
            </a:r>
            <a:endParaRPr lang="en-US" altLang="zh-TW" sz="3000" dirty="0"/>
          </a:p>
          <a:p>
            <a:pPr marL="0" indent="0">
              <a:buNone/>
            </a:pPr>
            <a:endParaRPr lang="en-US" altLang="zh-TW" sz="3000" dirty="0"/>
          </a:p>
          <a:p>
            <a:pPr marL="0" indent="0">
              <a:buNone/>
            </a:pPr>
            <a:r>
              <a:rPr lang="en-US" altLang="zh-TW" sz="3000" dirty="0"/>
              <a:t>A</a:t>
            </a:r>
            <a:r>
              <a:rPr lang="zh-TW" altLang="en-US" sz="3000" dirty="0"/>
              <a:t>：經校長、三處主任、人事主任及特教</a:t>
            </a:r>
            <a:endParaRPr lang="en-US" altLang="zh-TW" sz="3000" dirty="0"/>
          </a:p>
          <a:p>
            <a:pPr marL="0" indent="0">
              <a:buNone/>
            </a:pPr>
            <a:r>
              <a:rPr lang="zh-TW" altLang="en-US" sz="3000" dirty="0"/>
              <a:t>     組長開會討論加班時數事宜，決議因</a:t>
            </a:r>
            <a:endParaRPr lang="en-US" altLang="zh-TW" sz="3000" dirty="0"/>
          </a:p>
          <a:p>
            <a:pPr marL="0" indent="0">
              <a:buNone/>
            </a:pPr>
            <a:r>
              <a:rPr lang="zh-TW" altLang="en-US" sz="3000" dirty="0"/>
              <a:t>     接送特教學生上下學而增加的上班時</a:t>
            </a:r>
            <a:endParaRPr lang="en-US" altLang="zh-TW" sz="3000" dirty="0"/>
          </a:p>
          <a:p>
            <a:pPr marL="0" indent="0">
              <a:buNone/>
            </a:pPr>
            <a:r>
              <a:rPr lang="zh-TW" altLang="en-US" sz="3000" dirty="0"/>
              <a:t>     數，可於每週三下午或寒暑假進行補</a:t>
            </a:r>
            <a:endParaRPr lang="en-US" altLang="zh-TW" sz="3000" dirty="0"/>
          </a:p>
          <a:p>
            <a:pPr marL="0" indent="0">
              <a:buNone/>
            </a:pPr>
            <a:r>
              <a:rPr lang="zh-TW" altLang="en-US" sz="3000" dirty="0"/>
              <a:t>     休，並於假單註明。</a:t>
            </a:r>
            <a:endParaRPr lang="en-US" altLang="zh-TW" sz="3000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xmlns="" id="{F10FD715-4DCE-4779-B634-EC78315EA2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59968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03AE127-802C-459A-A612-DB85B67F0D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標題 6">
            <a:extLst>
              <a:ext uri="{FF2B5EF4-FFF2-40B4-BE49-F238E27FC236}">
                <a16:creationId xmlns:a16="http://schemas.microsoft.com/office/drawing/2014/main" xmlns="" id="{8C0F2368-882D-4C27-806A-FB6D7DC63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zh-TW" altLang="en-US" dirty="0"/>
              <a:t>特教學生教師助理員曾面臨的問題及因應方式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xmlns="" id="{9323D83D-50D6-4040-A58B-FCEA340F88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1A1FE6BB-DFB2-4080-9B5E-076EF5DDE6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內容版面配置區 7">
            <a:extLst>
              <a:ext uri="{FF2B5EF4-FFF2-40B4-BE49-F238E27FC236}">
                <a16:creationId xmlns:a16="http://schemas.microsoft.com/office/drawing/2014/main" xmlns="" id="{7FCE0A47-5BAA-4585-9CFD-B1612DDD8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9674" y="396816"/>
            <a:ext cx="7055763" cy="634241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altLang="zh-TW" sz="3200" dirty="0"/>
              <a:t>Q</a:t>
            </a:r>
            <a:r>
              <a:rPr lang="zh-TW" altLang="en-US" sz="3200" dirty="0"/>
              <a:t>：搭乘特教交通車時，若車上人員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      或學生突感身體不適，其應變流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      程與方法？</a:t>
            </a:r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  <a:p>
            <a:pPr marL="0" indent="0">
              <a:buNone/>
            </a:pPr>
            <a:r>
              <a:rPr lang="en-US" altLang="zh-TW" sz="3200" dirty="0"/>
              <a:t>A</a:t>
            </a:r>
            <a:r>
              <a:rPr lang="zh-TW" altLang="en-US" sz="3200" dirty="0"/>
              <a:t>：經校長、三處主任、特教組長、集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     中式特教班導師、教師助理員及交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     通車駕駛開會討論及制定「交通車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     行駛安全緊急事件標準處理流程」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     並將相關因應步驟及聯絡人張貼於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     車內及所屬人員辦公室。</a:t>
            </a:r>
            <a:endParaRPr lang="en-US" altLang="zh-TW" sz="3200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xmlns="" id="{F10FD715-4DCE-4779-B634-EC78315EA2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9427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03AE127-802C-459A-A612-DB85B67F0D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標題 6">
            <a:extLst>
              <a:ext uri="{FF2B5EF4-FFF2-40B4-BE49-F238E27FC236}">
                <a16:creationId xmlns:a16="http://schemas.microsoft.com/office/drawing/2014/main" xmlns="" id="{8C0F2368-882D-4C27-806A-FB6D7DC63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zh-TW" altLang="en-US" dirty="0"/>
              <a:t>特教學生教師助理員曾面臨的問題及因應方式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xmlns="" id="{9323D83D-50D6-4040-A58B-FCEA340F88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1A1FE6BB-DFB2-4080-9B5E-076EF5DDE6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內容版面配置區 7">
            <a:extLst>
              <a:ext uri="{FF2B5EF4-FFF2-40B4-BE49-F238E27FC236}">
                <a16:creationId xmlns:a16="http://schemas.microsoft.com/office/drawing/2014/main" xmlns="" id="{7FCE0A47-5BAA-4585-9CFD-B1612DDD8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8249" y="317090"/>
            <a:ext cx="6833954" cy="6223819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altLang="zh-TW" sz="3400" dirty="0"/>
              <a:t>Q</a:t>
            </a:r>
            <a:r>
              <a:rPr lang="zh-TW" altLang="en-US" sz="3400" dirty="0"/>
              <a:t>：入班協助學生時，是否可與</a:t>
            </a:r>
            <a:endParaRPr lang="en-US" altLang="zh-TW" sz="3400" dirty="0"/>
          </a:p>
          <a:p>
            <a:pPr marL="0" indent="0">
              <a:buNone/>
            </a:pPr>
            <a:r>
              <a:rPr lang="zh-TW" altLang="en-US" sz="3400" dirty="0"/>
              <a:t>      學生約定行為契約及獎勵制度？</a:t>
            </a:r>
            <a:endParaRPr lang="en-US" altLang="zh-TW" sz="3400" dirty="0"/>
          </a:p>
          <a:p>
            <a:pPr marL="0" indent="0">
              <a:buNone/>
            </a:pPr>
            <a:endParaRPr lang="en-US" altLang="zh-TW" sz="3400" dirty="0"/>
          </a:p>
          <a:p>
            <a:pPr marL="0" indent="0">
              <a:buNone/>
            </a:pPr>
            <a:r>
              <a:rPr lang="en-US" altLang="zh-TW" sz="3400" dirty="0"/>
              <a:t>A</a:t>
            </a:r>
            <a:r>
              <a:rPr lang="zh-TW" altLang="en-US" sz="3400" dirty="0"/>
              <a:t>：可與學生約定的前提為：教師</a:t>
            </a:r>
            <a:endParaRPr lang="en-US" altLang="zh-TW" sz="3400" dirty="0"/>
          </a:p>
          <a:p>
            <a:pPr marL="0" indent="0">
              <a:buNone/>
            </a:pPr>
            <a:r>
              <a:rPr lang="zh-TW" altLang="en-US" sz="3400" dirty="0"/>
              <a:t>      助理員主動提出、家長及導師</a:t>
            </a:r>
            <a:endParaRPr lang="en-US" altLang="zh-TW" sz="3400" dirty="0"/>
          </a:p>
          <a:p>
            <a:pPr marL="0" indent="0">
              <a:buNone/>
            </a:pPr>
            <a:r>
              <a:rPr lang="zh-TW" altLang="en-US" sz="3400" dirty="0"/>
              <a:t>      知悉且同意、能提升學生與教</a:t>
            </a:r>
            <a:endParaRPr lang="en-US" altLang="zh-TW" sz="3400" dirty="0"/>
          </a:p>
          <a:p>
            <a:pPr marL="0" indent="0">
              <a:buNone/>
            </a:pPr>
            <a:r>
              <a:rPr lang="zh-TW" altLang="en-US" sz="3400" dirty="0"/>
              <a:t>      助員的合作度，即可與學生訂</a:t>
            </a:r>
            <a:endParaRPr lang="en-US" altLang="zh-TW" sz="3400" dirty="0"/>
          </a:p>
          <a:p>
            <a:pPr marL="0" indent="0">
              <a:buNone/>
            </a:pPr>
            <a:r>
              <a:rPr lang="zh-TW" altLang="en-US" sz="3400" dirty="0"/>
              <a:t>      定專屬的行為契約及獎勵制度。</a:t>
            </a:r>
            <a:endParaRPr lang="en-US" altLang="zh-TW" sz="3400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xmlns="" id="{F10FD715-4DCE-4779-B634-EC78315EA2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6534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03AE127-802C-459A-A612-DB85B67F0D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標題 6">
            <a:extLst>
              <a:ext uri="{FF2B5EF4-FFF2-40B4-BE49-F238E27FC236}">
                <a16:creationId xmlns:a16="http://schemas.microsoft.com/office/drawing/2014/main" xmlns="" id="{8C0F2368-882D-4C27-806A-FB6D7DC63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zh-TW" altLang="en-US" dirty="0"/>
              <a:t>特教學生教師助理員曾面臨的問題及因應方式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xmlns="" id="{9323D83D-50D6-4040-A58B-FCEA340F88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1A1FE6BB-DFB2-4080-9B5E-076EF5DDE6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內容版面配置區 7">
            <a:extLst>
              <a:ext uri="{FF2B5EF4-FFF2-40B4-BE49-F238E27FC236}">
                <a16:creationId xmlns:a16="http://schemas.microsoft.com/office/drawing/2014/main" xmlns="" id="{7FCE0A47-5BAA-4585-9CFD-B1612DDD8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2299" y="140110"/>
            <a:ext cx="6735182" cy="6717890"/>
          </a:xfrm>
        </p:spPr>
        <p:txBody>
          <a:bodyPr anchor="ctr">
            <a:noAutofit/>
          </a:bodyPr>
          <a:lstStyle/>
          <a:p>
            <a:pPr marL="0" indent="0">
              <a:lnSpc>
                <a:spcPts val="2500"/>
              </a:lnSpc>
              <a:buNone/>
            </a:pPr>
            <a:endParaRPr lang="en-US" altLang="zh-TW" sz="3200" dirty="0"/>
          </a:p>
          <a:p>
            <a:pPr marL="0" indent="0">
              <a:lnSpc>
                <a:spcPts val="2500"/>
              </a:lnSpc>
              <a:buNone/>
            </a:pPr>
            <a:endParaRPr lang="en-US" altLang="zh-TW" sz="3200" dirty="0"/>
          </a:p>
          <a:p>
            <a:pPr marL="0" indent="0">
              <a:lnSpc>
                <a:spcPts val="2500"/>
              </a:lnSpc>
              <a:buNone/>
            </a:pPr>
            <a:r>
              <a:rPr lang="en-US" altLang="zh-TW" sz="3200" dirty="0"/>
              <a:t>Q</a:t>
            </a:r>
            <a:r>
              <a:rPr lang="zh-TW" altLang="en-US" sz="3200" dirty="0"/>
              <a:t>：教師助理員為配合幼兒園班級</a:t>
            </a:r>
            <a:endParaRPr lang="en-US" altLang="zh-TW" sz="3200" dirty="0"/>
          </a:p>
          <a:p>
            <a:pPr marL="0" indent="0">
              <a:lnSpc>
                <a:spcPts val="2500"/>
              </a:lnSpc>
              <a:buNone/>
            </a:pPr>
            <a:r>
              <a:rPr lang="zh-TW" altLang="en-US" sz="3200" dirty="0"/>
              <a:t>      活動而調整服務時間，其相關</a:t>
            </a:r>
            <a:endParaRPr lang="en-US" altLang="zh-TW" sz="3200" dirty="0"/>
          </a:p>
          <a:p>
            <a:pPr marL="0" indent="0">
              <a:lnSpc>
                <a:spcPts val="2500"/>
              </a:lnSpc>
              <a:buNone/>
            </a:pPr>
            <a:r>
              <a:rPr lang="zh-TW" altLang="en-US" sz="3200" dirty="0"/>
              <a:t>      事宜？</a:t>
            </a:r>
            <a:endParaRPr lang="en-US" altLang="zh-TW" sz="3200" dirty="0"/>
          </a:p>
          <a:p>
            <a:pPr marL="0" indent="0">
              <a:lnSpc>
                <a:spcPts val="2500"/>
              </a:lnSpc>
              <a:buNone/>
            </a:pPr>
            <a:endParaRPr lang="en-US" altLang="zh-TW" sz="3200" dirty="0"/>
          </a:p>
          <a:p>
            <a:pPr marL="0" indent="0">
              <a:lnSpc>
                <a:spcPts val="2500"/>
              </a:lnSpc>
              <a:buNone/>
            </a:pPr>
            <a:r>
              <a:rPr lang="en-US" altLang="zh-TW" sz="3200" dirty="0"/>
              <a:t>A</a:t>
            </a:r>
            <a:r>
              <a:rPr lang="zh-TW" altLang="en-US" sz="3200" dirty="0"/>
              <a:t>：與幼兒園老師說明調整特教學生  </a:t>
            </a:r>
            <a:endParaRPr lang="en-US" altLang="zh-TW" sz="3200" dirty="0"/>
          </a:p>
          <a:p>
            <a:pPr marL="0" indent="0">
              <a:lnSpc>
                <a:spcPts val="2500"/>
              </a:lnSpc>
              <a:buNone/>
            </a:pPr>
            <a:r>
              <a:rPr lang="zh-TW" altLang="en-US" sz="3200" dirty="0"/>
              <a:t>     助理人員服務時間之標準流程，</a:t>
            </a:r>
            <a:endParaRPr lang="en-US" altLang="zh-TW" sz="3200" dirty="0"/>
          </a:p>
          <a:p>
            <a:pPr marL="0" indent="0">
              <a:lnSpc>
                <a:spcPts val="2500"/>
              </a:lnSpc>
              <a:buNone/>
            </a:pPr>
            <a:r>
              <a:rPr lang="zh-TW" altLang="en-US" sz="3200" dirty="0"/>
              <a:t>     並請他們確實依照流程執行。</a:t>
            </a:r>
            <a:endParaRPr lang="en-US" altLang="zh-TW" sz="3200" dirty="0"/>
          </a:p>
          <a:p>
            <a:pPr marL="0" indent="0">
              <a:lnSpc>
                <a:spcPts val="3000"/>
              </a:lnSpc>
              <a:buNone/>
            </a:pPr>
            <a:r>
              <a:rPr lang="zh-TW" altLang="en-US" sz="3200" dirty="0">
                <a:solidFill>
                  <a:srgbClr val="00B050"/>
                </a:solidFill>
              </a:rPr>
              <a:t>流程：</a:t>
            </a:r>
            <a:endParaRPr lang="en-US" altLang="zh-TW" sz="3200" dirty="0">
              <a:solidFill>
                <a:srgbClr val="00B050"/>
              </a:solidFill>
            </a:endParaRPr>
          </a:p>
          <a:p>
            <a:pPr marL="0" indent="0">
              <a:lnSpc>
                <a:spcPts val="3000"/>
              </a:lnSpc>
              <a:buNone/>
            </a:pPr>
            <a:r>
              <a:rPr lang="zh-TW" altLang="en-US" sz="3200" dirty="0">
                <a:solidFill>
                  <a:srgbClr val="00B050"/>
                </a:solidFill>
              </a:rPr>
              <a:t>   與教助員討論是否能配合調整時間</a:t>
            </a:r>
            <a:endParaRPr lang="en-US" altLang="zh-TW" sz="3200" dirty="0">
              <a:solidFill>
                <a:srgbClr val="00B050"/>
              </a:solidFill>
            </a:endParaRPr>
          </a:p>
          <a:p>
            <a:pPr marL="0" indent="0">
              <a:lnSpc>
                <a:spcPts val="3000"/>
              </a:lnSpc>
              <a:buNone/>
            </a:pPr>
            <a:r>
              <a:rPr lang="zh-TW" altLang="en-US" sz="3200" dirty="0">
                <a:solidFill>
                  <a:srgbClr val="00B050"/>
                </a:solidFill>
              </a:rPr>
              <a:t>→確認可以後請幼兒園老師</a:t>
            </a:r>
            <a:r>
              <a:rPr lang="zh-TW" altLang="en-US" sz="3200" dirty="0">
                <a:solidFill>
                  <a:srgbClr val="FF0000"/>
                </a:solidFill>
              </a:rPr>
              <a:t>「主動」    </a:t>
            </a:r>
            <a:endParaRPr lang="en-US" altLang="zh-TW" sz="3200" dirty="0">
              <a:solidFill>
                <a:srgbClr val="FF0000"/>
              </a:solidFill>
            </a:endParaRPr>
          </a:p>
          <a:p>
            <a:pPr marL="0" indent="0">
              <a:lnSpc>
                <a:spcPts val="3000"/>
              </a:lnSpc>
              <a:buNone/>
            </a:pPr>
            <a:r>
              <a:rPr lang="zh-TW" altLang="en-US" sz="3200" dirty="0">
                <a:solidFill>
                  <a:srgbClr val="00B050"/>
                </a:solidFill>
              </a:rPr>
              <a:t>    詢問教助員補休時間，補休以小</a:t>
            </a:r>
            <a:endParaRPr lang="en-US" altLang="zh-TW" sz="3200" dirty="0">
              <a:solidFill>
                <a:srgbClr val="00B050"/>
              </a:solidFill>
            </a:endParaRPr>
          </a:p>
          <a:p>
            <a:pPr marL="0" indent="0">
              <a:lnSpc>
                <a:spcPts val="3000"/>
              </a:lnSpc>
              <a:buNone/>
            </a:pPr>
            <a:r>
              <a:rPr lang="zh-TW" altLang="en-US" sz="3200" dirty="0">
                <a:solidFill>
                  <a:srgbClr val="00B050"/>
                </a:solidFill>
              </a:rPr>
              <a:t>    時計。</a:t>
            </a:r>
            <a:endParaRPr lang="en-US" altLang="zh-TW" sz="3200" dirty="0">
              <a:solidFill>
                <a:srgbClr val="00B050"/>
              </a:solidFill>
            </a:endParaRPr>
          </a:p>
          <a:p>
            <a:pPr marL="0" indent="0">
              <a:lnSpc>
                <a:spcPts val="3000"/>
              </a:lnSpc>
              <a:buNone/>
            </a:pPr>
            <a:r>
              <a:rPr lang="zh-TW" altLang="en-US" sz="3200" dirty="0">
                <a:solidFill>
                  <a:srgbClr val="00B050"/>
                </a:solidFill>
              </a:rPr>
              <a:t>→知會特教組，以利確認通報網服</a:t>
            </a:r>
            <a:endParaRPr lang="en-US" altLang="zh-TW" sz="3200" dirty="0">
              <a:solidFill>
                <a:srgbClr val="00B050"/>
              </a:solidFill>
            </a:endParaRPr>
          </a:p>
          <a:p>
            <a:pPr marL="0" indent="0">
              <a:lnSpc>
                <a:spcPts val="3000"/>
              </a:lnSpc>
              <a:buNone/>
            </a:pPr>
            <a:r>
              <a:rPr lang="zh-TW" altLang="en-US" sz="3200" dirty="0">
                <a:solidFill>
                  <a:srgbClr val="00B050"/>
                </a:solidFill>
              </a:rPr>
              <a:t>    務紀錄</a:t>
            </a:r>
            <a:endParaRPr lang="en-US" altLang="zh-TW" sz="32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zh-TW" altLang="en-US" sz="3200" dirty="0"/>
              <a:t>     </a:t>
            </a:r>
            <a:endParaRPr lang="en-US" altLang="zh-TW" sz="3200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xmlns="" id="{F10FD715-4DCE-4779-B634-EC78315EA2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7375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03AE127-802C-459A-A612-DB85B67F0D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標題 6">
            <a:extLst>
              <a:ext uri="{FF2B5EF4-FFF2-40B4-BE49-F238E27FC236}">
                <a16:creationId xmlns:a16="http://schemas.microsoft.com/office/drawing/2014/main" xmlns="" id="{8C0F2368-882D-4C27-806A-FB6D7DC63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694" y="8743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zh-TW" altLang="en-US" dirty="0"/>
              <a:t>特教學生教師助理員曾面臨的問題及因應方式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xmlns="" id="{9323D83D-50D6-4040-A58B-FCEA340F88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1A1FE6BB-DFB2-4080-9B5E-076EF5DDE6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內容版面配置區 7">
            <a:extLst>
              <a:ext uri="{FF2B5EF4-FFF2-40B4-BE49-F238E27FC236}">
                <a16:creationId xmlns:a16="http://schemas.microsoft.com/office/drawing/2014/main" xmlns="" id="{7FCE0A47-5BAA-4585-9CFD-B1612DDD8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3613" y="74762"/>
            <a:ext cx="7319117" cy="6783238"/>
          </a:xfrm>
        </p:spPr>
        <p:txBody>
          <a:bodyPr anchor="ctr">
            <a:normAutofit fontScale="47500" lnSpcReduction="20000"/>
          </a:bodyPr>
          <a:lstStyle/>
          <a:p>
            <a:pPr marL="0" indent="0">
              <a:buNone/>
            </a:pPr>
            <a:r>
              <a:rPr lang="en-US" altLang="zh-TW" sz="5800" dirty="0"/>
              <a:t>Q</a:t>
            </a:r>
            <a:r>
              <a:rPr lang="zh-TW" altLang="en-US" sz="6700" dirty="0"/>
              <a:t>：老師請特教學生助理人員個別對</a:t>
            </a:r>
            <a:endParaRPr lang="en-US" altLang="zh-TW" sz="6700" dirty="0"/>
          </a:p>
          <a:p>
            <a:pPr marL="0" indent="0">
              <a:buNone/>
            </a:pPr>
            <a:r>
              <a:rPr lang="zh-TW" altLang="en-US" sz="6700" dirty="0"/>
              <a:t>     特教學生進行教學？</a:t>
            </a:r>
            <a:endParaRPr lang="en-US" altLang="zh-TW" sz="6700" dirty="0"/>
          </a:p>
          <a:p>
            <a:pPr marL="0" indent="0">
              <a:buNone/>
            </a:pPr>
            <a:endParaRPr lang="en-US" altLang="zh-TW" sz="6700" dirty="0"/>
          </a:p>
          <a:p>
            <a:pPr marL="0" indent="0">
              <a:buNone/>
            </a:pPr>
            <a:r>
              <a:rPr lang="en-US" altLang="zh-TW" sz="6700" dirty="0"/>
              <a:t>A</a:t>
            </a:r>
            <a:r>
              <a:rPr lang="zh-TW" altLang="en-US" sz="6700" dirty="0"/>
              <a:t>：因某些老師不清楚特教教師助理</a:t>
            </a:r>
            <a:endParaRPr lang="en-US" altLang="zh-TW" sz="6700" dirty="0"/>
          </a:p>
          <a:p>
            <a:pPr marL="0" indent="0">
              <a:buNone/>
            </a:pPr>
            <a:r>
              <a:rPr lang="en-US" altLang="zh-TW" sz="6700" dirty="0"/>
              <a:t>     </a:t>
            </a:r>
            <a:r>
              <a:rPr lang="zh-TW" altLang="en-US" sz="6700" dirty="0"/>
              <a:t>員的職責，當有上述情形發生時，</a:t>
            </a:r>
            <a:endParaRPr lang="en-US" altLang="zh-TW" sz="6700" dirty="0"/>
          </a:p>
          <a:p>
            <a:pPr marL="0" indent="0">
              <a:buNone/>
            </a:pPr>
            <a:r>
              <a:rPr lang="en-US" altLang="zh-TW" sz="6700" dirty="0"/>
              <a:t>     </a:t>
            </a:r>
            <a:r>
              <a:rPr lang="zh-TW" altLang="en-US" sz="6700" dirty="0"/>
              <a:t>會由特教組向老師們釐清教師助</a:t>
            </a:r>
            <a:endParaRPr lang="en-US" altLang="zh-TW" sz="6700" dirty="0"/>
          </a:p>
          <a:p>
            <a:pPr marL="0" indent="0">
              <a:buNone/>
            </a:pPr>
            <a:r>
              <a:rPr lang="en-US" altLang="zh-TW" sz="6700" dirty="0"/>
              <a:t>     </a:t>
            </a:r>
            <a:r>
              <a:rPr lang="zh-TW" altLang="en-US" sz="6700" dirty="0"/>
              <a:t>理員的工作範疇以及具體可協助</a:t>
            </a:r>
            <a:endParaRPr lang="en-US" altLang="zh-TW" sz="6700" dirty="0"/>
          </a:p>
          <a:p>
            <a:pPr marL="0" indent="0">
              <a:buNone/>
            </a:pPr>
            <a:r>
              <a:rPr lang="en-US" altLang="zh-TW" sz="6700" dirty="0"/>
              <a:t>     </a:t>
            </a:r>
            <a:r>
              <a:rPr lang="zh-TW" altLang="en-US" sz="6700" dirty="0"/>
              <a:t>的事項為何，後續請教師助理員</a:t>
            </a:r>
            <a:endParaRPr lang="en-US" altLang="zh-TW" sz="6700" dirty="0"/>
          </a:p>
          <a:p>
            <a:pPr marL="0" indent="0">
              <a:buNone/>
            </a:pPr>
            <a:r>
              <a:rPr lang="zh-TW" altLang="en-US" sz="6700" dirty="0"/>
              <a:t>     依實際狀況隨時給予反應及回饋。</a:t>
            </a:r>
            <a:endParaRPr lang="en-US" altLang="zh-TW" sz="6700" dirty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xmlns="" id="{F10FD715-4DCE-4779-B634-EC78315EA2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6701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xmlns="" id="{9F4444CE-BC8D-4D61-B303-4C05614E62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標題 6">
            <a:extLst>
              <a:ext uri="{FF2B5EF4-FFF2-40B4-BE49-F238E27FC236}">
                <a16:creationId xmlns:a16="http://schemas.microsoft.com/office/drawing/2014/main" xmlns="" id="{8C0F2368-882D-4C27-806A-FB6D7DC63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830" y="258098"/>
            <a:ext cx="8144661" cy="796412"/>
          </a:xfrm>
        </p:spPr>
        <p:txBody>
          <a:bodyPr>
            <a:normAutofit/>
          </a:bodyPr>
          <a:lstStyle/>
          <a:p>
            <a:r>
              <a:rPr lang="zh-TW" altLang="en-US" dirty="0"/>
              <a:t>與特教學生教師助理員合作愉快的元素</a:t>
            </a: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xmlns="" id="{73772B81-181F-48B7-8826-4D9686D15D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xmlns="" id="{B2205F6E-03C6-4E92-877C-E2482F6599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1" name="內容版面配置區 7">
            <a:extLst>
              <a:ext uri="{FF2B5EF4-FFF2-40B4-BE49-F238E27FC236}">
                <a16:creationId xmlns:a16="http://schemas.microsoft.com/office/drawing/2014/main" xmlns="" id="{158B8282-7A23-47BD-B9A3-D4B43F12D5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442521"/>
              </p:ext>
            </p:extLst>
          </p:nvPr>
        </p:nvGraphicFramePr>
        <p:xfrm>
          <a:off x="781665" y="1054510"/>
          <a:ext cx="11017045" cy="546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4113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xmlns="" id="{655AE6B0-AC9E-4167-806F-E9DB135FC4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標題 6">
            <a:extLst>
              <a:ext uri="{FF2B5EF4-FFF2-40B4-BE49-F238E27FC236}">
                <a16:creationId xmlns:a16="http://schemas.microsoft.com/office/drawing/2014/main" xmlns="" id="{8C0F2368-882D-4C27-806A-FB6D7DC63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413" y="1318193"/>
            <a:ext cx="3547581" cy="4093028"/>
          </a:xfrm>
        </p:spPr>
        <p:txBody>
          <a:bodyPr anchor="ctr">
            <a:normAutofit/>
          </a:bodyPr>
          <a:lstStyle/>
          <a:p>
            <a:r>
              <a:rPr lang="zh-TW" altLang="en-US" sz="4400" dirty="0"/>
              <a:t>對特教學生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助理人員的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感謝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3523416A-383B-4FDC-B4C9-D8EDDFE9C0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CB0D29D5-3F7C-4197-821B-6D60A66CC0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347FB49A-3541-428A-AADE-682A3C5056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23">
              <a:extLst>
                <a:ext uri="{FF2B5EF4-FFF2-40B4-BE49-F238E27FC236}">
                  <a16:creationId xmlns:a16="http://schemas.microsoft.com/office/drawing/2014/main" xmlns="" id="{D96F53DC-08F1-42C6-B558-B83D54B276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5">
              <a:extLst>
                <a:ext uri="{FF2B5EF4-FFF2-40B4-BE49-F238E27FC236}">
                  <a16:creationId xmlns:a16="http://schemas.microsoft.com/office/drawing/2014/main" xmlns="" id="{AFE48CAF-A51C-463F-A570-ED99439A5C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xmlns="" id="{01F0C48B-50FF-4351-8207-16D0960483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7">
              <a:extLst>
                <a:ext uri="{FF2B5EF4-FFF2-40B4-BE49-F238E27FC236}">
                  <a16:creationId xmlns:a16="http://schemas.microsoft.com/office/drawing/2014/main" xmlns="" id="{300384B6-5ED6-4F91-A548-B706D83751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8">
              <a:extLst>
                <a:ext uri="{FF2B5EF4-FFF2-40B4-BE49-F238E27FC236}">
                  <a16:creationId xmlns:a16="http://schemas.microsoft.com/office/drawing/2014/main" xmlns="" id="{337AFFAE-C182-463C-9459-8AB3C69D9A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9">
              <a:extLst>
                <a:ext uri="{FF2B5EF4-FFF2-40B4-BE49-F238E27FC236}">
                  <a16:creationId xmlns:a16="http://schemas.microsoft.com/office/drawing/2014/main" xmlns="" id="{510ACF17-C3F0-42BF-BDEB-D079277121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xmlns="" id="{E804EFD0-B84E-476F-9FC6-6C4A42EA00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87BD1F4E-A66D-4C06-86DA-8D56CA7A3B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內容版面配置區 7">
            <a:extLst>
              <a:ext uri="{FF2B5EF4-FFF2-40B4-BE49-F238E27FC236}">
                <a16:creationId xmlns:a16="http://schemas.microsoft.com/office/drawing/2014/main" xmlns="" id="{6D5A30B5-321A-4BE8-B93C-36F2213565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7489305"/>
              </p:ext>
            </p:extLst>
          </p:nvPr>
        </p:nvGraphicFramePr>
        <p:xfrm>
          <a:off x="4665663" y="511834"/>
          <a:ext cx="7282375" cy="6016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1071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DBB9C66-3302-4B45-9806-6F0156EBD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/>
              <a:t>分享大綱</a:t>
            </a:r>
          </a:p>
        </p:txBody>
      </p:sp>
      <p:graphicFrame>
        <p:nvGraphicFramePr>
          <p:cNvPr id="5" name="內容版面配置區 2">
            <a:extLst>
              <a:ext uri="{FF2B5EF4-FFF2-40B4-BE49-F238E27FC236}">
                <a16:creationId xmlns:a16="http://schemas.microsoft.com/office/drawing/2014/main" xmlns="" id="{E4A5162D-4FEE-44B3-96F4-4EC33C6F63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66758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6575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0B5F7E3B-C5F1-40E0-A491-558BAFBC11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89016EE-5C84-4362-854D-E9A8C1CD2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zh-TW" altLang="en-US" dirty="0"/>
              <a:t>特教學生教師助理員服務之班級、內容及定位</a:t>
            </a:r>
          </a:p>
        </p:txBody>
      </p:sp>
      <p:sp>
        <p:nvSpPr>
          <p:cNvPr id="14" name="內容版面配置區 2">
            <a:extLst>
              <a:ext uri="{FF2B5EF4-FFF2-40B4-BE49-F238E27FC236}">
                <a16:creationId xmlns:a16="http://schemas.microsoft.com/office/drawing/2014/main" xmlns="" id="{FBBBE3D9-C518-4038-A826-898E80CFE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491" y="833895"/>
            <a:ext cx="5496119" cy="5224724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zh-TW" altLang="en-US" sz="2800" dirty="0"/>
              <a:t>▲共有三位特教學生助理人員，</a:t>
            </a: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/>
              <a:t>   分別服務於</a:t>
            </a:r>
            <a:r>
              <a:rPr lang="zh-TW" altLang="en-US" sz="2800" u="sng" dirty="0"/>
              <a:t>集中式特教班</a:t>
            </a:r>
            <a:r>
              <a:rPr lang="zh-TW" altLang="en-US" sz="2800" dirty="0"/>
              <a:t>、</a:t>
            </a:r>
            <a:endParaRPr lang="en-US" altLang="zh-TW" sz="2800" u="sng" dirty="0"/>
          </a:p>
          <a:p>
            <a:pPr marL="0" indent="0">
              <a:buNone/>
            </a:pPr>
            <a:r>
              <a:rPr lang="zh-TW" altLang="en-US" sz="2800" dirty="0"/>
              <a:t>   </a:t>
            </a:r>
            <a:r>
              <a:rPr lang="zh-TW" altLang="en-US" sz="2800" u="sng" dirty="0"/>
              <a:t>不分類資源班</a:t>
            </a:r>
            <a:r>
              <a:rPr lang="zh-TW" altLang="en-US" sz="2800" dirty="0"/>
              <a:t>和</a:t>
            </a:r>
            <a:r>
              <a:rPr lang="zh-TW" altLang="en-US" sz="2800" u="sng" dirty="0"/>
              <a:t>附幼</a:t>
            </a:r>
            <a:endParaRPr lang="en-US" altLang="zh-TW" sz="2800" u="sng" dirty="0"/>
          </a:p>
          <a:p>
            <a:pPr marL="0" indent="0">
              <a:buNone/>
            </a:pP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/>
              <a:t>▲服務內容視學生情況調整，包</a:t>
            </a: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/>
              <a:t>   括生活自理指導、教學協助及</a:t>
            </a: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/>
              <a:t>   安全維護</a:t>
            </a:r>
            <a:endParaRPr lang="en-US" altLang="zh-TW" sz="2800" dirty="0"/>
          </a:p>
          <a:p>
            <a:pPr marL="0" indent="0">
              <a:buNone/>
            </a:pP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/>
              <a:t>▲定位：</a:t>
            </a:r>
            <a:r>
              <a:rPr lang="zh-TW" altLang="en-US" sz="2800" dirty="0">
                <a:solidFill>
                  <a:srgbClr val="FF0000"/>
                </a:solidFill>
              </a:rPr>
              <a:t>特教工作堅強的盟友</a:t>
            </a:r>
          </a:p>
        </p:txBody>
      </p:sp>
    </p:spTree>
    <p:extLst>
      <p:ext uri="{BB962C8B-B14F-4D97-AF65-F5344CB8AC3E}">
        <p14:creationId xmlns:p14="http://schemas.microsoft.com/office/powerpoint/2010/main" val="2353022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D5F7657-A4F1-4E75-B339-F22DFB7A4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272" y="1524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zh-TW" altLang="en-US" sz="3600" dirty="0"/>
              <a:t>特教學生助理人員合作模式─集中式特教班</a:t>
            </a:r>
            <a:r>
              <a:rPr lang="en-US" altLang="zh-TW" sz="3600" dirty="0"/>
              <a:t/>
            </a:r>
            <a:br>
              <a:rPr lang="en-US" altLang="zh-TW" sz="3600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6D3D6AA-D55E-424F-8CCC-4A9A9B113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31026"/>
            <a:ext cx="8596668" cy="55362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dirty="0"/>
              <a:t>1.</a:t>
            </a:r>
            <a:r>
              <a:rPr lang="zh-TW" altLang="en-US" sz="3600" dirty="0"/>
              <a:t>班上六位學生，多為腦麻、多障和肢障</a:t>
            </a: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/>
              <a:t>   學生，食、衣、行、育、樂等均需要大</a:t>
            </a: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/>
              <a:t>   量協助。</a:t>
            </a:r>
            <a:endParaRPr lang="en-US" altLang="zh-TW" sz="3600" dirty="0"/>
          </a:p>
          <a:p>
            <a:pPr marL="0" indent="0">
              <a:buNone/>
            </a:pPr>
            <a:endParaRPr lang="en-US" altLang="zh-TW" sz="3600" dirty="0"/>
          </a:p>
          <a:p>
            <a:pPr marL="0" indent="0">
              <a:buNone/>
            </a:pPr>
            <a:r>
              <a:rPr lang="en-US" altLang="zh-TW" sz="3600" dirty="0"/>
              <a:t>2.</a:t>
            </a:r>
            <a:r>
              <a:rPr lang="zh-TW" altLang="en-US" sz="3600" dirty="0"/>
              <a:t>集中式特教班師資流動性高，和教師相</a:t>
            </a: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/>
              <a:t>   比，</a:t>
            </a:r>
            <a:r>
              <a:rPr lang="zh-TW" altLang="en-US" sz="3600" dirty="0">
                <a:solidFill>
                  <a:srgbClr val="FF0000"/>
                </a:solidFill>
              </a:rPr>
              <a:t>教師助理員是班上穩定且熟悉班級</a:t>
            </a:r>
            <a:endParaRPr lang="en-US" altLang="zh-TW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3600" dirty="0">
                <a:solidFill>
                  <a:srgbClr val="FF0000"/>
                </a:solidFill>
              </a:rPr>
              <a:t>   事務的人力支援角色，且動作俐落、刻</a:t>
            </a:r>
            <a:endParaRPr lang="en-US" altLang="zh-TW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3600" dirty="0">
                <a:solidFill>
                  <a:srgbClr val="FF0000"/>
                </a:solidFill>
              </a:rPr>
              <a:t>   苦耐勞，服務超過</a:t>
            </a:r>
            <a:r>
              <a:rPr lang="en-US" altLang="zh-TW" sz="3600" dirty="0">
                <a:solidFill>
                  <a:srgbClr val="FF0000"/>
                </a:solidFill>
              </a:rPr>
              <a:t>20</a:t>
            </a:r>
            <a:r>
              <a:rPr lang="zh-TW" altLang="en-US" sz="3600" dirty="0">
                <a:solidFill>
                  <a:srgbClr val="FF0000"/>
                </a:solidFill>
              </a:rPr>
              <a:t> 年</a:t>
            </a:r>
            <a:r>
              <a:rPr lang="zh-TW" altLang="en-US" sz="3600" dirty="0"/>
              <a:t>。</a:t>
            </a: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2089835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D5F7657-A4F1-4E75-B339-F22DFB7A4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272" y="1524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zh-TW" altLang="en-US" sz="3600" dirty="0"/>
              <a:t>特教學生助理人員合作模式─集中式特教班</a:t>
            </a:r>
            <a:r>
              <a:rPr lang="en-US" altLang="zh-TW" sz="3600" dirty="0"/>
              <a:t/>
            </a:r>
            <a:br>
              <a:rPr lang="en-US" altLang="zh-TW" sz="3600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6D3D6AA-D55E-424F-8CCC-4A9A9B113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31026"/>
            <a:ext cx="8596668" cy="55362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dirty="0"/>
              <a:t>3.</a:t>
            </a:r>
            <a:r>
              <a:rPr lang="zh-TW" altLang="en-US" sz="3600" dirty="0"/>
              <a:t>特教組的定位：</a:t>
            </a: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/>
              <a:t>   關係媒合者、</a:t>
            </a:r>
            <a:r>
              <a:rPr lang="zh-TW" altLang="en-US" sz="3600" dirty="0">
                <a:solidFill>
                  <a:srgbClr val="FF0000"/>
                </a:solidFill>
              </a:rPr>
              <a:t>問題協調和解決者</a:t>
            </a:r>
            <a:endParaRPr lang="en-US" altLang="zh-TW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TW" sz="3600" dirty="0"/>
          </a:p>
          <a:p>
            <a:pPr marL="0" indent="0">
              <a:buNone/>
            </a:pPr>
            <a:r>
              <a:rPr lang="en-US" altLang="zh-TW" sz="3600" dirty="0"/>
              <a:t>4.</a:t>
            </a:r>
            <a:r>
              <a:rPr lang="zh-TW" altLang="en-US" sz="3600" dirty="0"/>
              <a:t>合作模式：</a:t>
            </a: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/>
              <a:t>   </a:t>
            </a:r>
            <a:r>
              <a:rPr lang="en-US" altLang="zh-TW" sz="3600" dirty="0"/>
              <a:t>(1)</a:t>
            </a:r>
            <a:r>
              <a:rPr lang="zh-TW" altLang="en-US" sz="3600" dirty="0"/>
              <a:t>大部分的班級事務都是由兩位導師和</a:t>
            </a: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/>
              <a:t>       教師助理員討論後執行</a:t>
            </a: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/>
              <a:t>   </a:t>
            </a:r>
            <a:r>
              <a:rPr lang="en-US" altLang="zh-TW" sz="3600" dirty="0"/>
              <a:t>(2)</a:t>
            </a:r>
            <a:r>
              <a:rPr lang="zh-TW" altLang="en-US" sz="3600" dirty="0"/>
              <a:t>需行政支援或討論未果的事情，特教</a:t>
            </a: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/>
              <a:t>       組召開班級會議商討</a:t>
            </a:r>
            <a:endParaRPr lang="en-US" altLang="zh-TW" sz="3600" dirty="0"/>
          </a:p>
          <a:p>
            <a:pPr marL="0" indent="0">
              <a:buNone/>
            </a:pP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52769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F2BB648-B0FB-498A-A540-694CA4750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581" y="152400"/>
            <a:ext cx="8596668" cy="803564"/>
          </a:xfrm>
        </p:spPr>
        <p:txBody>
          <a:bodyPr/>
          <a:lstStyle/>
          <a:p>
            <a:r>
              <a:rPr lang="zh-TW" altLang="en-US" sz="3600" dirty="0"/>
              <a:t>特教學生助理人員合作模式─資源班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F2EF7D8F-38E6-40C7-AE9C-476E65BEB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31273"/>
            <a:ext cx="8596668" cy="5569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/>
              <a:t>1.</a:t>
            </a:r>
            <a:r>
              <a:rPr lang="zh-TW" altLang="en-US" sz="3600" dirty="0"/>
              <a:t>共有</a:t>
            </a:r>
            <a:r>
              <a:rPr lang="en-US" altLang="zh-TW" sz="3600" dirty="0"/>
              <a:t>4</a:t>
            </a:r>
            <a:r>
              <a:rPr lang="zh-TW" altLang="en-US" sz="3600" dirty="0"/>
              <a:t>位學生需特教教師助理員服務，</a:t>
            </a: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/>
              <a:t>   </a:t>
            </a:r>
            <a:r>
              <a:rPr lang="en-US" altLang="zh-TW" sz="3600" dirty="0"/>
              <a:t>3</a:t>
            </a:r>
            <a:r>
              <a:rPr lang="zh-TW" altLang="en-US" sz="3600" dirty="0"/>
              <a:t>位情障生，</a:t>
            </a:r>
            <a:r>
              <a:rPr lang="en-US" altLang="zh-TW" sz="3600" dirty="0"/>
              <a:t>1</a:t>
            </a:r>
            <a:r>
              <a:rPr lang="zh-TW" altLang="en-US" sz="3600" dirty="0"/>
              <a:t>位身體病弱學生。</a:t>
            </a:r>
            <a:endParaRPr lang="en-US" altLang="zh-TW" sz="3600" dirty="0"/>
          </a:p>
          <a:p>
            <a:pPr marL="0" indent="0">
              <a:buNone/>
            </a:pPr>
            <a:endParaRPr lang="en-US" altLang="zh-TW" sz="3600" dirty="0"/>
          </a:p>
          <a:p>
            <a:pPr marL="0" indent="0">
              <a:buNone/>
            </a:pPr>
            <a:r>
              <a:rPr lang="en-US" altLang="zh-TW" sz="3600" dirty="0"/>
              <a:t>2.</a:t>
            </a:r>
            <a:r>
              <a:rPr lang="zh-TW" altLang="en-US" sz="3600" dirty="0"/>
              <a:t>助理員特質：</a:t>
            </a: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/>
              <a:t>   </a:t>
            </a:r>
            <a:r>
              <a:rPr lang="zh-TW" altLang="en-US" sz="3600" dirty="0">
                <a:solidFill>
                  <a:srgbClr val="FF0000"/>
                </a:solidFill>
              </a:rPr>
              <a:t>情商高</a:t>
            </a:r>
            <a:r>
              <a:rPr lang="zh-TW" altLang="en-US" sz="3600" dirty="0"/>
              <a:t>，面對情障生的負面情緒、辱罵</a:t>
            </a: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/>
              <a:t>   言語和不當行為，均能</a:t>
            </a:r>
            <a:r>
              <a:rPr lang="zh-TW" altLang="en-US" sz="3600" dirty="0">
                <a:solidFill>
                  <a:srgbClr val="FF0000"/>
                </a:solidFill>
              </a:rPr>
              <a:t>溫和地以中性語</a:t>
            </a:r>
            <a:endParaRPr lang="en-US" altLang="zh-TW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3600" dirty="0">
                <a:solidFill>
                  <a:srgbClr val="FF0000"/>
                </a:solidFill>
              </a:rPr>
              <a:t>   句給予提醒及執行行為功能介入方案</a:t>
            </a:r>
            <a:r>
              <a:rPr lang="zh-TW" altLang="en-US" sz="3600" dirty="0"/>
              <a:t>。</a:t>
            </a: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/>
              <a:t>   也能依照學生個別差異給予適當協助。</a:t>
            </a:r>
          </a:p>
        </p:txBody>
      </p:sp>
    </p:spTree>
    <p:extLst>
      <p:ext uri="{BB962C8B-B14F-4D97-AF65-F5344CB8AC3E}">
        <p14:creationId xmlns:p14="http://schemas.microsoft.com/office/powerpoint/2010/main" val="2707238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F2BB648-B0FB-498A-A540-694CA4750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581" y="152400"/>
            <a:ext cx="8596668" cy="803564"/>
          </a:xfrm>
        </p:spPr>
        <p:txBody>
          <a:bodyPr/>
          <a:lstStyle/>
          <a:p>
            <a:r>
              <a:rPr lang="zh-TW" altLang="en-US" sz="3600" dirty="0"/>
              <a:t>特教學生助理人員合作模式─資源班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F2EF7D8F-38E6-40C7-AE9C-476E65BEB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31273"/>
            <a:ext cx="8596668" cy="5569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/>
              <a:t>3.</a:t>
            </a:r>
            <a:r>
              <a:rPr lang="zh-TW" altLang="en-US" sz="3600" dirty="0"/>
              <a:t>特教組</a:t>
            </a:r>
            <a:r>
              <a:rPr lang="en-US" altLang="zh-TW" sz="3600" dirty="0"/>
              <a:t>/</a:t>
            </a:r>
            <a:r>
              <a:rPr lang="zh-TW" altLang="en-US" sz="3600" dirty="0"/>
              <a:t>資源班老師的定位：</a:t>
            </a: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/>
              <a:t>   方案擬定及執行者、</a:t>
            </a:r>
            <a:r>
              <a:rPr lang="zh-TW" altLang="en-US" sz="3600" dirty="0">
                <a:solidFill>
                  <a:srgbClr val="FF0000"/>
                </a:solidFill>
              </a:rPr>
              <a:t>問題探討及解決者</a:t>
            </a:r>
            <a:endParaRPr lang="en-US" altLang="zh-TW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TW" sz="3600" dirty="0"/>
          </a:p>
          <a:p>
            <a:pPr marL="0" indent="0">
              <a:buNone/>
            </a:pPr>
            <a:r>
              <a:rPr lang="en-US" altLang="zh-TW" sz="3600" dirty="0"/>
              <a:t>4.</a:t>
            </a:r>
            <a:r>
              <a:rPr lang="zh-TW" altLang="en-US" sz="3600" dirty="0"/>
              <a:t>合作模式：</a:t>
            </a: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/>
              <a:t>   不論是課程安排、協助學生方式、執行</a:t>
            </a: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/>
              <a:t>   行為功能介入方案或行為契約，都依照</a:t>
            </a: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/>
              <a:t>   學生現況能力及情境，進行討論及</a:t>
            </a:r>
            <a:r>
              <a:rPr lang="zh-TW" altLang="en-US" sz="3600" dirty="0">
                <a:solidFill>
                  <a:srgbClr val="FF0000"/>
                </a:solidFill>
              </a:rPr>
              <a:t>滾動</a:t>
            </a:r>
            <a:endParaRPr lang="en-US" altLang="zh-TW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3600" dirty="0">
                <a:solidFill>
                  <a:srgbClr val="FF0000"/>
                </a:solidFill>
              </a:rPr>
              <a:t>   式修正</a:t>
            </a:r>
            <a:r>
              <a:rPr lang="zh-TW" altLang="en-US" sz="36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814180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>
            <a:extLst>
              <a:ext uri="{FF2B5EF4-FFF2-40B4-BE49-F238E27FC236}">
                <a16:creationId xmlns:a16="http://schemas.microsoft.com/office/drawing/2014/main" xmlns="" id="{8C0F2368-882D-4C27-806A-FB6D7DC63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69026"/>
            <a:ext cx="8596668" cy="762000"/>
          </a:xfrm>
        </p:spPr>
        <p:txBody>
          <a:bodyPr/>
          <a:lstStyle/>
          <a:p>
            <a:r>
              <a:rPr lang="zh-TW" altLang="en-US" sz="3600" dirty="0"/>
              <a:t>特教學生助理人員合作模式─附幼</a:t>
            </a:r>
            <a:endParaRPr lang="zh-TW" altLang="en-US" dirty="0"/>
          </a:p>
        </p:txBody>
      </p:sp>
      <p:sp>
        <p:nvSpPr>
          <p:cNvPr id="8" name="內容版面配置區 7">
            <a:extLst>
              <a:ext uri="{FF2B5EF4-FFF2-40B4-BE49-F238E27FC236}">
                <a16:creationId xmlns:a16="http://schemas.microsoft.com/office/drawing/2014/main" xmlns="" id="{7FCE0A47-5BAA-4585-9CFD-B1612DDD8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06087"/>
            <a:ext cx="8596668" cy="5885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600" dirty="0"/>
              <a:t>1.</a:t>
            </a:r>
            <a:r>
              <a:rPr lang="zh-TW" altLang="en-US" sz="3600" dirty="0"/>
              <a:t>共</a:t>
            </a:r>
            <a:r>
              <a:rPr lang="en-US" altLang="zh-TW" sz="3600" dirty="0"/>
              <a:t>1</a:t>
            </a:r>
            <a:r>
              <a:rPr lang="zh-TW" altLang="en-US" sz="3600" dirty="0"/>
              <a:t>位有情緒行為問題的自閉症學生需</a:t>
            </a: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/>
              <a:t>   特教教師助理員服務。</a:t>
            </a:r>
            <a:endParaRPr lang="en-US" altLang="zh-TW" sz="3600" dirty="0"/>
          </a:p>
          <a:p>
            <a:pPr marL="0" indent="0">
              <a:buNone/>
            </a:pPr>
            <a:endParaRPr lang="en-US" altLang="zh-TW" sz="3600" dirty="0"/>
          </a:p>
          <a:p>
            <a:pPr marL="0" indent="0">
              <a:buNone/>
            </a:pPr>
            <a:r>
              <a:rPr lang="en-US" altLang="zh-TW" sz="3600" dirty="0"/>
              <a:t>2.</a:t>
            </a:r>
            <a:r>
              <a:rPr lang="zh-TW" altLang="en-US" sz="3600" dirty="0"/>
              <a:t>助理員特質：</a:t>
            </a: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/>
              <a:t>   </a:t>
            </a:r>
            <a:r>
              <a:rPr lang="en-US" altLang="zh-TW" sz="3600" dirty="0"/>
              <a:t>(1)</a:t>
            </a:r>
            <a:r>
              <a:rPr lang="zh-TW" altLang="en-US" sz="3600" dirty="0"/>
              <a:t>豐富指導特殊幼兒的經驗，</a:t>
            </a:r>
            <a:r>
              <a:rPr lang="zh-TW" altLang="en-US" sz="3600" dirty="0">
                <a:solidFill>
                  <a:srgbClr val="FF0000"/>
                </a:solidFill>
              </a:rPr>
              <a:t>了解自閉</a:t>
            </a:r>
            <a:endParaRPr lang="en-US" altLang="zh-TW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3600" dirty="0">
                <a:solidFill>
                  <a:srgbClr val="FF0000"/>
                </a:solidFill>
              </a:rPr>
              <a:t>       症特質並能給予簡短、明確且中性的</a:t>
            </a:r>
            <a:endParaRPr lang="en-US" altLang="zh-TW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3600" dirty="0">
                <a:solidFill>
                  <a:srgbClr val="FF0000"/>
                </a:solidFill>
              </a:rPr>
              <a:t>       指令</a:t>
            </a:r>
            <a:r>
              <a:rPr lang="zh-TW" altLang="en-US" sz="3600" dirty="0"/>
              <a:t>。</a:t>
            </a: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/>
              <a:t>   </a:t>
            </a:r>
            <a:r>
              <a:rPr lang="en-US" altLang="zh-TW" sz="3600" dirty="0"/>
              <a:t>(2)</a:t>
            </a:r>
            <a:r>
              <a:rPr lang="zh-TW" altLang="en-US" sz="3600" dirty="0"/>
              <a:t>協助執行行為功能介入方案，也能依</a:t>
            </a: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/>
              <a:t>       照個案情形在生活自理給予適當協助</a:t>
            </a: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1784552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>
            <a:extLst>
              <a:ext uri="{FF2B5EF4-FFF2-40B4-BE49-F238E27FC236}">
                <a16:creationId xmlns:a16="http://schemas.microsoft.com/office/drawing/2014/main" xmlns="" id="{8C0F2368-882D-4C27-806A-FB6D7DC63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69026"/>
            <a:ext cx="8596668" cy="762000"/>
          </a:xfrm>
        </p:spPr>
        <p:txBody>
          <a:bodyPr/>
          <a:lstStyle/>
          <a:p>
            <a:r>
              <a:rPr lang="zh-TW" altLang="en-US" sz="3600" dirty="0"/>
              <a:t>特教學生助理人員合作模式─附幼</a:t>
            </a:r>
            <a:endParaRPr lang="zh-TW" altLang="en-US" dirty="0"/>
          </a:p>
        </p:txBody>
      </p:sp>
      <p:sp>
        <p:nvSpPr>
          <p:cNvPr id="8" name="內容版面配置區 7">
            <a:extLst>
              <a:ext uri="{FF2B5EF4-FFF2-40B4-BE49-F238E27FC236}">
                <a16:creationId xmlns:a16="http://schemas.microsoft.com/office/drawing/2014/main" xmlns="" id="{7FCE0A47-5BAA-4585-9CFD-B1612DDD8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06087"/>
            <a:ext cx="8596668" cy="5885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600" dirty="0"/>
              <a:t>3.</a:t>
            </a:r>
            <a:r>
              <a:rPr lang="zh-TW" altLang="en-US" sz="3600" dirty="0"/>
              <a:t>特教組的定位：</a:t>
            </a: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/>
              <a:t>   </a:t>
            </a:r>
            <a:r>
              <a:rPr lang="zh-TW" altLang="en-US" sz="3600" dirty="0">
                <a:solidFill>
                  <a:srgbClr val="FF0000"/>
                </a:solidFill>
              </a:rPr>
              <a:t>資訊傳遞者</a:t>
            </a:r>
            <a:r>
              <a:rPr lang="zh-TW" altLang="en-US" sz="3600" dirty="0"/>
              <a:t>、問題協調和解決者</a:t>
            </a:r>
            <a:endParaRPr lang="en-US" altLang="zh-TW" sz="3600" dirty="0"/>
          </a:p>
          <a:p>
            <a:pPr marL="0" indent="0">
              <a:buNone/>
            </a:pPr>
            <a:endParaRPr lang="en-US" altLang="zh-TW" sz="3600" dirty="0"/>
          </a:p>
          <a:p>
            <a:pPr marL="0" indent="0">
              <a:buNone/>
            </a:pPr>
            <a:r>
              <a:rPr lang="en-US" altLang="zh-TW" sz="3600" dirty="0"/>
              <a:t>4.</a:t>
            </a:r>
            <a:r>
              <a:rPr lang="zh-TW" altLang="en-US" sz="3600" dirty="0"/>
              <a:t>合作模式：</a:t>
            </a: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/>
              <a:t>   </a:t>
            </a:r>
            <a:r>
              <a:rPr lang="en-US" altLang="zh-TW" sz="3600" dirty="0"/>
              <a:t>(1)</a:t>
            </a:r>
            <a:r>
              <a:rPr lang="zh-TW" altLang="en-US" sz="3600" dirty="0"/>
              <a:t>服務時間、協助的課程及方式都是由</a:t>
            </a: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/>
              <a:t>       兩位導師和教師助理員討論後執行。</a:t>
            </a: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/>
              <a:t>   </a:t>
            </a:r>
            <a:r>
              <a:rPr lang="en-US" altLang="zh-TW" sz="3600" dirty="0"/>
              <a:t>(2)</a:t>
            </a:r>
            <a:r>
              <a:rPr lang="zh-TW" altLang="en-US" sz="3600" dirty="0">
                <a:solidFill>
                  <a:srgbClr val="FF0000"/>
                </a:solidFill>
              </a:rPr>
              <a:t>因幼兒園老師對於教師助理員服務的</a:t>
            </a:r>
            <a:endParaRPr lang="en-US" altLang="zh-TW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3600" dirty="0">
                <a:solidFill>
                  <a:srgbClr val="FF0000"/>
                </a:solidFill>
              </a:rPr>
              <a:t>       內容、性質及規範有時不了解，會由</a:t>
            </a:r>
            <a:endParaRPr lang="en-US" altLang="zh-TW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3600" dirty="0">
                <a:solidFill>
                  <a:srgbClr val="FF0000"/>
                </a:solidFill>
              </a:rPr>
              <a:t>       特教組提供並釐清工作範疇及職責</a:t>
            </a:r>
            <a:r>
              <a:rPr lang="zh-TW" altLang="en-US" sz="3600" dirty="0"/>
              <a:t>。</a:t>
            </a: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2288393899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多面向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1242</Words>
  <Application>Microsoft Office PowerPoint</Application>
  <PresentationFormat>自訂</PresentationFormat>
  <Paragraphs>142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多面向</vt:lpstr>
      <vt:lpstr>與特教學生 教師助理員的合作</vt:lpstr>
      <vt:lpstr>分享大綱</vt:lpstr>
      <vt:lpstr>特教學生教師助理員服務之班級、內容及定位</vt:lpstr>
      <vt:lpstr>特教學生助理人員合作模式─集中式特教班 </vt:lpstr>
      <vt:lpstr>特教學生助理人員合作模式─集中式特教班 </vt:lpstr>
      <vt:lpstr>特教學生助理人員合作模式─資源班</vt:lpstr>
      <vt:lpstr>特教學生助理人員合作模式─資源班</vt:lpstr>
      <vt:lpstr>特教學生助理人員合作模式─附幼</vt:lpstr>
      <vt:lpstr>特教學生助理人員合作模式─附幼</vt:lpstr>
      <vt:lpstr>特教學生教師助理員曾面臨的問題及因應方式</vt:lpstr>
      <vt:lpstr>特教學生教師助理員曾面臨的問題及因應方式</vt:lpstr>
      <vt:lpstr>特教學生教師助理員曾面臨的問題及因應方式</vt:lpstr>
      <vt:lpstr>特教學生教師助理員曾面臨的問題及因應方式</vt:lpstr>
      <vt:lpstr>特教學生教師助理員曾面臨的問題及因應方式</vt:lpstr>
      <vt:lpstr>與特教學生教師助理員合作愉快的元素</vt:lpstr>
      <vt:lpstr>對特教學生 助理人員的 感謝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與教師助理員的合作</dc:title>
  <dc:creator>孟婷 陳</dc:creator>
  <cp:lastModifiedBy>00</cp:lastModifiedBy>
  <cp:revision>63</cp:revision>
  <dcterms:created xsi:type="dcterms:W3CDTF">2021-06-26T12:16:14Z</dcterms:created>
  <dcterms:modified xsi:type="dcterms:W3CDTF">2021-07-07T01:45:33Z</dcterms:modified>
</cp:coreProperties>
</file>