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0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322" r:id="rId7"/>
    <p:sldId id="269" r:id="rId8"/>
    <p:sldId id="261" r:id="rId9"/>
    <p:sldId id="323" r:id="rId10"/>
    <p:sldId id="264" r:id="rId11"/>
    <p:sldId id="324" r:id="rId12"/>
    <p:sldId id="325" r:id="rId13"/>
    <p:sldId id="262" r:id="rId14"/>
    <p:sldId id="327" r:id="rId15"/>
    <p:sldId id="333" r:id="rId16"/>
    <p:sldId id="334" r:id="rId17"/>
    <p:sldId id="335" r:id="rId18"/>
    <p:sldId id="337" r:id="rId19"/>
    <p:sldId id="287" r:id="rId20"/>
    <p:sldId id="341" r:id="rId21"/>
    <p:sldId id="342" r:id="rId22"/>
    <p:sldId id="263" r:id="rId23"/>
    <p:sldId id="339" r:id="rId24"/>
    <p:sldId id="265" r:id="rId25"/>
    <p:sldId id="266" r:id="rId26"/>
    <p:sldId id="288" r:id="rId27"/>
    <p:sldId id="296" r:id="rId28"/>
    <p:sldId id="299" r:id="rId29"/>
    <p:sldId id="315" r:id="rId30"/>
    <p:sldId id="316" r:id="rId31"/>
    <p:sldId id="317" r:id="rId32"/>
    <p:sldId id="318" r:id="rId33"/>
    <p:sldId id="319" r:id="rId34"/>
    <p:sldId id="320" r:id="rId35"/>
    <p:sldId id="343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29D68-4CB8-4BBA-A14A-E5249EF002C6}" type="datetimeFigureOut">
              <a:rPr lang="zh-TW" altLang="en-US" smtClean="0"/>
              <a:t>2021/6/23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937AEA-A62F-4B7C-8349-86A3DDE567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338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37AEA-A62F-4B7C-8349-86A3DDE56732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6854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956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012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3786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078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3005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778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4677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109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>
            <a:lvl1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>
            <a:lvl1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 smtClean="0"/>
              <a:t>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772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640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596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dirty="0" smtClean="0"/>
              <a:t>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>
            <a:lvl1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 smtClean="0"/>
              <a:t>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779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191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567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71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4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9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R9y71GV5b4" TargetMode="External"/><Relationship Id="rId2" Type="http://schemas.openxmlformats.org/officeDocument/2006/relationships/hyperlink" Target="https://www.youtube.com/watch?v=FN2PuKci6bo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ifhe7vknuX4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ertprogram.com/" TargetMode="External"/><Relationship Id="rId2" Type="http://schemas.openxmlformats.org/officeDocument/2006/relationships/hyperlink" Target="https://www.youtube.com/watch?v=7wVH5vA3Syc" TargetMode="Externa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HZ3AAgNFZE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SuVZtTrPU8" TargetMode="Externa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h1rgPIkWKA" TargetMode="Externa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652275" y="507124"/>
            <a:ext cx="8915399" cy="2262781"/>
          </a:xfrm>
        </p:spPr>
        <p:txBody>
          <a:bodyPr/>
          <a:lstStyle/>
          <a:p>
            <a:pPr algn="ctr"/>
            <a:r>
              <a:rPr lang="zh-TW" altLang="en-US" dirty="0"/>
              <a:t>專團如何協助學習障礙學生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443341" y="4344004"/>
            <a:ext cx="8637072" cy="977621"/>
          </a:xfrm>
        </p:spPr>
        <p:txBody>
          <a:bodyPr>
            <a:noAutofit/>
          </a:bodyPr>
          <a:lstStyle/>
          <a:p>
            <a:pPr algn="ctr"/>
            <a:r>
              <a:rPr lang="zh-TW" altLang="en-US" sz="3600" dirty="0" smtClean="0"/>
              <a:t>職能治療師</a:t>
            </a:r>
            <a:endParaRPr lang="en-US" altLang="zh-TW" sz="3600" dirty="0" smtClean="0"/>
          </a:p>
          <a:p>
            <a:pPr algn="ctr"/>
            <a:r>
              <a:rPr lang="zh-TW" altLang="en-US" sz="3600" dirty="0" smtClean="0"/>
              <a:t>羅慧</a:t>
            </a:r>
            <a:r>
              <a:rPr lang="zh-TW" altLang="en-US" sz="3600" dirty="0"/>
              <a:t>珊</a:t>
            </a:r>
          </a:p>
        </p:txBody>
      </p:sp>
    </p:spTree>
    <p:extLst>
      <p:ext uri="{BB962C8B-B14F-4D97-AF65-F5344CB8AC3E}">
        <p14:creationId xmlns:p14="http://schemas.microsoft.com/office/powerpoint/2010/main" val="143915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閱讀理解障礙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25236" y="1717964"/>
            <a:ext cx="10479376" cy="4193258"/>
          </a:xfrm>
        </p:spPr>
        <p:txBody>
          <a:bodyPr>
            <a:noAutofit/>
          </a:bodyPr>
          <a:lstStyle/>
          <a:p>
            <a:r>
              <a:rPr lang="zh-TW" altLang="en-US" sz="2400" dirty="0" smtClean="0"/>
              <a:t>閱讀</a:t>
            </a:r>
            <a:r>
              <a:rPr lang="zh-TW" altLang="en-US" sz="2400" dirty="0"/>
              <a:t>時容易停頓、速度</a:t>
            </a:r>
            <a:r>
              <a:rPr lang="zh-TW" altLang="en-US" sz="2400" dirty="0" smtClean="0"/>
              <a:t>緩慢不</a:t>
            </a:r>
            <a:r>
              <a:rPr lang="zh-TW" altLang="en-US" sz="2400" dirty="0"/>
              <a:t>流暢</a:t>
            </a:r>
            <a:r>
              <a:rPr lang="zh-TW" altLang="en-US" sz="2400" dirty="0" smtClean="0"/>
              <a:t>。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需確認核心問題為識字還是閱讀理解</a:t>
            </a:r>
            <a:r>
              <a:rPr lang="en-US" altLang="zh-TW" sz="2400" dirty="0" smtClean="0"/>
              <a:t>)</a:t>
            </a:r>
          </a:p>
          <a:p>
            <a:r>
              <a:rPr lang="zh-TW" altLang="en-US" sz="2400" dirty="0" smtClean="0"/>
              <a:t>對</a:t>
            </a:r>
            <a:r>
              <a:rPr lang="zh-TW" altLang="en-US" sz="2400" dirty="0"/>
              <a:t>抽象詞彙、成語的理解</a:t>
            </a:r>
            <a:r>
              <a:rPr lang="zh-TW" altLang="en-US" sz="2400" dirty="0" smtClean="0"/>
              <a:t>及應用</a:t>
            </a:r>
            <a:r>
              <a:rPr lang="zh-TW" altLang="en-US" sz="2400" dirty="0"/>
              <a:t>能力弱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zh-TW" altLang="en-US" sz="2400" dirty="0" smtClean="0"/>
              <a:t> 易</a:t>
            </a:r>
            <a:r>
              <a:rPr lang="zh-TW" altLang="en-US" sz="2400" dirty="0"/>
              <a:t>在不該斷句處斷句。 </a:t>
            </a:r>
            <a:endParaRPr lang="en-US" altLang="zh-TW" sz="2400" dirty="0"/>
          </a:p>
          <a:p>
            <a:r>
              <a:rPr lang="zh-TW" altLang="en-US" sz="2400" dirty="0" smtClean="0"/>
              <a:t>讀</a:t>
            </a:r>
            <a:r>
              <a:rPr lang="zh-TW" altLang="en-US" sz="2400" dirty="0"/>
              <a:t>完文章後找不出重點。 </a:t>
            </a:r>
            <a:endParaRPr lang="en-US" altLang="zh-TW" sz="2400" dirty="0"/>
          </a:p>
          <a:p>
            <a:r>
              <a:rPr lang="zh-TW" altLang="en-US" sz="2400" dirty="0" smtClean="0"/>
              <a:t>可以</a:t>
            </a:r>
            <a:r>
              <a:rPr lang="zh-TW" altLang="en-US" sz="2400" dirty="0"/>
              <a:t>回答文本中字面</a:t>
            </a:r>
            <a:r>
              <a:rPr lang="zh-TW" altLang="en-US" sz="2400" dirty="0" smtClean="0"/>
              <a:t>簡單的</a:t>
            </a:r>
            <a:r>
              <a:rPr lang="zh-TW" altLang="en-US" sz="2400" dirty="0"/>
              <a:t>訊息，但在推論訊息、</a:t>
            </a:r>
            <a:r>
              <a:rPr lang="zh-TW" altLang="en-US" sz="2400" dirty="0" smtClean="0"/>
              <a:t>確認</a:t>
            </a:r>
            <a:r>
              <a:rPr lang="zh-TW" altLang="en-US" sz="2400" dirty="0"/>
              <a:t>主題或跨段落訊息統</a:t>
            </a:r>
            <a:r>
              <a:rPr lang="zh-TW" altLang="en-US" sz="2400" dirty="0" smtClean="0"/>
              <a:t>整有</a:t>
            </a:r>
            <a:r>
              <a:rPr lang="zh-TW" altLang="en-US" sz="2400" dirty="0"/>
              <a:t>困難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zh-TW" altLang="en-US" sz="2400" dirty="0" smtClean="0"/>
              <a:t>寫作</a:t>
            </a:r>
            <a:r>
              <a:rPr lang="zh-TW" altLang="en-US" sz="2400" dirty="0"/>
              <a:t>困難，把句子組成</a:t>
            </a:r>
            <a:r>
              <a:rPr lang="zh-TW" altLang="en-US" sz="2400" dirty="0" smtClean="0"/>
              <a:t>段落篇章</a:t>
            </a:r>
            <a:r>
              <a:rPr lang="zh-TW" altLang="en-US" sz="2400" dirty="0"/>
              <a:t>困難。 </a:t>
            </a:r>
            <a:endParaRPr lang="en-US" altLang="zh-TW" sz="2400" dirty="0" smtClean="0"/>
          </a:p>
          <a:p>
            <a:r>
              <a:rPr lang="en-US" altLang="zh-TW" sz="2400" dirty="0" smtClean="0"/>
              <a:t> </a:t>
            </a:r>
            <a:r>
              <a:rPr lang="zh-TW" altLang="en-US" sz="2400" dirty="0"/>
              <a:t>讀數學文字題有嚴重困難</a:t>
            </a:r>
          </a:p>
        </p:txBody>
      </p:sp>
    </p:spTree>
    <p:extLst>
      <p:ext uri="{BB962C8B-B14F-4D97-AF65-F5344CB8AC3E}">
        <p14:creationId xmlns:p14="http://schemas.microsoft.com/office/powerpoint/2010/main" val="21874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閱讀能力的</a:t>
            </a:r>
            <a:r>
              <a:rPr lang="zh-TW" altLang="en-US" dirty="0"/>
              <a:t>教學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91472" y="1743959"/>
            <a:ext cx="10213140" cy="4590853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提問</a:t>
            </a:r>
            <a:endParaRPr lang="en-US" altLang="zh-TW" sz="3600" dirty="0" smtClean="0"/>
          </a:p>
          <a:p>
            <a:r>
              <a:rPr lang="zh-TW" altLang="en-US" sz="3600" dirty="0"/>
              <a:t>放聲</a:t>
            </a:r>
            <a:r>
              <a:rPr lang="zh-TW" altLang="en-US" sz="3600" dirty="0" smtClean="0"/>
              <a:t>思考</a:t>
            </a:r>
            <a:endParaRPr lang="en-US" altLang="zh-TW" sz="3600" dirty="0" smtClean="0"/>
          </a:p>
          <a:p>
            <a:r>
              <a:rPr lang="zh-TW" altLang="en-US" sz="3600" dirty="0" smtClean="0"/>
              <a:t>連結</a:t>
            </a:r>
            <a:endParaRPr lang="en-US" altLang="zh-TW" sz="3600" dirty="0" smtClean="0"/>
          </a:p>
          <a:p>
            <a:r>
              <a:rPr lang="zh-TW" altLang="en-US" sz="3600" dirty="0"/>
              <a:t>交互</a:t>
            </a:r>
            <a:r>
              <a:rPr lang="zh-TW" altLang="en-US" sz="3600" dirty="0" smtClean="0"/>
              <a:t>教學</a:t>
            </a:r>
            <a:endParaRPr lang="en-US" altLang="zh-TW" sz="3600" dirty="0" smtClean="0"/>
          </a:p>
          <a:p>
            <a:r>
              <a:rPr lang="zh-TW" altLang="en-US" sz="3600" dirty="0" smtClean="0"/>
              <a:t>概念</a:t>
            </a:r>
            <a:r>
              <a:rPr lang="zh-TW" altLang="en-US" sz="3600" dirty="0"/>
              <a:t>圖</a:t>
            </a:r>
          </a:p>
        </p:txBody>
      </p:sp>
    </p:spTree>
    <p:extLst>
      <p:ext uri="{BB962C8B-B14F-4D97-AF65-F5344CB8AC3E}">
        <p14:creationId xmlns:p14="http://schemas.microsoft.com/office/powerpoint/2010/main" val="1738178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86F047C7-3445-481F-B884-C30FE40AE7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77687"/>
            <a:ext cx="9144000" cy="864704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/>
              <a:t>書寫困難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4AA58909-AADB-4D4F-8910-02404EDE52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70383"/>
            <a:ext cx="9144000" cy="5049078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dirty="0"/>
              <a:t>書寫模型</a:t>
            </a:r>
            <a:r>
              <a:rPr lang="en-US" altLang="zh-TW" sz="2800" dirty="0"/>
              <a:t>duel route model of written language (</a:t>
            </a:r>
            <a:r>
              <a:rPr lang="zh-TW" altLang="en-US" sz="2800" dirty="0"/>
              <a:t>書寫的認知模型</a:t>
            </a:r>
            <a:r>
              <a:rPr lang="en-US" altLang="zh-TW" sz="2800" dirty="0"/>
              <a:t>)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dirty="0"/>
              <a:t>分析書寫上的錯誤</a:t>
            </a:r>
            <a:r>
              <a:rPr lang="en-US" altLang="zh-TW" sz="2800" dirty="0"/>
              <a:t>,</a:t>
            </a:r>
            <a:r>
              <a:rPr lang="zh-TW" altLang="en-US" sz="2800" dirty="0"/>
              <a:t>慣用手發展</a:t>
            </a:r>
            <a:endParaRPr lang="en-US" altLang="zh-TW" sz="2800" dirty="0"/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TW" dirty="0"/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TW" dirty="0"/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TW" dirty="0"/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TW" dirty="0"/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TW" dirty="0"/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36517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書寫障礙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00727" y="1616363"/>
            <a:ext cx="10303885" cy="4645891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抄寫</a:t>
            </a:r>
            <a:r>
              <a:rPr lang="zh-TW" altLang="en-US" sz="2800" dirty="0"/>
              <a:t>、聽寫有困難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zh-TW" altLang="en-US" sz="2800" dirty="0" smtClean="0"/>
              <a:t> 容易</a:t>
            </a:r>
            <a:r>
              <a:rPr lang="zh-TW" altLang="en-US" sz="2800" dirty="0"/>
              <a:t>寫錯字（增減筆劃；</a:t>
            </a:r>
            <a:r>
              <a:rPr lang="zh-TW" altLang="en-US" sz="2800" dirty="0" smtClean="0"/>
              <a:t>常用</a:t>
            </a:r>
            <a:r>
              <a:rPr lang="zh-TW" altLang="en-US" sz="2800" dirty="0"/>
              <a:t>替代字；字形結構錯誤）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zh-TW" altLang="en-US" sz="2800" dirty="0" smtClean="0"/>
              <a:t> 寫字</a:t>
            </a:r>
            <a:r>
              <a:rPr lang="zh-TW" altLang="en-US" sz="2800" dirty="0"/>
              <a:t>像畫圖，無筆順概念。 </a:t>
            </a:r>
            <a:endParaRPr lang="en-US" altLang="zh-TW" sz="2800" dirty="0" smtClean="0"/>
          </a:p>
          <a:p>
            <a:r>
              <a:rPr lang="zh-TW" altLang="en-US" sz="2800" dirty="0" smtClean="0"/>
              <a:t>考卷</a:t>
            </a:r>
            <a:r>
              <a:rPr lang="zh-TW" altLang="en-US" sz="2800" dirty="0"/>
              <a:t>經常寫不完，書寫</a:t>
            </a:r>
            <a:r>
              <a:rPr lang="zh-TW" altLang="en-US" sz="2800" dirty="0" smtClean="0"/>
              <a:t>速度過</a:t>
            </a:r>
            <a:r>
              <a:rPr lang="zh-TW" altLang="en-US" sz="2800" dirty="0"/>
              <a:t>慢。 </a:t>
            </a:r>
            <a:endParaRPr lang="en-US" altLang="zh-TW" sz="2800" dirty="0" smtClean="0"/>
          </a:p>
          <a:p>
            <a:r>
              <a:rPr lang="zh-TW" altLang="en-US" sz="2800" dirty="0" smtClean="0"/>
              <a:t>無法</a:t>
            </a:r>
            <a:r>
              <a:rPr lang="zh-TW" altLang="en-US" sz="2800" dirty="0"/>
              <a:t>寫出句子、作文，字</a:t>
            </a:r>
            <a:r>
              <a:rPr lang="zh-TW" altLang="en-US" sz="2800" dirty="0" smtClean="0"/>
              <a:t>寫不</a:t>
            </a:r>
            <a:r>
              <a:rPr lang="zh-TW" altLang="en-US" sz="2800" dirty="0"/>
              <a:t>出來，或錯字連篇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zh-TW" altLang="en-US" sz="2800" dirty="0" smtClean="0"/>
              <a:t> 抄寫</a:t>
            </a:r>
            <a:r>
              <a:rPr lang="zh-TW" altLang="en-US" sz="2800" dirty="0"/>
              <a:t>能力不錯，但有嚴重</a:t>
            </a:r>
            <a:r>
              <a:rPr lang="zh-TW" altLang="en-US" sz="2800" dirty="0" smtClean="0"/>
              <a:t>自發性</a:t>
            </a:r>
            <a:r>
              <a:rPr lang="zh-TW" altLang="en-US" sz="2800" dirty="0"/>
              <a:t>提取、書寫困難。</a:t>
            </a:r>
          </a:p>
        </p:txBody>
      </p:sp>
    </p:spTree>
    <p:extLst>
      <p:ext uri="{BB962C8B-B14F-4D97-AF65-F5344CB8AC3E}">
        <p14:creationId xmlns:p14="http://schemas.microsoft.com/office/powerpoint/2010/main" val="121304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4190BA2-0C6D-4CD1-A06E-CB99192C4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/>
              <a:t>       </a:t>
            </a:r>
            <a:r>
              <a:rPr lang="zh-TW" altLang="en-US" sz="3600" dirty="0" smtClean="0"/>
              <a:t>書寫的評估</a:t>
            </a:r>
            <a:endParaRPr lang="zh-TW" altLang="en-US" sz="36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A4DB9C46-B5B6-4BA0-A9E4-7C5F9ACC3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412" y="1348033"/>
            <a:ext cx="10656200" cy="5344998"/>
          </a:xfrm>
        </p:spPr>
        <p:txBody>
          <a:bodyPr>
            <a:normAutofit/>
          </a:bodyPr>
          <a:lstStyle/>
          <a:p>
            <a:r>
              <a:rPr lang="en-US" altLang="zh-TW" sz="2400" dirty="0"/>
              <a:t>MHA </a:t>
            </a:r>
            <a:br>
              <a:rPr lang="en-US" altLang="zh-TW" sz="2400" dirty="0"/>
            </a:br>
            <a:r>
              <a:rPr lang="en-US" altLang="zh-TW" sz="2400" dirty="0"/>
              <a:t>(Minnesota Handwriting Assessment)</a:t>
            </a:r>
            <a:r>
              <a:rPr lang="en-US" altLang="zh-TW" sz="2400" dirty="0" smtClean="0"/>
              <a:t>Legibility</a:t>
            </a:r>
            <a:endParaRPr lang="en-US" altLang="zh-TW" sz="2400" dirty="0"/>
          </a:p>
          <a:p>
            <a:pPr lvl="1"/>
            <a:r>
              <a:rPr lang="en-US" altLang="zh-TW" sz="2400" dirty="0" smtClean="0"/>
              <a:t>Form, Alignment, Size, Space</a:t>
            </a:r>
          </a:p>
          <a:p>
            <a:endParaRPr lang="en-US" altLang="zh-TW" sz="2400" dirty="0"/>
          </a:p>
          <a:p>
            <a:r>
              <a:rPr lang="zh-TW" altLang="en-US" sz="2400" dirty="0"/>
              <a:t>基本讀寫字綜合測驗</a:t>
            </a:r>
            <a:endParaRPr lang="en-US" altLang="zh-TW" sz="24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9800" y="2875174"/>
            <a:ext cx="4684812" cy="307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633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D1E8E6E-49AD-4FF6-B037-C13E06C78A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13213"/>
            <a:ext cx="9144000" cy="693175"/>
          </a:xfrm>
        </p:spPr>
        <p:txBody>
          <a:bodyPr>
            <a:normAutofit fontScale="90000"/>
          </a:bodyPr>
          <a:lstStyle/>
          <a:p>
            <a:r>
              <a:rPr lang="en-US" altLang="zh-TW" sz="4400" dirty="0"/>
              <a:t>Lexical agraphia (surface agraphia</a:t>
            </a:r>
            <a:r>
              <a:rPr lang="en-US" altLang="zh-TW" sz="4400" dirty="0" smtClean="0"/>
              <a:t>)</a:t>
            </a:r>
            <a:r>
              <a:rPr lang="zh-TW" altLang="en-US" sz="4400" dirty="0" smtClean="0"/>
              <a:t>組字失寫症</a:t>
            </a:r>
            <a:endParaRPr lang="zh-TW" altLang="en-US" sz="4400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A9398C65-DFD3-4B88-9225-8B26F6470C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17964"/>
            <a:ext cx="9144000" cy="5140036"/>
          </a:xfrm>
        </p:spPr>
        <p:txBody>
          <a:bodyPr/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000" dirty="0"/>
              <a:t>A central agraphia syndrome that results from damage to the lexical-semantic spelling route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000" dirty="0"/>
              <a:t>Loss or unavailability of word-specific spelling knowledge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000" dirty="0"/>
              <a:t>Spelling by a </a:t>
            </a:r>
            <a:r>
              <a:rPr lang="en-US" altLang="zh-TW" sz="2000" dirty="0" err="1"/>
              <a:t>sublexical</a:t>
            </a:r>
            <a:r>
              <a:rPr lang="en-US" altLang="zh-TW" sz="2000" dirty="0"/>
              <a:t> strategy (phoneme-to-grapheme conversion)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000" dirty="0"/>
              <a:t>Low frequency irregular words are easily vulnerable to error; also the difficulty in writing homophonic words </a:t>
            </a:r>
            <a:r>
              <a:rPr lang="en-US" altLang="zh-TW" sz="2000" dirty="0" smtClean="0"/>
              <a:t>(</a:t>
            </a:r>
            <a:r>
              <a:rPr lang="zh-TW" altLang="en-US" sz="2000" dirty="0" smtClean="0"/>
              <a:t>如</a:t>
            </a:r>
            <a:r>
              <a:rPr lang="en-US" altLang="zh-TW" sz="2000" dirty="0" smtClean="0"/>
              <a:t>phone-</a:t>
            </a:r>
            <a:r>
              <a:rPr lang="en-US" altLang="zh-TW" sz="2000" dirty="0" err="1" smtClean="0"/>
              <a:t>fone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、陣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俥</a:t>
            </a:r>
            <a:r>
              <a:rPr lang="en-US" altLang="zh-TW" sz="2000" dirty="0" smtClean="0"/>
              <a:t>)</a:t>
            </a:r>
            <a:endParaRPr lang="en-US" altLang="zh-TW" sz="2000" dirty="0"/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dirty="0"/>
              <a:t>修復字彙</a:t>
            </a:r>
            <a:r>
              <a:rPr lang="en-US" altLang="zh-TW" sz="2000" dirty="0"/>
              <a:t>-</a:t>
            </a:r>
            <a:r>
              <a:rPr lang="zh-TW" altLang="en-US" sz="2000" dirty="0"/>
              <a:t>字義迴路功能</a:t>
            </a:r>
            <a:r>
              <a:rPr lang="en-US" altLang="zh-TW" sz="2000" dirty="0"/>
              <a:t>,</a:t>
            </a:r>
            <a:r>
              <a:rPr lang="zh-TW" altLang="en-US" sz="2000" dirty="0"/>
              <a:t>利用電子拼字機</a:t>
            </a:r>
            <a:r>
              <a:rPr lang="en-US" altLang="zh-TW" sz="2000" dirty="0"/>
              <a:t>,</a:t>
            </a:r>
            <a:r>
              <a:rPr lang="zh-TW" altLang="en-US" sz="2000" dirty="0"/>
              <a:t>直接抄寫</a:t>
            </a:r>
            <a:r>
              <a:rPr lang="en-US" altLang="zh-TW" sz="2000" dirty="0"/>
              <a:t>,</a:t>
            </a:r>
            <a:r>
              <a:rPr lang="zh-TW" altLang="en-US" sz="2000" dirty="0"/>
              <a:t>加入圖卡強化字義</a:t>
            </a:r>
            <a:r>
              <a:rPr lang="en-US" altLang="zh-TW" sz="2000" dirty="0"/>
              <a:t>,</a:t>
            </a:r>
            <a:r>
              <a:rPr lang="zh-TW" altLang="en-US" sz="2000" dirty="0"/>
              <a:t>配合圖卡練習同音異字</a:t>
            </a:r>
            <a:r>
              <a:rPr lang="en-US" altLang="zh-TW" sz="2000" dirty="0"/>
              <a:t>,</a:t>
            </a:r>
            <a:r>
              <a:rPr lang="zh-TW" altLang="en-US" sz="2000" dirty="0"/>
              <a:t>聽寫練習</a:t>
            </a:r>
            <a:r>
              <a:rPr lang="en-US" altLang="zh-TW" sz="2000" dirty="0"/>
              <a:t>.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18060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149C61AD-0382-4FC4-A66F-BC5C9FC2B7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5471"/>
            <a:ext cx="9144000" cy="1334729"/>
          </a:xfrm>
        </p:spPr>
        <p:txBody>
          <a:bodyPr>
            <a:normAutofit fontScale="90000"/>
          </a:bodyPr>
          <a:lstStyle/>
          <a:p>
            <a:r>
              <a:rPr lang="en-US" altLang="zh-TW" sz="4400" dirty="0"/>
              <a:t>Phonological agraphia (deep agraphia</a:t>
            </a:r>
            <a:r>
              <a:rPr lang="en-US" altLang="zh-TW" sz="4400" dirty="0" smtClean="0"/>
              <a:t>)</a:t>
            </a:r>
            <a:r>
              <a:rPr lang="zh-TW" altLang="en-US" sz="4400" dirty="0" smtClean="0"/>
              <a:t>聲韻失寫症</a:t>
            </a:r>
            <a:endParaRPr lang="zh-TW" altLang="en-US" sz="4400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159CB2A1-832F-4A91-A4EE-6CB2C808E9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87794"/>
            <a:ext cx="9758516" cy="4704734"/>
          </a:xfrm>
        </p:spPr>
        <p:txBody>
          <a:bodyPr/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central agraphia syndromes attributable to dysfunction of the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sublexical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spelling route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damage to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sublexical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processing (phoneme-grapheme conversion)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Difficulty in spelling nonwords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mild cases,  the spelling of familiar words (both regular and irregular) is relatively spared.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644468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CB0755E0-1C78-489B-93E2-6638FD04D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8661"/>
            <a:ext cx="9144000" cy="79513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CD81B345-F7AC-47FC-BE16-CC1C3C2235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02635"/>
            <a:ext cx="9144000" cy="5088835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Orthographic coding---- is the ability to represent a printed word in memory and to access the whole word pattern, a single letter, or letter cluster in the representation. (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Berninger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all., 1992)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Direct, explicit instruction in letter formation with guided practice to develop automaticity.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first graders with poor handwriting---- the arrowed, numbered visual cues, writing the target letter from memory 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7395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A1B016A-100F-40D6-95BA-09A8614094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0723"/>
            <a:ext cx="9144000" cy="958645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8F5A3DB0-C05F-43C4-B4F6-4565596F3F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3161" y="1566759"/>
            <a:ext cx="9144000" cy="4804543"/>
          </a:xfrm>
        </p:spPr>
        <p:txBody>
          <a:bodyPr/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Lexical semantic pathway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Non-semantic pathway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Writing to dictation----access from semantics to orthography; the mapping between orthography and phonology is bidirectional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Pronounce the nonword by using extant phonological representations of monosyllables from the lexicon (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馬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史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駛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Correct oral reading in Chinese is a typically lexical process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TW" dirty="0"/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272930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xmlns="" id="{BCE16C29-CA8D-4E3E-8425-619D4E20C4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2233"/>
            <a:ext cx="9144000" cy="973394"/>
          </a:xfrm>
        </p:spPr>
        <p:txBody>
          <a:bodyPr>
            <a:normAutofit/>
          </a:bodyPr>
          <a:lstStyle/>
          <a:p>
            <a:r>
              <a:rPr lang="zh-TW" altLang="en-US" sz="4400" dirty="0"/>
              <a:t>識字及書寫</a:t>
            </a:r>
          </a:p>
        </p:txBody>
      </p:sp>
      <p:sp>
        <p:nvSpPr>
          <p:cNvPr id="5" name="副標題 4">
            <a:extLst>
              <a:ext uri="{FF2B5EF4-FFF2-40B4-BE49-F238E27FC236}">
                <a16:creationId xmlns:a16="http://schemas.microsoft.com/office/drawing/2014/main" xmlns="" id="{5C696219-EC11-44FB-8C2A-42C6CB5C65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30594"/>
            <a:ext cx="9144000" cy="5043948"/>
          </a:xfrm>
        </p:spPr>
        <p:txBody>
          <a:bodyPr>
            <a:normAutofit fontScale="92500" lnSpcReduction="10000"/>
          </a:bodyPr>
          <a:lstStyle/>
          <a:p>
            <a:endParaRPr lang="en-US" altLang="zh-TW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zh-TW" altLang="en-US" sz="2400" dirty="0"/>
              <a:t>聲韻覺識</a:t>
            </a:r>
            <a:r>
              <a:rPr lang="en-US" altLang="zh-TW" sz="2400" dirty="0"/>
              <a:t>(phonologic process)</a:t>
            </a:r>
            <a:r>
              <a:rPr lang="zh-TW" altLang="en-US" sz="2400" dirty="0"/>
              <a:t>因素</a:t>
            </a:r>
            <a:endParaRPr lang="en-US" altLang="zh-TW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zh-TW" altLang="en-US" sz="2400" dirty="0"/>
              <a:t>識字</a:t>
            </a:r>
            <a:endParaRPr lang="en-US" altLang="zh-TW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zh-TW" altLang="en-US" sz="2400" dirty="0"/>
              <a:t>形聲字</a:t>
            </a:r>
            <a:r>
              <a:rPr lang="en-US" altLang="zh-TW" sz="2400" dirty="0"/>
              <a:t>, </a:t>
            </a:r>
            <a:r>
              <a:rPr lang="zh-TW" altLang="en-US" sz="2400" dirty="0"/>
              <a:t>青</a:t>
            </a:r>
            <a:r>
              <a:rPr lang="en-US" altLang="zh-TW" sz="2400" dirty="0"/>
              <a:t>; </a:t>
            </a:r>
            <a:r>
              <a:rPr lang="zh-TW" altLang="en-US" sz="2400" dirty="0"/>
              <a:t>清</a:t>
            </a:r>
            <a:r>
              <a:rPr lang="en-US" altLang="zh-TW" sz="2400" dirty="0"/>
              <a:t>; </a:t>
            </a:r>
            <a:r>
              <a:rPr lang="zh-TW" altLang="en-US" sz="2400" dirty="0"/>
              <a:t>情</a:t>
            </a:r>
            <a:r>
              <a:rPr lang="en-US" altLang="zh-TW" sz="2400" dirty="0"/>
              <a:t>; </a:t>
            </a:r>
            <a:r>
              <a:rPr lang="zh-TW" altLang="en-US" sz="2400" dirty="0"/>
              <a:t>其</a:t>
            </a:r>
            <a:r>
              <a:rPr lang="en-US" altLang="zh-TW" sz="2400" dirty="0"/>
              <a:t>; </a:t>
            </a:r>
            <a:r>
              <a:rPr lang="zh-TW" altLang="en-US" sz="2400" dirty="0"/>
              <a:t>棋</a:t>
            </a:r>
            <a:r>
              <a:rPr lang="en-US" altLang="zh-TW" sz="2400" dirty="0"/>
              <a:t>; </a:t>
            </a:r>
            <a:r>
              <a:rPr lang="zh-TW" altLang="en-US" sz="2400" dirty="0"/>
              <a:t>期</a:t>
            </a:r>
            <a:r>
              <a:rPr lang="en-US" altLang="zh-TW" sz="2400" dirty="0"/>
              <a:t>;</a:t>
            </a:r>
            <a:r>
              <a:rPr lang="zh-TW" altLang="en-US" sz="2400" dirty="0"/>
              <a:t>木</a:t>
            </a:r>
            <a:r>
              <a:rPr lang="en-US" altLang="zh-TW" sz="2400" dirty="0"/>
              <a:t>;</a:t>
            </a:r>
            <a:r>
              <a:rPr lang="zh-TW" altLang="en-US" sz="2400" dirty="0"/>
              <a:t>沐</a:t>
            </a:r>
            <a:r>
              <a:rPr lang="en-US" altLang="zh-TW" sz="2400" dirty="0"/>
              <a:t>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zh-TW" altLang="en-US" sz="2400" dirty="0"/>
              <a:t>以字帶字</a:t>
            </a:r>
            <a:r>
              <a:rPr lang="en-US" altLang="zh-TW" sz="2400" dirty="0"/>
              <a:t>,</a:t>
            </a:r>
            <a:r>
              <a:rPr lang="zh-TW" altLang="en-US" sz="2400" dirty="0"/>
              <a:t>找出字根</a:t>
            </a:r>
            <a:r>
              <a:rPr lang="en-US" altLang="zh-TW" sz="2400" dirty="0"/>
              <a:t>(</a:t>
            </a:r>
            <a:r>
              <a:rPr lang="zh-TW" altLang="en-US" sz="2400" dirty="0"/>
              <a:t>可以讀音且有字義的最小單位</a:t>
            </a:r>
            <a:r>
              <a:rPr lang="en-US" altLang="zh-TW" sz="2400" dirty="0"/>
              <a:t>)”</a:t>
            </a:r>
            <a:r>
              <a:rPr lang="zh-TW" altLang="en-US" sz="2400" dirty="0"/>
              <a:t>人</a:t>
            </a:r>
            <a:r>
              <a:rPr lang="en-US" altLang="zh-TW" sz="2400" dirty="0"/>
              <a:t>”,”</a:t>
            </a:r>
            <a:r>
              <a:rPr lang="zh-TW" altLang="en-US" sz="2400" dirty="0"/>
              <a:t>大</a:t>
            </a:r>
            <a:r>
              <a:rPr lang="en-US" altLang="zh-TW" sz="2400" dirty="0"/>
              <a:t>“,”</a:t>
            </a:r>
            <a:r>
              <a:rPr lang="zh-TW" altLang="en-US" sz="2400" dirty="0"/>
              <a:t>口</a:t>
            </a:r>
            <a:r>
              <a:rPr lang="en-US" altLang="zh-TW" sz="2400" dirty="0"/>
              <a:t>”,”</a:t>
            </a:r>
            <a:r>
              <a:rPr lang="zh-TW" altLang="en-US" sz="2400" dirty="0"/>
              <a:t>日</a:t>
            </a:r>
            <a:r>
              <a:rPr lang="en-US" altLang="zh-TW" sz="2400" dirty="0"/>
              <a:t>“,”</a:t>
            </a:r>
            <a:r>
              <a:rPr lang="zh-TW" altLang="en-US" sz="2400" dirty="0"/>
              <a:t>田</a:t>
            </a:r>
            <a:r>
              <a:rPr lang="en-US" altLang="zh-TW" sz="2400" dirty="0"/>
              <a:t>”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zh-TW" altLang="en-US" sz="2400" dirty="0"/>
              <a:t>意義化識字</a:t>
            </a:r>
            <a:r>
              <a:rPr lang="en-US" altLang="zh-TW" sz="2400" dirty="0"/>
              <a:t>,(</a:t>
            </a:r>
            <a:r>
              <a:rPr lang="zh-TW" altLang="en-US" sz="2400" dirty="0"/>
              <a:t>碧</a:t>
            </a:r>
            <a:r>
              <a:rPr lang="en-US" altLang="zh-TW" sz="2400" dirty="0"/>
              <a:t>,</a:t>
            </a:r>
            <a:r>
              <a:rPr lang="zh-TW" altLang="en-US" sz="2400" dirty="0"/>
              <a:t>朝</a:t>
            </a:r>
            <a:r>
              <a:rPr lang="en-US" altLang="zh-TW" sz="2400" dirty="0"/>
              <a:t>,</a:t>
            </a:r>
            <a:r>
              <a:rPr lang="zh-TW" altLang="en-US" sz="2400" dirty="0"/>
              <a:t>犇</a:t>
            </a:r>
            <a:r>
              <a:rPr lang="en-US" altLang="zh-TW" sz="2400" dirty="0"/>
              <a:t>,</a:t>
            </a:r>
            <a:r>
              <a:rPr lang="zh-TW" altLang="en-US" sz="2400" dirty="0"/>
              <a:t>猋</a:t>
            </a:r>
            <a:r>
              <a:rPr lang="en-US" altLang="zh-TW" sz="2400" dirty="0"/>
              <a:t>,</a:t>
            </a:r>
            <a:r>
              <a:rPr lang="zh-TW" altLang="en-US" sz="2400" dirty="0"/>
              <a:t>晶</a:t>
            </a:r>
            <a:r>
              <a:rPr lang="en-US" altLang="zh-TW" sz="2400" dirty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zh-TW" altLang="en-US" sz="2400" dirty="0"/>
              <a:t>描寫</a:t>
            </a:r>
            <a:endParaRPr lang="en-US" altLang="zh-TW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zh-TW" altLang="en-US" sz="2400" dirty="0"/>
              <a:t>仿寫</a:t>
            </a:r>
            <a:r>
              <a:rPr lang="en-US" altLang="zh-TW" sz="2400" dirty="0"/>
              <a:t>,</a:t>
            </a:r>
            <a:r>
              <a:rPr lang="zh-TW" altLang="en-US" sz="2400" dirty="0"/>
              <a:t>筆順特質是先外圍</a:t>
            </a:r>
            <a:r>
              <a:rPr lang="en-US" altLang="zh-TW" sz="2400" dirty="0"/>
              <a:t>,</a:t>
            </a:r>
            <a:r>
              <a:rPr lang="zh-TW" altLang="en-US" sz="2400" dirty="0"/>
              <a:t>再中央</a:t>
            </a:r>
            <a:r>
              <a:rPr lang="en-US" altLang="zh-TW" sz="2400" dirty="0"/>
              <a:t>(</a:t>
            </a:r>
            <a:r>
              <a:rPr lang="zh-TW" altLang="en-US" sz="2400" dirty="0"/>
              <a:t>口</a:t>
            </a:r>
            <a:r>
              <a:rPr lang="en-US" altLang="zh-TW" sz="2400" dirty="0"/>
              <a:t>+</a:t>
            </a:r>
            <a:r>
              <a:rPr lang="zh-TW" altLang="en-US" sz="2400" dirty="0"/>
              <a:t>口</a:t>
            </a:r>
            <a:r>
              <a:rPr lang="en-US" altLang="zh-TW" sz="2400" dirty="0"/>
              <a:t>=</a:t>
            </a:r>
            <a:r>
              <a:rPr lang="zh-TW" altLang="en-US" sz="2400" dirty="0"/>
              <a:t>回</a:t>
            </a:r>
            <a:r>
              <a:rPr lang="en-US" altLang="zh-TW" sz="2400" dirty="0"/>
              <a:t>),</a:t>
            </a:r>
            <a:r>
              <a:rPr lang="zh-TW" altLang="en-US" sz="2400" dirty="0"/>
              <a:t>以字根為主</a:t>
            </a:r>
            <a:r>
              <a:rPr lang="en-US" altLang="zh-TW" sz="2400" dirty="0"/>
              <a:t>(</a:t>
            </a:r>
            <a:r>
              <a:rPr lang="zh-TW" altLang="en-US" sz="2400" dirty="0"/>
              <a:t>木</a:t>
            </a:r>
            <a:r>
              <a:rPr lang="en-US" altLang="zh-TW" sz="2400" dirty="0"/>
              <a:t>+</a:t>
            </a:r>
            <a:r>
              <a:rPr lang="zh-TW" altLang="en-US" sz="2400" dirty="0"/>
              <a:t>人</a:t>
            </a:r>
            <a:r>
              <a:rPr lang="en-US" altLang="zh-TW" sz="2400" dirty="0"/>
              <a:t>+</a:t>
            </a:r>
            <a:r>
              <a:rPr lang="zh-TW" altLang="en-US" sz="2400" dirty="0"/>
              <a:t>人</a:t>
            </a:r>
            <a:r>
              <a:rPr lang="en-US" altLang="zh-TW" sz="2400" dirty="0"/>
              <a:t>=</a:t>
            </a:r>
            <a:r>
              <a:rPr lang="zh-TW" altLang="en-US" sz="2400" dirty="0"/>
              <a:t>來</a:t>
            </a:r>
            <a:r>
              <a:rPr lang="en-US" altLang="zh-TW" sz="2400" dirty="0"/>
              <a:t>,</a:t>
            </a:r>
            <a:r>
              <a:rPr lang="zh-TW" altLang="en-US" sz="2400" dirty="0"/>
              <a:t>大</a:t>
            </a:r>
            <a:r>
              <a:rPr lang="en-US" altLang="zh-TW" sz="2400" dirty="0"/>
              <a:t>+</a:t>
            </a:r>
            <a:r>
              <a:rPr lang="zh-TW" altLang="en-US" sz="2400" dirty="0"/>
              <a:t>百</a:t>
            </a:r>
            <a:r>
              <a:rPr lang="en-US" altLang="zh-TW" sz="2400" dirty="0"/>
              <a:t>+</a:t>
            </a:r>
            <a:r>
              <a:rPr lang="zh-TW" altLang="en-US" sz="2400" dirty="0"/>
              <a:t>百</a:t>
            </a:r>
            <a:r>
              <a:rPr lang="en-US" altLang="zh-TW" sz="2400" dirty="0"/>
              <a:t>=</a:t>
            </a:r>
            <a:r>
              <a:rPr lang="zh-TW" altLang="en-US" sz="2400" dirty="0"/>
              <a:t>奭</a:t>
            </a:r>
            <a:r>
              <a:rPr lang="en-US" altLang="zh-TW" sz="2400" dirty="0" smtClean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zh-TW" altLang="en-US" sz="2400" dirty="0" smtClean="0"/>
              <a:t>增加詞彙量</a:t>
            </a:r>
            <a:endParaRPr lang="en-US" altLang="zh-TW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zh-TW" altLang="en-US" sz="2400" dirty="0"/>
              <a:t>同時練習書寫及</a:t>
            </a:r>
            <a:r>
              <a:rPr lang="zh-TW" altLang="en-US" sz="2400" dirty="0" smtClean="0"/>
              <a:t>識字</a:t>
            </a:r>
            <a:endParaRPr lang="en-US" altLang="zh-TW" sz="24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altLang="zh-TW" sz="2400" dirty="0"/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87135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51579" y="250337"/>
            <a:ext cx="9603275" cy="756427"/>
          </a:xfrm>
        </p:spPr>
        <p:txBody>
          <a:bodyPr>
            <a:noAutofit/>
          </a:bodyPr>
          <a:lstStyle/>
          <a:p>
            <a:pPr algn="ctr"/>
            <a:r>
              <a:rPr lang="en-US" altLang="zh-TW" sz="4400" dirty="0"/>
              <a:t> </a:t>
            </a:r>
            <a:r>
              <a:rPr lang="zh-TW" altLang="en-US" sz="4400" dirty="0"/>
              <a:t>學習障礙定義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51579" y="1177160"/>
            <a:ext cx="9603275" cy="5454868"/>
          </a:xfrm>
        </p:spPr>
        <p:txBody>
          <a:bodyPr>
            <a:normAutofit/>
          </a:bodyPr>
          <a:lstStyle/>
          <a:p>
            <a:pPr marL="342900" indent="-342900"/>
            <a:r>
              <a:rPr lang="en-US" altLang="zh-TW" sz="2000" dirty="0"/>
              <a:t>2013</a:t>
            </a:r>
            <a:r>
              <a:rPr lang="zh-TW" altLang="en-US" sz="2000" dirty="0"/>
              <a:t>修訂</a:t>
            </a:r>
            <a:r>
              <a:rPr lang="en-US" altLang="zh-TW" sz="2000" dirty="0"/>
              <a:t>”</a:t>
            </a:r>
            <a:r>
              <a:rPr lang="zh-TW" altLang="en-US" sz="2000" dirty="0"/>
              <a:t>身心障礙及資賦優異學生鑑定辦法</a:t>
            </a:r>
            <a:r>
              <a:rPr lang="en-US" altLang="zh-TW" sz="2000" dirty="0"/>
              <a:t>”</a:t>
            </a:r>
            <a:r>
              <a:rPr lang="zh-TW" altLang="en-US" sz="2000" dirty="0"/>
              <a:t>第十條</a:t>
            </a:r>
            <a:endParaRPr lang="en-US" altLang="zh-TW" sz="2000" dirty="0"/>
          </a:p>
          <a:p>
            <a:pPr marL="342900" indent="-342900">
              <a:lnSpc>
                <a:spcPct val="200000"/>
              </a:lnSpc>
            </a:pPr>
            <a:r>
              <a:rPr lang="zh-TW" altLang="en-US" sz="2000" dirty="0" smtClean="0"/>
              <a:t>學習障礙</a:t>
            </a:r>
            <a:r>
              <a:rPr lang="en-US" altLang="zh-TW" sz="2000" dirty="0" smtClean="0"/>
              <a:t>:</a:t>
            </a:r>
            <a:r>
              <a:rPr lang="zh-TW" altLang="en-US" sz="2000" dirty="0" smtClean="0"/>
              <a:t>統稱</a:t>
            </a:r>
            <a:r>
              <a:rPr lang="zh-TW" altLang="en-US" sz="2000" dirty="0"/>
              <a:t>神經心理功能異常而顯現出注意</a:t>
            </a:r>
            <a:r>
              <a:rPr lang="en-US" altLang="zh-TW" sz="2000" dirty="0"/>
              <a:t>,</a:t>
            </a:r>
            <a:r>
              <a:rPr lang="zh-TW" altLang="en-US" sz="2000" dirty="0"/>
              <a:t>記憶</a:t>
            </a:r>
            <a:r>
              <a:rPr lang="en-US" altLang="zh-TW" sz="2000" dirty="0"/>
              <a:t>,</a:t>
            </a:r>
            <a:r>
              <a:rPr lang="zh-TW" altLang="en-US" sz="2000" dirty="0"/>
              <a:t>理解</a:t>
            </a:r>
            <a:r>
              <a:rPr lang="en-US" altLang="zh-TW" sz="2000" dirty="0"/>
              <a:t>,</a:t>
            </a:r>
            <a:r>
              <a:rPr lang="zh-TW" altLang="en-US" sz="2000" dirty="0"/>
              <a:t>知覺</a:t>
            </a:r>
            <a:r>
              <a:rPr lang="en-US" altLang="zh-TW" sz="2000" dirty="0"/>
              <a:t>,</a:t>
            </a:r>
            <a:r>
              <a:rPr lang="zh-TW" altLang="en-US" sz="2000" dirty="0"/>
              <a:t>知覺動作</a:t>
            </a:r>
            <a:r>
              <a:rPr lang="en-US" altLang="zh-TW" sz="2000" dirty="0"/>
              <a:t>,</a:t>
            </a:r>
            <a:r>
              <a:rPr lang="zh-TW" altLang="en-US" sz="2000" dirty="0"/>
              <a:t>推理等能力有問題</a:t>
            </a:r>
            <a:r>
              <a:rPr lang="en-US" altLang="zh-TW" sz="2000" dirty="0"/>
              <a:t>.</a:t>
            </a:r>
            <a:r>
              <a:rPr lang="zh-TW" altLang="en-US" sz="2000" dirty="0"/>
              <a:t>致在聽</a:t>
            </a:r>
            <a:r>
              <a:rPr lang="en-US" altLang="zh-TW" sz="2000" dirty="0"/>
              <a:t>,</a:t>
            </a:r>
            <a:r>
              <a:rPr lang="zh-TW" altLang="en-US" sz="2000" dirty="0"/>
              <a:t>說</a:t>
            </a:r>
            <a:r>
              <a:rPr lang="en-US" altLang="zh-TW" sz="2000" dirty="0"/>
              <a:t>,</a:t>
            </a:r>
            <a:r>
              <a:rPr lang="zh-TW" altLang="en-US" sz="2000" dirty="0"/>
              <a:t>讀</a:t>
            </a:r>
            <a:r>
              <a:rPr lang="en-US" altLang="zh-TW" sz="2000" dirty="0"/>
              <a:t>,</a:t>
            </a:r>
            <a:r>
              <a:rPr lang="zh-TW" altLang="en-US" sz="2000" dirty="0"/>
              <a:t>寫或算等學習上有顯著困難者</a:t>
            </a:r>
            <a:r>
              <a:rPr lang="en-US" altLang="zh-TW" sz="2000" dirty="0"/>
              <a:t>,</a:t>
            </a:r>
            <a:r>
              <a:rPr lang="zh-TW" altLang="en-US" sz="2000" dirty="0"/>
              <a:t>其障礙並非因感官</a:t>
            </a:r>
            <a:r>
              <a:rPr lang="en-US" altLang="zh-TW" sz="2000" dirty="0"/>
              <a:t>,</a:t>
            </a:r>
            <a:r>
              <a:rPr lang="zh-TW" altLang="en-US" sz="2000" dirty="0"/>
              <a:t>智能</a:t>
            </a:r>
            <a:r>
              <a:rPr lang="en-US" altLang="zh-TW" sz="2000" dirty="0"/>
              <a:t>,</a:t>
            </a:r>
            <a:r>
              <a:rPr lang="zh-TW" altLang="en-US" sz="2000" dirty="0"/>
              <a:t>情緒等障礙因素或文化刺激不足</a:t>
            </a:r>
            <a:r>
              <a:rPr lang="en-US" altLang="zh-TW" sz="2000" dirty="0"/>
              <a:t>,</a:t>
            </a:r>
            <a:r>
              <a:rPr lang="zh-TW" altLang="en-US" sz="2000" dirty="0"/>
              <a:t>教學不當等環境因素所直接造成之結果</a:t>
            </a:r>
            <a:r>
              <a:rPr lang="en-US" altLang="zh-TW" sz="2000" dirty="0"/>
              <a:t>.</a:t>
            </a:r>
          </a:p>
          <a:p>
            <a:pPr marL="342900" indent="-342900">
              <a:lnSpc>
                <a:spcPct val="200000"/>
              </a:lnSpc>
            </a:pPr>
            <a:r>
              <a:rPr lang="zh-TW" altLang="en-US" sz="2000" dirty="0"/>
              <a:t>鑑定</a:t>
            </a:r>
            <a:r>
              <a:rPr lang="zh-TW" altLang="en-US" sz="2000" dirty="0" smtClean="0"/>
              <a:t>基準</a:t>
            </a:r>
            <a:endParaRPr lang="en-US" altLang="zh-TW" sz="2000" dirty="0"/>
          </a:p>
          <a:p>
            <a:pPr marL="800100" lvl="1" indent="-342900">
              <a:lnSpc>
                <a:spcPct val="200000"/>
              </a:lnSpc>
            </a:pPr>
            <a:r>
              <a:rPr lang="zh-TW" altLang="en-US" sz="2000" dirty="0" smtClean="0"/>
              <a:t>智力正常</a:t>
            </a:r>
            <a:endParaRPr lang="en-US" altLang="zh-TW" sz="2000" dirty="0" smtClean="0"/>
          </a:p>
          <a:p>
            <a:pPr marL="800100" lvl="1" indent="-342900">
              <a:lnSpc>
                <a:spcPct val="200000"/>
              </a:lnSpc>
            </a:pPr>
            <a:r>
              <a:rPr lang="zh-TW" altLang="en-US" sz="2000" dirty="0" smtClean="0"/>
              <a:t>內在</a:t>
            </a:r>
            <a:r>
              <a:rPr lang="zh-TW" altLang="en-US" sz="2000" dirty="0"/>
              <a:t>能力有顯著差異</a:t>
            </a:r>
            <a:r>
              <a:rPr lang="en-US" altLang="zh-TW" sz="2000" dirty="0"/>
              <a:t>,</a:t>
            </a:r>
            <a:r>
              <a:rPr lang="zh-TW" altLang="en-US" sz="2000" dirty="0"/>
              <a:t>聽覺理解</a:t>
            </a:r>
            <a:r>
              <a:rPr lang="en-US" altLang="zh-TW" sz="2000" dirty="0"/>
              <a:t>,</a:t>
            </a:r>
            <a:r>
              <a:rPr lang="zh-TW" altLang="en-US" sz="2000" dirty="0"/>
              <a:t>口語表達</a:t>
            </a:r>
            <a:r>
              <a:rPr lang="en-US" altLang="zh-TW" sz="2000" dirty="0"/>
              <a:t>,</a:t>
            </a:r>
            <a:r>
              <a:rPr lang="zh-TW" altLang="en-US" sz="2000" dirty="0"/>
              <a:t>識字</a:t>
            </a:r>
            <a:r>
              <a:rPr lang="en-US" altLang="zh-TW" sz="2000" dirty="0"/>
              <a:t>,</a:t>
            </a:r>
            <a:r>
              <a:rPr lang="zh-TW" altLang="en-US" sz="2000" dirty="0"/>
              <a:t>閱讀理解</a:t>
            </a:r>
            <a:r>
              <a:rPr lang="en-US" altLang="zh-TW" sz="2000" dirty="0"/>
              <a:t>,</a:t>
            </a:r>
            <a:r>
              <a:rPr lang="zh-TW" altLang="en-US" sz="2000" dirty="0"/>
              <a:t>書寫</a:t>
            </a:r>
            <a:r>
              <a:rPr lang="en-US" altLang="zh-TW" sz="2000" dirty="0"/>
              <a:t>,</a:t>
            </a:r>
            <a:r>
              <a:rPr lang="zh-TW" altLang="en-US" sz="2000" dirty="0"/>
              <a:t>數學運算等學習表現有顯著困難</a:t>
            </a:r>
            <a:r>
              <a:rPr lang="en-US" altLang="zh-TW" sz="2000" dirty="0"/>
              <a:t>.</a:t>
            </a:r>
            <a:r>
              <a:rPr lang="zh-TW" altLang="en-US" sz="2000" dirty="0"/>
              <a:t>在一般教育提供的介入後</a:t>
            </a:r>
            <a:r>
              <a:rPr lang="en-US" altLang="zh-TW" sz="2000" dirty="0"/>
              <a:t>,</a:t>
            </a:r>
            <a:r>
              <a:rPr lang="zh-TW" altLang="en-US" sz="2000" dirty="0"/>
              <a:t>仍難有效改善</a:t>
            </a:r>
            <a:r>
              <a:rPr lang="en-US" altLang="zh-TW" sz="2000" dirty="0"/>
              <a:t>.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8226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D5525C6E-BFD5-4C72-AB14-86950164D1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5974"/>
            <a:ext cx="9144000" cy="1238865"/>
          </a:xfrm>
        </p:spPr>
        <p:txBody>
          <a:bodyPr>
            <a:normAutofit/>
          </a:bodyPr>
          <a:lstStyle/>
          <a:p>
            <a:r>
              <a:rPr lang="en-US" altLang="zh-TW" sz="4400" dirty="0"/>
              <a:t> phonologic processing</a:t>
            </a:r>
            <a:endParaRPr lang="zh-TW" altLang="en-US" sz="4400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5D93050C-80FA-4BD9-834B-192EA43EA8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74839"/>
            <a:ext cx="9144000" cy="4498258"/>
          </a:xfrm>
        </p:spPr>
        <p:txBody>
          <a:bodyPr>
            <a:normAutofit lnSpcReduction="10000"/>
          </a:bodyPr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dirty="0"/>
              <a:t>可以嘗試利用</a:t>
            </a:r>
            <a:r>
              <a:rPr lang="en-US" altLang="zh-TW" sz="2400" dirty="0"/>
              <a:t>listening programs</a:t>
            </a:r>
            <a:r>
              <a:rPr lang="zh-TW" altLang="en-US" sz="2400" dirty="0"/>
              <a:t>改善</a:t>
            </a:r>
            <a:endParaRPr lang="en-US" altLang="zh-TW" sz="2400" dirty="0"/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dirty="0"/>
              <a:t>唸讀</a:t>
            </a:r>
            <a:r>
              <a:rPr lang="en-US" altLang="zh-TW" sz="2400" dirty="0"/>
              <a:t>,</a:t>
            </a:r>
            <a:r>
              <a:rPr lang="zh-TW" altLang="en-US" sz="2400" dirty="0"/>
              <a:t>以增加</a:t>
            </a:r>
            <a:r>
              <a:rPr lang="en-US" altLang="zh-TW" sz="2400" dirty="0"/>
              <a:t>fluency.</a:t>
            </a:r>
            <a:r>
              <a:rPr lang="zh-TW" altLang="en-US" sz="2400" dirty="0"/>
              <a:t>可以再戴上</a:t>
            </a:r>
            <a:r>
              <a:rPr lang="en-US" altLang="zh-TW" sz="2400" dirty="0" err="1"/>
              <a:t>toobaloo</a:t>
            </a:r>
            <a:r>
              <a:rPr lang="en-US" altLang="zh-TW" sz="2400" dirty="0"/>
              <a:t>, whisper phone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dirty="0"/>
              <a:t>唸讀順暢後能提升理解</a:t>
            </a:r>
            <a:endParaRPr lang="en-US" altLang="zh-TW" sz="2400" dirty="0"/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dirty="0"/>
              <a:t>唸讀材料可以先從聲韻結構的</a:t>
            </a:r>
            <a:r>
              <a:rPr lang="zh-TW" altLang="en-US" sz="2400" dirty="0" smtClean="0"/>
              <a:t>讀本或遊戲開始</a:t>
            </a:r>
            <a:r>
              <a:rPr lang="en-US" altLang="zh-TW" sz="2400" dirty="0" smtClean="0"/>
              <a:t>.(</a:t>
            </a:r>
            <a:r>
              <a:rPr lang="en-US" altLang="zh-TW" sz="2400" dirty="0" err="1" smtClean="0"/>
              <a:t>Dr.seuss</a:t>
            </a:r>
            <a:r>
              <a:rPr lang="en-US" altLang="zh-TW" sz="2400" dirty="0" smtClean="0"/>
              <a:t>)</a:t>
            </a:r>
            <a:endParaRPr lang="en-US" altLang="zh-TW" sz="2400" dirty="0"/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400" dirty="0">
                <a:hlinkClick r:id="rId2"/>
              </a:rPr>
              <a:t>https://www.youtube.com/watch?v=FN2PuKci6bo</a:t>
            </a:r>
            <a:endParaRPr lang="en-US" altLang="zh-TW" sz="2400" dirty="0"/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400" dirty="0">
                <a:hlinkClick r:id="rId3"/>
              </a:rPr>
              <a:t>https://www.youtube.com/watch?v=sR9y71GV5b4</a:t>
            </a:r>
            <a:endParaRPr lang="en-US" altLang="zh-TW" sz="2400" dirty="0"/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400" dirty="0">
                <a:hlinkClick r:id="rId4"/>
              </a:rPr>
              <a:t>https://www.youtube.com/watch?v=ifhe7vknuX4</a:t>
            </a:r>
            <a:endParaRPr lang="en-US" altLang="zh-TW" sz="2400" dirty="0"/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2993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883356CB-1AA7-411D-85AF-93FD97C2C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4952"/>
            <a:ext cx="9144000" cy="858535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Evidence-Based</a:t>
            </a:r>
            <a:r>
              <a:rPr lang="zh-TW" altLang="en-US" sz="4800" dirty="0" smtClean="0"/>
              <a:t> </a:t>
            </a:r>
            <a:r>
              <a:rPr lang="en-US" altLang="zh-TW" sz="4800" dirty="0" smtClean="0"/>
              <a:t>Interventions</a:t>
            </a:r>
            <a:endParaRPr lang="zh-TW" altLang="en-US" sz="4800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A374AD80-CC49-4022-8481-EDB4BB9F99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4547" y="1545363"/>
            <a:ext cx="9144000" cy="4461641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Self-monitoring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Handwriting and writing interventions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Assistive technology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Cognitive strategy instruction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Curricular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adaptations and environmental modifications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40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數學運算障礙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45309" y="1662545"/>
            <a:ext cx="10359303" cy="4248677"/>
          </a:xfrm>
        </p:spPr>
        <p:txBody>
          <a:bodyPr>
            <a:noAutofit/>
          </a:bodyPr>
          <a:lstStyle/>
          <a:p>
            <a:r>
              <a:rPr lang="zh-TW" altLang="en-US" sz="2800" dirty="0" smtClean="0"/>
              <a:t>缺乏</a:t>
            </a:r>
            <a:r>
              <a:rPr lang="zh-TW" altLang="en-US" sz="2800" dirty="0"/>
              <a:t>數感、量</a:t>
            </a:r>
            <a:r>
              <a:rPr lang="zh-TW" altLang="en-US" sz="2800" dirty="0" smtClean="0"/>
              <a:t>感</a:t>
            </a:r>
            <a:endParaRPr lang="en-US" altLang="zh-TW" sz="2800" dirty="0" smtClean="0"/>
          </a:p>
          <a:p>
            <a:r>
              <a:rPr lang="zh-TW" altLang="en-US" sz="2800" dirty="0" smtClean="0"/>
              <a:t>對於數字大小</a:t>
            </a:r>
            <a:r>
              <a:rPr lang="zh-TW" altLang="en-US" sz="2800" dirty="0"/>
              <a:t>判斷、簡單的計算、一 般事件做簡單的數量</a:t>
            </a:r>
            <a:r>
              <a:rPr lang="zh-TW" altLang="en-US" sz="2800" dirty="0" smtClean="0"/>
              <a:t>估計等</a:t>
            </a:r>
            <a:r>
              <a:rPr lang="zh-TW" altLang="en-US" sz="2800" dirty="0"/>
              <a:t>有困難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zh-TW" altLang="en-US" sz="2800" dirty="0" smtClean="0"/>
              <a:t>計算</a:t>
            </a:r>
            <a:r>
              <a:rPr lang="zh-TW" altLang="en-US" sz="2800" dirty="0"/>
              <a:t>時需靠手指協助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zh-TW" altLang="en-US" sz="2800" dirty="0" smtClean="0"/>
              <a:t>基本</a:t>
            </a:r>
            <a:r>
              <a:rPr lang="zh-TW" altLang="en-US" sz="2800" dirty="0"/>
              <a:t>加減計算皆有困難。 </a:t>
            </a:r>
            <a:endParaRPr lang="en-US" altLang="zh-TW" sz="2800" dirty="0" smtClean="0"/>
          </a:p>
          <a:p>
            <a:r>
              <a:rPr lang="zh-TW" altLang="en-US" sz="2800" dirty="0" smtClean="0"/>
              <a:t>運算</a:t>
            </a:r>
            <a:r>
              <a:rPr lang="zh-TW" altLang="en-US" sz="2800" dirty="0"/>
              <a:t>速度過慢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zh-TW" altLang="en-US" sz="2800" dirty="0" smtClean="0"/>
              <a:t>日常生活</a:t>
            </a:r>
            <a:r>
              <a:rPr lang="zh-TW" altLang="en-US" sz="2800" dirty="0"/>
              <a:t>的數學無困難，</a:t>
            </a:r>
            <a:r>
              <a:rPr lang="zh-TW" altLang="en-US" sz="2800" dirty="0" smtClean="0"/>
              <a:t>但轉換</a:t>
            </a:r>
            <a:r>
              <a:rPr lang="zh-TW" altLang="en-US" sz="2800" dirty="0"/>
              <a:t>成算式有困難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zh-TW" altLang="en-US" sz="2800" dirty="0" smtClean="0"/>
              <a:t> 簡單</a:t>
            </a:r>
            <a:r>
              <a:rPr lang="zh-TW" altLang="en-US" sz="2800" dirty="0"/>
              <a:t>幾何、空間概念或</a:t>
            </a:r>
            <a:r>
              <a:rPr lang="zh-TW" altLang="en-US" sz="2800" dirty="0" smtClean="0"/>
              <a:t>數學符號</a:t>
            </a:r>
            <a:r>
              <a:rPr lang="zh-TW" altLang="en-US" sz="2800" dirty="0"/>
              <a:t>等學習表現困難。 </a:t>
            </a:r>
          </a:p>
        </p:txBody>
      </p:sp>
    </p:spTree>
    <p:extLst>
      <p:ext uri="{BB962C8B-B14F-4D97-AF65-F5344CB8AC3E}">
        <p14:creationId xmlns:p14="http://schemas.microsoft.com/office/powerpoint/2010/main" val="280698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數學困難的介入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91472" y="1414021"/>
            <a:ext cx="10213140" cy="5052767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特教的介入方式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基模本位教學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替換式數學教學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基模化影片教學</a:t>
            </a:r>
            <a:endParaRPr lang="en-US" altLang="zh-TW" sz="2800" dirty="0" smtClean="0"/>
          </a:p>
          <a:p>
            <a:r>
              <a:rPr lang="zh-TW" altLang="en-US" sz="2800" dirty="0" smtClean="0"/>
              <a:t>專</a:t>
            </a:r>
            <a:r>
              <a:rPr lang="zh-TW" altLang="en-US" sz="2800" dirty="0"/>
              <a:t>團</a:t>
            </a:r>
            <a:r>
              <a:rPr lang="zh-TW" altLang="en-US" sz="2800" dirty="0" smtClean="0"/>
              <a:t>可以關注的點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空間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執行功能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文字</a:t>
            </a:r>
            <a:r>
              <a:rPr lang="zh-TW" altLang="en-US" sz="2800" dirty="0"/>
              <a:t>理解</a:t>
            </a:r>
          </a:p>
        </p:txBody>
      </p:sp>
    </p:spTree>
    <p:extLst>
      <p:ext uri="{BB962C8B-B14F-4D97-AF65-F5344CB8AC3E}">
        <p14:creationId xmlns:p14="http://schemas.microsoft.com/office/powerpoint/2010/main" val="32651064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注意力缺失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76218" y="1459345"/>
            <a:ext cx="10128394" cy="5172363"/>
          </a:xfrm>
        </p:spPr>
        <p:txBody>
          <a:bodyPr>
            <a:normAutofit fontScale="47500" lnSpcReduction="20000"/>
          </a:bodyPr>
          <a:lstStyle/>
          <a:p>
            <a:r>
              <a:rPr lang="zh-TW" altLang="en-US" sz="5000" dirty="0" smtClean="0"/>
              <a:t>常</a:t>
            </a:r>
            <a:r>
              <a:rPr lang="zh-TW" altLang="en-US" sz="5000" dirty="0"/>
              <a:t>粗心大意，不注意細節。</a:t>
            </a:r>
          </a:p>
          <a:p>
            <a:r>
              <a:rPr lang="zh-TW" altLang="en-US" sz="5000" dirty="0" smtClean="0"/>
              <a:t>上</a:t>
            </a:r>
            <a:r>
              <a:rPr lang="zh-TW" altLang="en-US" sz="5000" dirty="0"/>
              <a:t>課時無法持續注意力。</a:t>
            </a:r>
          </a:p>
          <a:p>
            <a:r>
              <a:rPr lang="zh-TW" altLang="en-US" sz="5000" dirty="0" smtClean="0"/>
              <a:t>在</a:t>
            </a:r>
            <a:r>
              <a:rPr lang="zh-TW" altLang="en-US" sz="5000" dirty="0"/>
              <a:t>有時間限制的考試或</a:t>
            </a:r>
            <a:r>
              <a:rPr lang="zh-TW" altLang="en-US" sz="5000" dirty="0" smtClean="0"/>
              <a:t>作業</a:t>
            </a:r>
            <a:r>
              <a:rPr lang="zh-TW" altLang="en-US" sz="5000" dirty="0"/>
              <a:t>上表現不佳。</a:t>
            </a:r>
          </a:p>
          <a:p>
            <a:r>
              <a:rPr lang="zh-TW" altLang="en-US" sz="5000" dirty="0" smtClean="0"/>
              <a:t>常</a:t>
            </a:r>
            <a:r>
              <a:rPr lang="zh-TW" altLang="en-US" sz="5000" dirty="0"/>
              <a:t>忘了帶要帶去學校的</a:t>
            </a:r>
            <a:r>
              <a:rPr lang="zh-TW" altLang="en-US" sz="5000" dirty="0" smtClean="0"/>
              <a:t>東西</a:t>
            </a:r>
            <a:r>
              <a:rPr lang="zh-TW" altLang="en-US" sz="5000" dirty="0"/>
              <a:t>。</a:t>
            </a:r>
          </a:p>
          <a:p>
            <a:r>
              <a:rPr lang="zh-TW" altLang="en-US" sz="5000" dirty="0"/>
              <a:t>生活所需物品常凌亂地</a:t>
            </a:r>
            <a:r>
              <a:rPr lang="zh-TW" altLang="en-US" sz="5000" dirty="0" smtClean="0"/>
              <a:t>擺放</a:t>
            </a:r>
            <a:r>
              <a:rPr lang="zh-TW" altLang="en-US" sz="5000" dirty="0"/>
              <a:t>。</a:t>
            </a:r>
          </a:p>
          <a:p>
            <a:r>
              <a:rPr lang="zh-TW" altLang="en-US" sz="5000" dirty="0" smtClean="0"/>
              <a:t>作業</a:t>
            </a:r>
            <a:r>
              <a:rPr lang="zh-TW" altLang="en-US" sz="5000" dirty="0"/>
              <a:t>草率、品質不佳，</a:t>
            </a:r>
            <a:r>
              <a:rPr lang="zh-TW" altLang="en-US" sz="5000" dirty="0" smtClean="0"/>
              <a:t>要人提醒</a:t>
            </a:r>
            <a:r>
              <a:rPr lang="zh-TW" altLang="en-US" sz="5000" dirty="0"/>
              <a:t>才能完成。</a:t>
            </a:r>
          </a:p>
          <a:p>
            <a:r>
              <a:rPr lang="zh-TW" altLang="en-US" sz="5000" dirty="0" smtClean="0"/>
              <a:t>逃避</a:t>
            </a:r>
            <a:r>
              <a:rPr lang="zh-TW" altLang="en-US" sz="5000" dirty="0"/>
              <a:t>或排斥須專心的</a:t>
            </a:r>
            <a:r>
              <a:rPr lang="zh-TW" altLang="en-US" sz="5000" dirty="0" smtClean="0"/>
              <a:t>工作</a:t>
            </a:r>
            <a:r>
              <a:rPr lang="zh-TW" altLang="en-US" sz="5000" dirty="0"/>
              <a:t>，如寫作業。</a:t>
            </a:r>
          </a:p>
          <a:p>
            <a:r>
              <a:rPr lang="zh-TW" altLang="en-US" sz="5000" dirty="0" smtClean="0"/>
              <a:t>常</a:t>
            </a:r>
            <a:r>
              <a:rPr lang="zh-TW" altLang="en-US" sz="5000" dirty="0"/>
              <a:t>被提醒做每天要做的事。</a:t>
            </a:r>
          </a:p>
          <a:p>
            <a:r>
              <a:rPr lang="zh-TW" altLang="en-US" sz="5000" dirty="0" smtClean="0"/>
              <a:t>表現</a:t>
            </a:r>
            <a:r>
              <a:rPr lang="zh-TW" altLang="en-US" sz="5000" dirty="0"/>
              <a:t>差異極大，時好時壞</a:t>
            </a:r>
            <a:r>
              <a:rPr lang="zh-TW" altLang="en-US" sz="5000" dirty="0" smtClean="0"/>
              <a:t>。團</a:t>
            </a:r>
            <a:r>
              <a:rPr lang="zh-TW" altLang="en-US" sz="5000" dirty="0"/>
              <a:t>測的表現比個測差；</a:t>
            </a:r>
            <a:r>
              <a:rPr lang="zh-TW" altLang="en-US" sz="5000" dirty="0" smtClean="0"/>
              <a:t>個別或</a:t>
            </a:r>
            <a:r>
              <a:rPr lang="zh-TW" altLang="en-US" sz="5000" dirty="0"/>
              <a:t>小組教學的學習成果</a:t>
            </a:r>
            <a:r>
              <a:rPr lang="zh-TW" altLang="en-US" sz="5000" dirty="0" smtClean="0"/>
              <a:t>明顯</a:t>
            </a:r>
            <a:r>
              <a:rPr lang="zh-TW" altLang="en-US" sz="5000" dirty="0"/>
              <a:t>較好</a:t>
            </a:r>
            <a:r>
              <a:rPr lang="zh-TW" altLang="en-US" sz="5000" dirty="0" smtClean="0"/>
              <a:t>。</a:t>
            </a:r>
            <a:endParaRPr lang="en-US" altLang="zh-TW" sz="5000" dirty="0" smtClean="0"/>
          </a:p>
          <a:p>
            <a:r>
              <a:rPr lang="zh-TW" altLang="en-US" sz="5100" dirty="0" smtClean="0"/>
              <a:t>注意力</a:t>
            </a:r>
            <a:r>
              <a:rPr lang="zh-TW" altLang="en-US" sz="5100" dirty="0"/>
              <a:t>缺陷必須嚴重影響到說、 聽、讀、寫、算的表現，並造成 基本能力表現落後。 </a:t>
            </a:r>
          </a:p>
        </p:txBody>
      </p:sp>
    </p:spTree>
    <p:extLst>
      <p:ext uri="{BB962C8B-B14F-4D97-AF65-F5344CB8AC3E}">
        <p14:creationId xmlns:p14="http://schemas.microsoft.com/office/powerpoint/2010/main" val="49840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動作協調缺損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80008" y="1602557"/>
            <a:ext cx="10024604" cy="4864231"/>
          </a:xfrm>
        </p:spPr>
        <p:txBody>
          <a:bodyPr/>
          <a:lstStyle/>
          <a:p>
            <a:r>
              <a:rPr lang="zh-TW" altLang="en-US" sz="3600" dirty="0" smtClean="0"/>
              <a:t>動作協調問題可能會影響日常生活表現</a:t>
            </a:r>
            <a:endParaRPr lang="en-US" altLang="zh-TW" sz="3600" dirty="0" smtClean="0"/>
          </a:p>
          <a:p>
            <a:r>
              <a:rPr lang="zh-TW" altLang="en-US" sz="3600" dirty="0" smtClean="0"/>
              <a:t>動作協調可能影響字體的可讀性</a:t>
            </a:r>
            <a:endParaRPr lang="en-US" altLang="zh-TW" sz="3600" dirty="0" smtClean="0"/>
          </a:p>
          <a:p>
            <a:r>
              <a:rPr lang="zh-TW" altLang="en-US" sz="3600" dirty="0" smtClean="0"/>
              <a:t>視覺空間問題對學習的影響</a:t>
            </a:r>
            <a:endParaRPr lang="en-US" altLang="zh-TW" sz="3600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6614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E692DA6-2128-416F-BC12-2CE0648A0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9087"/>
            <a:ext cx="9144000" cy="1103243"/>
          </a:xfrm>
        </p:spPr>
        <p:txBody>
          <a:bodyPr/>
          <a:lstStyle/>
          <a:p>
            <a:pPr algn="ctr"/>
            <a:r>
              <a:rPr lang="en-US" altLang="zh-TW" dirty="0"/>
              <a:t>recommendations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C0723127-201E-454F-B376-854E6B1893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3851" y="1321904"/>
            <a:ext cx="10873409" cy="4919870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400" dirty="0"/>
              <a:t>A visual model of each letter with numbered arrow cues, and have the child study the numbered arrow cues in the targeted letter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400" dirty="0"/>
              <a:t>Have the child cover the letter and hold an image of this letter in his or her mind for a few seconds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400" dirty="0"/>
              <a:t>Ask the child to write the letter from memory following the arrow cues from the visual model. Repeating the letter name at each step also supports the letter-writing and visualizing skill. 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592590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7F0DDA0E-66CB-4F4E-8EDC-E706D5ED67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8711"/>
            <a:ext cx="9144000" cy="123149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>Alert </a:t>
            </a:r>
            <a:r>
              <a:rPr lang="en-US" altLang="zh-TW" dirty="0"/>
              <a:t>programs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012DE706-2F7A-4CAA-A4FB-C147283788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46787"/>
            <a:ext cx="9144000" cy="4645742"/>
          </a:xfrm>
        </p:spPr>
        <p:txBody>
          <a:bodyPr/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800" dirty="0">
                <a:hlinkClick r:id="rId2"/>
              </a:rPr>
              <a:t>https://www.youtube.com/watch?v=7wVH5vA3Syc</a:t>
            </a:r>
            <a:endParaRPr lang="en-US" altLang="zh-TW" sz="2800" dirty="0"/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800" dirty="0">
                <a:hlinkClick r:id="rId3"/>
              </a:rPr>
              <a:t>https://www.alertprogram.com/</a:t>
            </a:r>
            <a:endParaRPr lang="en-US" altLang="zh-TW" sz="2800" dirty="0"/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800" dirty="0"/>
              <a:t>Is widely applied as the cognitive strategy </a:t>
            </a:r>
            <a:r>
              <a:rPr lang="en-US" altLang="zh-TW" sz="2800" dirty="0" smtClean="0"/>
              <a:t>instruction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1644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C9CAFCBF-CDC7-438B-8427-F67F0946F7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1077"/>
            <a:ext cx="9144000" cy="945930"/>
          </a:xfrm>
        </p:spPr>
        <p:txBody>
          <a:bodyPr>
            <a:normAutofit/>
          </a:bodyPr>
          <a:lstStyle/>
          <a:p>
            <a:pPr algn="ctr"/>
            <a:r>
              <a:rPr lang="zh-TW" altLang="en-US" sz="4400" dirty="0" smtClean="0"/>
              <a:t>基礎能力</a:t>
            </a:r>
            <a:endParaRPr lang="zh-TW" altLang="en-US" sz="4400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E2ABA560-FD1D-4B20-B01C-0756FB7AB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13489"/>
            <a:ext cx="9144000" cy="5580993"/>
          </a:xfrm>
        </p:spPr>
        <p:txBody>
          <a:bodyPr/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800" dirty="0"/>
              <a:t>Postural function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800" dirty="0"/>
              <a:t>Muscle tone; self -regulation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800" dirty="0"/>
              <a:t>Core exercises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800" dirty="0"/>
              <a:t>Divide attention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800" dirty="0"/>
              <a:t>Working memory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8489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8113CD68-B52A-43E4-A18F-13EDFBBAB3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4465"/>
            <a:ext cx="9144000" cy="973393"/>
          </a:xfrm>
        </p:spPr>
        <p:txBody>
          <a:bodyPr/>
          <a:lstStyle/>
          <a:p>
            <a:pPr algn="ctr"/>
            <a:r>
              <a:rPr lang="zh-TW" altLang="en-US" dirty="0" smtClean="0"/>
              <a:t>可使用的活動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8A0D1981-02A8-4C5F-9527-1BFCA603A2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63329"/>
            <a:ext cx="9144000" cy="4970206"/>
          </a:xfrm>
        </p:spPr>
        <p:txBody>
          <a:bodyPr/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Quiet games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Puzzles, mazes, matching games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Logic and reasoning games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Traffic jam game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https://www.youtube.com/watch?v=NHZ3AAgNFZE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7144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5" y="256362"/>
            <a:ext cx="8911687" cy="889380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/>
              <a:t>學障</a:t>
            </a:r>
            <a:r>
              <a:rPr lang="zh-TW" altLang="en-US" sz="4800" dirty="0" smtClean="0"/>
              <a:t>分類</a:t>
            </a:r>
            <a:r>
              <a:rPr lang="en-US" altLang="zh-TW" sz="4800" dirty="0" smtClean="0"/>
              <a:t>(1)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85614" y="929594"/>
            <a:ext cx="10138267" cy="4939861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TW" sz="2800" dirty="0" smtClean="0"/>
              <a:t>DSM-5</a:t>
            </a:r>
            <a:r>
              <a:rPr lang="en-US" altLang="zh-TW" sz="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---- </a:t>
            </a:r>
            <a:r>
              <a:rPr lang="en-US" altLang="zh-TW" sz="2800" dirty="0">
                <a:ea typeface="新細明體" panose="02020500000000000000" pitchFamily="18" charset="-120"/>
              </a:rPr>
              <a:t>Specific learning disabilities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TW" altLang="en-US" sz="2600" dirty="0"/>
              <a:t>閱讀：識字</a:t>
            </a:r>
            <a:r>
              <a:rPr lang="en-US" altLang="zh-TW" sz="2600" dirty="0"/>
              <a:t>.</a:t>
            </a:r>
            <a:r>
              <a:rPr lang="zh-TW" altLang="en-US" sz="2600" dirty="0"/>
              <a:t>閱讀流暢性</a:t>
            </a:r>
            <a:r>
              <a:rPr lang="en-US" altLang="zh-TW" sz="2600" dirty="0"/>
              <a:t>.</a:t>
            </a:r>
            <a:r>
              <a:rPr lang="zh-TW" altLang="en-US" sz="2600" dirty="0"/>
              <a:t>閱讀理解</a:t>
            </a:r>
            <a:endParaRPr lang="en-US" altLang="zh-TW" sz="2600" dirty="0"/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TW" altLang="en-US" sz="2600" dirty="0"/>
              <a:t>書寫表達：拼字</a:t>
            </a:r>
            <a:r>
              <a:rPr lang="en-US" altLang="zh-TW" sz="2600" dirty="0"/>
              <a:t>.</a:t>
            </a:r>
            <a:r>
              <a:rPr lang="zh-TW" altLang="en-US" sz="2600" dirty="0"/>
              <a:t>文法</a:t>
            </a:r>
            <a:r>
              <a:rPr lang="en-US" altLang="zh-TW" sz="2600" dirty="0"/>
              <a:t>.</a:t>
            </a:r>
            <a:r>
              <a:rPr lang="zh-TW" altLang="en-US" sz="2600" dirty="0"/>
              <a:t>內容組織</a:t>
            </a:r>
            <a:endParaRPr lang="en-US" altLang="zh-TW" sz="2600" dirty="0"/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TW" altLang="en-US" sz="2600" dirty="0"/>
              <a:t>數學：數感</a:t>
            </a:r>
            <a:r>
              <a:rPr lang="en-US" altLang="zh-TW" sz="2600" dirty="0"/>
              <a:t>.</a:t>
            </a:r>
            <a:r>
              <a:rPr lang="zh-TW" altLang="en-US" sz="2600" dirty="0"/>
              <a:t>數學事實的記憶</a:t>
            </a:r>
            <a:r>
              <a:rPr lang="en-US" altLang="zh-TW" sz="2600" dirty="0"/>
              <a:t>.</a:t>
            </a:r>
            <a:r>
              <a:rPr lang="zh-TW" altLang="en-US" sz="2600" dirty="0"/>
              <a:t>數學運算的流暢度</a:t>
            </a:r>
            <a:r>
              <a:rPr lang="en-US" altLang="zh-TW" sz="2600" dirty="0"/>
              <a:t>.</a:t>
            </a:r>
            <a:r>
              <a:rPr lang="zh-TW" altLang="en-US" sz="2600" dirty="0"/>
              <a:t>數學</a:t>
            </a:r>
            <a:r>
              <a:rPr lang="zh-TW" altLang="en-US" sz="2600" dirty="0" smtClean="0"/>
              <a:t>理解</a:t>
            </a:r>
            <a:endParaRPr lang="en-US" altLang="zh-TW" sz="2600" dirty="0" smtClean="0"/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TW" sz="2800" dirty="0"/>
              <a:t>Johnson, </a:t>
            </a:r>
            <a:r>
              <a:rPr lang="en-US" altLang="zh-TW" sz="2800" dirty="0" err="1"/>
              <a:t>Myklebust</a:t>
            </a:r>
            <a:r>
              <a:rPr lang="en-US" altLang="zh-TW" sz="2800" dirty="0"/>
              <a:t> 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TW" sz="2600" dirty="0" smtClean="0"/>
              <a:t>Verbal </a:t>
            </a:r>
            <a:r>
              <a:rPr lang="en-US" altLang="zh-TW" sz="2600" dirty="0"/>
              <a:t>learning disabilities, Non-verbal learning disabilities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altLang="zh-TW" sz="2800" dirty="0"/>
          </a:p>
        </p:txBody>
      </p:sp>
    </p:spTree>
    <p:extLst>
      <p:ext uri="{BB962C8B-B14F-4D97-AF65-F5344CB8AC3E}">
        <p14:creationId xmlns:p14="http://schemas.microsoft.com/office/powerpoint/2010/main" val="110970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2F47C1E1-43BD-4402-877E-28161E983F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4465"/>
            <a:ext cx="9144000" cy="1386348"/>
          </a:xfrm>
        </p:spPr>
        <p:txBody>
          <a:bodyPr/>
          <a:lstStyle/>
          <a:p>
            <a:r>
              <a:rPr lang="en-US" altLang="zh-TW" dirty="0"/>
              <a:t>For 7-to 12-years </a:t>
            </a:r>
            <a:r>
              <a:rPr lang="en-US" altLang="zh-TW" dirty="0" smtClean="0"/>
              <a:t>old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E0A76F2D-6B4C-441A-9573-B7596BCECE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35277"/>
            <a:ext cx="9144000" cy="4675239"/>
          </a:xfrm>
        </p:spPr>
        <p:txBody>
          <a:bodyPr/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800" dirty="0"/>
              <a:t>Card games, Board games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800" dirty="0"/>
              <a:t>Bridge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800" dirty="0"/>
              <a:t>Rummy games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800" dirty="0">
                <a:hlinkClick r:id="rId2"/>
              </a:rPr>
              <a:t>https://www.youtube.com/watch?v=wSuVZtTrPU8</a:t>
            </a:r>
            <a:endParaRPr lang="en-US" altLang="zh-TW" sz="2800" dirty="0"/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800" dirty="0"/>
              <a:t>Dungeons &amp; Dragons computer games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2574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0CD08F8F-1539-46C7-BB89-4F22B07C7A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0723"/>
            <a:ext cx="9144000" cy="9144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EA0692A7-0D1D-4AC8-8E7A-EB271F8C7D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30593"/>
            <a:ext cx="9144000" cy="5176683"/>
          </a:xfrm>
        </p:spPr>
        <p:txBody>
          <a:bodyPr/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400" dirty="0"/>
              <a:t>Physical activities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400" dirty="0"/>
              <a:t>Organized sports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400" dirty="0"/>
              <a:t>Soccer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400" dirty="0"/>
              <a:t>Jump rope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400" dirty="0"/>
              <a:t>Double Dutch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400" dirty="0">
                <a:hlinkClick r:id="rId2"/>
              </a:rPr>
              <a:t>https://www.youtube.com/watch?v=Kh1rgPIkWKA</a:t>
            </a:r>
            <a:endParaRPr lang="en-US" altLang="zh-TW" sz="2400" dirty="0"/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400" dirty="0"/>
              <a:t>Tag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TW" dirty="0"/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3310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537945D7-7081-4806-ADA9-6F441A7FE5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4465"/>
            <a:ext cx="9144000" cy="1150374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30C05D30-0A16-43FD-8DC9-FD0D0CA2C4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55058"/>
            <a:ext cx="9144000" cy="4586748"/>
          </a:xfrm>
        </p:spPr>
        <p:txBody>
          <a:bodyPr/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3200" dirty="0"/>
              <a:t>Music singing and dance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3200" dirty="0"/>
              <a:t>Playing a musical instrument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3200" dirty="0"/>
              <a:t>Musical classes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3200" dirty="0"/>
              <a:t>Dancing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TW" dirty="0"/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5619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B521B95-2BFB-4E4C-B17E-F50B4618C0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53961"/>
            <a:ext cx="9144000" cy="1002891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F18A0E57-D3E1-489D-BE9D-81D6CA5730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7910" y="1773237"/>
            <a:ext cx="9144000" cy="4878285"/>
          </a:xfrm>
        </p:spPr>
        <p:txBody>
          <a:bodyPr/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4000" dirty="0"/>
              <a:t>Brain teasers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4000" dirty="0"/>
              <a:t>Crossword puzzles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4000" dirty="0"/>
              <a:t>Sudoku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4000" dirty="0" err="1"/>
              <a:t>Cogmed</a:t>
            </a:r>
            <a:r>
              <a:rPr lang="en-US" altLang="zh-TW" sz="4000" dirty="0"/>
              <a:t> &amp; Lumosity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TW" dirty="0"/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190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6CEC030-E860-4B83-AD4E-91B407FD2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986" y="249736"/>
            <a:ext cx="8911687" cy="1280890"/>
          </a:xfrm>
        </p:spPr>
        <p:txBody>
          <a:bodyPr/>
          <a:lstStyle/>
          <a:p>
            <a:r>
              <a:rPr lang="en-US" altLang="zh-TW" dirty="0"/>
              <a:t>                          For Adolescents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9F5A7F65-8686-43A4-A798-D8BFF7671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9470" y="1530626"/>
            <a:ext cx="9785142" cy="43805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sz="3200" dirty="0"/>
              <a:t>Sports</a:t>
            </a:r>
          </a:p>
          <a:p>
            <a:r>
              <a:rPr lang="en-US" altLang="zh-TW" sz="3200" dirty="0"/>
              <a:t>Yoga &amp; meditation</a:t>
            </a:r>
          </a:p>
          <a:p>
            <a:pPr>
              <a:lnSpc>
                <a:spcPct val="150000"/>
              </a:lnSpc>
            </a:pPr>
            <a:r>
              <a:rPr lang="en-US" altLang="zh-TW" sz="3200" dirty="0"/>
              <a:t>Music</a:t>
            </a:r>
          </a:p>
          <a:p>
            <a:pPr>
              <a:lnSpc>
                <a:spcPct val="150000"/>
              </a:lnSpc>
            </a:pPr>
            <a:r>
              <a:rPr lang="en-US" altLang="zh-TW" sz="3200" dirty="0" smtClean="0"/>
              <a:t>Strategy </a:t>
            </a:r>
            <a:r>
              <a:rPr lang="en-US" altLang="zh-TW" sz="3200" dirty="0"/>
              <a:t>games &amp; logic puzzles</a:t>
            </a:r>
          </a:p>
          <a:p>
            <a:pPr>
              <a:lnSpc>
                <a:spcPct val="150000"/>
              </a:lnSpc>
            </a:pPr>
            <a:endParaRPr lang="en-US" altLang="zh-TW" dirty="0"/>
          </a:p>
          <a:p>
            <a:pPr>
              <a:lnSpc>
                <a:spcPct val="150000"/>
              </a:lnSpc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7112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Any question?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0427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400" dirty="0"/>
              <a:t>學障分類</a:t>
            </a:r>
            <a:r>
              <a:rPr lang="en-US" altLang="zh-TW" sz="4400" dirty="0" smtClean="0"/>
              <a:t>(2)</a:t>
            </a:r>
            <a:endParaRPr lang="zh-TW" altLang="en-US" sz="440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新</a:t>
            </a:r>
            <a:r>
              <a:rPr lang="zh-TW" altLang="en-US" dirty="0"/>
              <a:t>北市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zh-TW" altLang="en-US" sz="2800" dirty="0" smtClean="0"/>
              <a:t>識字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書寫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閱讀理解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數學運算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注意力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口語理解與表達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知覺動</a:t>
            </a:r>
            <a:r>
              <a:rPr lang="zh-TW" altLang="en-US" sz="2800" dirty="0"/>
              <a:t>作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7166957" y="1770793"/>
            <a:ext cx="3999001" cy="576262"/>
          </a:xfrm>
        </p:spPr>
        <p:txBody>
          <a:bodyPr/>
          <a:lstStyle/>
          <a:p>
            <a:r>
              <a:rPr lang="zh-TW" altLang="en-US" dirty="0" smtClean="0"/>
              <a:t>台北市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280727" y="2545738"/>
            <a:ext cx="5224904" cy="3354060"/>
          </a:xfrm>
        </p:spPr>
        <p:txBody>
          <a:bodyPr/>
          <a:lstStyle/>
          <a:p>
            <a:pPr lvl="1"/>
            <a:r>
              <a:rPr lang="zh-TW" altLang="en-US" sz="3200" dirty="0"/>
              <a:t>學業型：包括語文（識字</a:t>
            </a:r>
            <a:r>
              <a:rPr lang="en-US" altLang="zh-TW" sz="3200" dirty="0"/>
              <a:t>.</a:t>
            </a:r>
            <a:r>
              <a:rPr lang="zh-TW" altLang="en-US" sz="3200" dirty="0"/>
              <a:t>理解</a:t>
            </a:r>
            <a:r>
              <a:rPr lang="en-US" altLang="zh-TW" sz="3200" dirty="0"/>
              <a:t>.</a:t>
            </a:r>
            <a:r>
              <a:rPr lang="zh-TW" altLang="en-US" sz="3200" dirty="0"/>
              <a:t>書寫</a:t>
            </a:r>
            <a:r>
              <a:rPr lang="en-US" altLang="zh-TW" sz="3200" dirty="0"/>
              <a:t>.</a:t>
            </a:r>
            <a:r>
              <a:rPr lang="zh-TW" altLang="en-US" sz="3200" dirty="0"/>
              <a:t>口語）及數學</a:t>
            </a:r>
            <a:endParaRPr lang="en-US" altLang="zh-TW" sz="3200" dirty="0"/>
          </a:p>
          <a:p>
            <a:pPr lvl="1"/>
            <a:r>
              <a:rPr lang="zh-TW" altLang="en-US" sz="3200" dirty="0"/>
              <a:t>發展型：注意力</a:t>
            </a:r>
            <a:r>
              <a:rPr lang="en-US" altLang="zh-TW" sz="3200" dirty="0"/>
              <a:t>.</a:t>
            </a:r>
            <a:r>
              <a:rPr lang="zh-TW" altLang="en-US" sz="3200" dirty="0"/>
              <a:t>知動</a:t>
            </a:r>
            <a:endParaRPr lang="en-US" altLang="zh-TW" sz="32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0670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各學障亞型之特徵與介入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042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61405" y="423813"/>
            <a:ext cx="8911687" cy="1280890"/>
          </a:xfrm>
        </p:spPr>
        <p:txBody>
          <a:bodyPr/>
          <a:lstStyle/>
          <a:p>
            <a:pPr algn="ctr"/>
            <a:r>
              <a:rPr lang="zh-TW" altLang="en-US" dirty="0" smtClean="0"/>
              <a:t>老師對治療師的期望可能會是</a:t>
            </a:r>
            <a:r>
              <a:rPr lang="en-US" altLang="zh-TW" dirty="0" smtClean="0"/>
              <a:t>……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96137" y="1550126"/>
            <a:ext cx="8915400" cy="4929051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Why?</a:t>
            </a:r>
          </a:p>
          <a:p>
            <a:pPr lvl="1"/>
            <a:r>
              <a:rPr lang="zh-TW" altLang="en-US" sz="2800" dirty="0" smtClean="0"/>
              <a:t>為什麼不識字</a:t>
            </a:r>
            <a:r>
              <a:rPr lang="en-US" altLang="zh-TW" sz="2800" dirty="0" smtClean="0"/>
              <a:t>?</a:t>
            </a:r>
            <a:r>
              <a:rPr lang="zh-TW" altLang="en-US" sz="2800" dirty="0" smtClean="0"/>
              <a:t>為什麼字寫不出來</a:t>
            </a:r>
            <a:r>
              <a:rPr lang="en-US" altLang="zh-TW" sz="2800" dirty="0" smtClean="0"/>
              <a:t>?</a:t>
            </a:r>
            <a:r>
              <a:rPr lang="zh-TW" altLang="en-US" sz="2800" dirty="0" smtClean="0"/>
              <a:t>為什麼空間感這麼差</a:t>
            </a:r>
            <a:r>
              <a:rPr lang="en-US" altLang="zh-TW" sz="2800" dirty="0" smtClean="0"/>
              <a:t>?</a:t>
            </a:r>
            <a:r>
              <a:rPr lang="zh-TW" altLang="en-US" sz="2800" dirty="0" smtClean="0"/>
              <a:t>為什麼學不會動作</a:t>
            </a:r>
            <a:r>
              <a:rPr lang="en-US" altLang="zh-TW" sz="2800" dirty="0" smtClean="0"/>
              <a:t>?</a:t>
            </a:r>
            <a:endParaRPr lang="en-US" altLang="zh-TW" sz="2800" dirty="0"/>
          </a:p>
          <a:p>
            <a:r>
              <a:rPr lang="en-US" altLang="zh-TW" sz="2800" dirty="0" smtClean="0"/>
              <a:t>How?</a:t>
            </a:r>
          </a:p>
          <a:p>
            <a:pPr lvl="1"/>
            <a:r>
              <a:rPr lang="zh-TW" altLang="en-US" sz="2800" dirty="0" smtClean="0"/>
              <a:t>如何幫助他學習識字</a:t>
            </a:r>
            <a:r>
              <a:rPr lang="en-US" altLang="zh-TW" sz="2800" dirty="0" smtClean="0"/>
              <a:t>.</a:t>
            </a:r>
            <a:r>
              <a:rPr lang="zh-TW" altLang="en-US" sz="2800" dirty="0" smtClean="0"/>
              <a:t>書寫</a:t>
            </a:r>
            <a:r>
              <a:rPr lang="en-US" altLang="zh-TW" sz="2800" dirty="0" smtClean="0"/>
              <a:t>.</a:t>
            </a:r>
            <a:r>
              <a:rPr lang="zh-TW" altLang="en-US" sz="2800" dirty="0" smtClean="0"/>
              <a:t>動作</a:t>
            </a:r>
            <a:r>
              <a:rPr lang="en-US" altLang="zh-TW" sz="2800" dirty="0" smtClean="0"/>
              <a:t>?</a:t>
            </a:r>
          </a:p>
          <a:p>
            <a:r>
              <a:rPr lang="en-US" altLang="zh-TW" sz="2800" dirty="0" smtClean="0"/>
              <a:t>What?</a:t>
            </a:r>
          </a:p>
          <a:p>
            <a:pPr lvl="1"/>
            <a:r>
              <a:rPr lang="zh-TW" altLang="en-US" sz="2800" dirty="0" smtClean="0"/>
              <a:t>有甚麼輔具可幫忙</a:t>
            </a:r>
            <a:r>
              <a:rPr lang="en-US" altLang="zh-TW" sz="2800" dirty="0" smtClean="0"/>
              <a:t>?</a:t>
            </a:r>
          </a:p>
          <a:p>
            <a:pPr lvl="1"/>
            <a:r>
              <a:rPr lang="zh-TW" altLang="en-US" sz="2800" dirty="0" smtClean="0"/>
              <a:t>學生需要甚麼考試的支持</a:t>
            </a:r>
            <a:r>
              <a:rPr lang="en-US" altLang="zh-TW" sz="2800" dirty="0" smtClean="0"/>
              <a:t>?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12776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0EF72680-4B8D-476A-BB9E-7843339EA5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2233"/>
            <a:ext cx="9144000" cy="1120878"/>
          </a:xfrm>
        </p:spPr>
        <p:txBody>
          <a:bodyPr/>
          <a:lstStyle/>
          <a:p>
            <a:r>
              <a:rPr lang="zh-TW" altLang="en-US" dirty="0"/>
              <a:t>介入原則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45A997CE-FF74-44AD-8F3C-394C2B7832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89587"/>
            <a:ext cx="9144000" cy="5206180"/>
          </a:xfrm>
        </p:spPr>
        <p:txBody>
          <a:bodyPr/>
          <a:lstStyle/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dirty="0">
                <a:solidFill>
                  <a:schemeClr val="tx1"/>
                </a:solidFill>
              </a:rPr>
              <a:t>先確認學習上不利因子</a:t>
            </a:r>
            <a:r>
              <a:rPr lang="en-US" altLang="zh-TW" sz="2800" dirty="0">
                <a:solidFill>
                  <a:schemeClr val="tx1"/>
                </a:solidFill>
              </a:rPr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TW" altLang="en-US" sz="2800" dirty="0">
                <a:solidFill>
                  <a:schemeClr val="tx1"/>
                </a:solidFill>
              </a:rPr>
              <a:t>逐一找到適當的介入</a:t>
            </a:r>
            <a:r>
              <a:rPr lang="en-US" altLang="zh-TW" sz="2800" dirty="0">
                <a:solidFill>
                  <a:schemeClr val="tx1"/>
                </a:solidFill>
              </a:rPr>
              <a:t>,</a:t>
            </a:r>
            <a:r>
              <a:rPr lang="zh-TW" altLang="en-US" sz="2800" dirty="0">
                <a:solidFill>
                  <a:schemeClr val="tx1"/>
                </a:solidFill>
              </a:rPr>
              <a:t>儘量是</a:t>
            </a:r>
            <a:r>
              <a:rPr lang="en-US" altLang="zh-TW" sz="2800" dirty="0">
                <a:solidFill>
                  <a:schemeClr val="tx1"/>
                </a:solidFill>
              </a:rPr>
              <a:t>evidence-based intervention</a:t>
            </a:r>
            <a:r>
              <a:rPr lang="zh-TW" altLang="en-US" sz="2800" dirty="0">
                <a:solidFill>
                  <a:schemeClr val="tx1"/>
                </a:solidFill>
              </a:rPr>
              <a:t>或是合乎大腦運作的過程</a:t>
            </a:r>
            <a:r>
              <a:rPr lang="en-US" altLang="zh-TW" sz="2800" dirty="0">
                <a:solidFill>
                  <a:schemeClr val="tx1"/>
                </a:solidFill>
              </a:rPr>
              <a:t>.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dirty="0" smtClean="0">
                <a:solidFill>
                  <a:schemeClr val="tx1"/>
                </a:solidFill>
              </a:rPr>
              <a:t>儘量</a:t>
            </a:r>
            <a:r>
              <a:rPr lang="zh-TW" altLang="en-US" sz="2800" dirty="0">
                <a:solidFill>
                  <a:schemeClr val="tx1"/>
                </a:solidFill>
              </a:rPr>
              <a:t>接受挑戰</a:t>
            </a:r>
            <a:r>
              <a:rPr lang="en-US" altLang="zh-TW" sz="2800" dirty="0">
                <a:solidFill>
                  <a:schemeClr val="tx1"/>
                </a:solidFill>
              </a:rPr>
              <a:t>.</a:t>
            </a:r>
            <a:r>
              <a:rPr lang="zh-TW" altLang="en-US" sz="2800" dirty="0">
                <a:solidFill>
                  <a:schemeClr val="tx1"/>
                </a:solidFill>
              </a:rPr>
              <a:t>要有</a:t>
            </a:r>
            <a:r>
              <a:rPr lang="en-US" altLang="zh-TW" sz="2800" dirty="0">
                <a:solidFill>
                  <a:schemeClr val="tx1"/>
                </a:solidFill>
              </a:rPr>
              <a:t>brain science knowledge.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dirty="0">
                <a:solidFill>
                  <a:schemeClr val="tx1"/>
                </a:solidFill>
              </a:rPr>
              <a:t>以增進個案的參與</a:t>
            </a:r>
            <a:r>
              <a:rPr lang="en-US" altLang="zh-TW" sz="2800" dirty="0">
                <a:solidFill>
                  <a:schemeClr val="tx1"/>
                </a:solidFill>
              </a:rPr>
              <a:t>(participation)</a:t>
            </a:r>
            <a:r>
              <a:rPr lang="zh-TW" altLang="en-US" sz="2800" dirty="0">
                <a:solidFill>
                  <a:schemeClr val="tx1"/>
                </a:solidFill>
              </a:rPr>
              <a:t>為主要的目標</a:t>
            </a:r>
            <a:r>
              <a:rPr lang="en-US" altLang="zh-TW" sz="2800" dirty="0">
                <a:solidFill>
                  <a:schemeClr val="tx1"/>
                </a:solidFill>
              </a:rPr>
              <a:t>.</a:t>
            </a:r>
            <a:r>
              <a:rPr lang="zh-TW" altLang="en-US" sz="2800" dirty="0">
                <a:solidFill>
                  <a:schemeClr val="tx1"/>
                </a:solidFill>
              </a:rPr>
              <a:t>要讓個案有成就感</a:t>
            </a:r>
            <a:r>
              <a:rPr lang="en-US" altLang="zh-TW" sz="2800" dirty="0">
                <a:solidFill>
                  <a:schemeClr val="tx1"/>
                </a:solidFill>
              </a:rPr>
              <a:t>,</a:t>
            </a:r>
            <a:r>
              <a:rPr lang="zh-TW" altLang="en-US" sz="2800" dirty="0">
                <a:solidFill>
                  <a:schemeClr val="tx1"/>
                </a:solidFill>
              </a:rPr>
              <a:t>有學習動機</a:t>
            </a:r>
            <a:r>
              <a:rPr lang="en-US" altLang="zh-TW" sz="2800" dirty="0">
                <a:solidFill>
                  <a:schemeClr val="tx1"/>
                </a:solidFill>
              </a:rPr>
              <a:t>.</a:t>
            </a:r>
            <a:r>
              <a:rPr lang="zh-TW" altLang="en-US" sz="2800" dirty="0">
                <a:solidFill>
                  <a:schemeClr val="tx1"/>
                </a:solidFill>
              </a:rPr>
              <a:t>個案會發展出自己的策略</a:t>
            </a:r>
            <a:r>
              <a:rPr lang="en-US" altLang="zh-TW" sz="2800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zh-TW" altLang="en-US" sz="28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96097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31421"/>
          </a:xfrm>
        </p:spPr>
        <p:txBody>
          <a:bodyPr/>
          <a:lstStyle/>
          <a:p>
            <a:pPr algn="ctr"/>
            <a:r>
              <a:rPr lang="zh-TW" altLang="en-US" dirty="0" smtClean="0"/>
              <a:t>識字障礙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34814" y="1292772"/>
            <a:ext cx="10169798" cy="4618450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2800" dirty="0" smtClean="0"/>
              <a:t>注音符號認讀困難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800" dirty="0" smtClean="0"/>
              <a:t>注音符號</a:t>
            </a:r>
            <a:r>
              <a:rPr lang="zh-TW" altLang="en-US" sz="2800" dirty="0"/>
              <a:t>拼音</a:t>
            </a:r>
            <a:r>
              <a:rPr lang="zh-TW" altLang="en-US" sz="2800" dirty="0" smtClean="0"/>
              <a:t>困難</a:t>
            </a:r>
            <a:r>
              <a:rPr lang="zh-TW" altLang="en-US" sz="2800" dirty="0"/>
              <a:t>，或是很難學會。 </a:t>
            </a:r>
            <a:endParaRPr lang="en-US" altLang="zh-TW" sz="2800" dirty="0" smtClean="0"/>
          </a:p>
          <a:p>
            <a:r>
              <a:rPr lang="zh-TW" altLang="en-US" sz="2800" dirty="0" smtClean="0"/>
              <a:t>教</a:t>
            </a:r>
            <a:r>
              <a:rPr lang="zh-TW" altLang="en-US" sz="2800" dirty="0"/>
              <a:t>過的字，隔天馬上忘記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zh-TW" altLang="en-US" sz="2800" dirty="0" smtClean="0"/>
              <a:t>有</a:t>
            </a:r>
            <a:r>
              <a:rPr lang="zh-TW" altLang="en-US" sz="2800" dirty="0"/>
              <a:t>一半以上的課本文字</a:t>
            </a:r>
            <a:r>
              <a:rPr lang="zh-TW" altLang="en-US" sz="2800" dirty="0" smtClean="0"/>
              <a:t>無法</a:t>
            </a:r>
            <a:r>
              <a:rPr lang="zh-TW" altLang="en-US" sz="2800" dirty="0"/>
              <a:t>認讀。 </a:t>
            </a:r>
            <a:endParaRPr lang="en-US" altLang="zh-TW" sz="2800" dirty="0" smtClean="0"/>
          </a:p>
          <a:p>
            <a:r>
              <a:rPr lang="en-US" altLang="zh-TW" sz="2800" dirty="0" smtClean="0"/>
              <a:t> </a:t>
            </a:r>
            <a:r>
              <a:rPr lang="zh-TW" altLang="en-US" sz="2800" dirty="0"/>
              <a:t>唸讀文章不</a:t>
            </a:r>
            <a:r>
              <a:rPr lang="zh-TW" altLang="en-US" sz="2800" dirty="0" smtClean="0"/>
              <a:t>順暢</a:t>
            </a:r>
            <a:endParaRPr lang="en-US" altLang="zh-TW" sz="2800" dirty="0" smtClean="0"/>
          </a:p>
          <a:p>
            <a:r>
              <a:rPr lang="zh-TW" altLang="en-US" sz="2800" dirty="0" smtClean="0"/>
              <a:t>主要</a:t>
            </a:r>
            <a:r>
              <a:rPr lang="zh-TW" altLang="en-US" sz="2800" dirty="0"/>
              <a:t>症狀是呈現嚴重的</a:t>
            </a:r>
            <a:r>
              <a:rPr lang="zh-TW" altLang="en-US" sz="2800" dirty="0" smtClean="0"/>
              <a:t>識字</a:t>
            </a:r>
            <a:r>
              <a:rPr lang="zh-TW" altLang="en-US" sz="2800" dirty="0"/>
              <a:t>問題，課本的字認識</a:t>
            </a:r>
            <a:r>
              <a:rPr lang="zh-TW" altLang="en-US" sz="2800" dirty="0" smtClean="0"/>
              <a:t>不了幾個</a:t>
            </a:r>
            <a:r>
              <a:rPr lang="zh-TW" altLang="en-US" sz="2800" dirty="0"/>
              <a:t>，無法獨自閱讀文本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zh-TW" altLang="en-US" sz="2800" dirty="0" smtClean="0"/>
              <a:t> 有些</a:t>
            </a:r>
            <a:r>
              <a:rPr lang="zh-TW" altLang="en-US" sz="2800" dirty="0"/>
              <a:t>年紀較大的學生會</a:t>
            </a:r>
            <a:r>
              <a:rPr lang="zh-TW" altLang="en-US" sz="2800" dirty="0" smtClean="0"/>
              <a:t>有自己</a:t>
            </a:r>
            <a:r>
              <a:rPr lang="zh-TW" altLang="en-US" sz="2800" dirty="0"/>
              <a:t>的代償策略，有脈絡</a:t>
            </a:r>
            <a:r>
              <a:rPr lang="zh-TW" altLang="en-US" sz="2800" dirty="0" smtClean="0"/>
              <a:t>的文章</a:t>
            </a:r>
            <a:r>
              <a:rPr lang="zh-TW" altLang="en-US" sz="2800" dirty="0"/>
              <a:t>可以大略讀出、以</a:t>
            </a:r>
            <a:r>
              <a:rPr lang="zh-TW" altLang="en-US" sz="2800" dirty="0" smtClean="0"/>
              <a:t>詞彙為</a:t>
            </a:r>
            <a:r>
              <a:rPr lang="zh-TW" altLang="en-US" sz="2800" dirty="0"/>
              <a:t>單位來認讀，但在辨識</a:t>
            </a:r>
            <a:r>
              <a:rPr lang="zh-TW" altLang="en-US" sz="2800" dirty="0" smtClean="0"/>
              <a:t>沒脈絡</a:t>
            </a:r>
            <a:r>
              <a:rPr lang="zh-TW" altLang="en-US" sz="2800" dirty="0"/>
              <a:t>的單獨字仍有嚴重</a:t>
            </a:r>
            <a:r>
              <a:rPr lang="zh-TW" altLang="en-US" sz="2800" dirty="0" smtClean="0"/>
              <a:t>困難。</a:t>
            </a:r>
            <a:endParaRPr lang="en-US" altLang="zh-TW" sz="2800" dirty="0" smtClean="0"/>
          </a:p>
          <a:p>
            <a:r>
              <a:rPr lang="zh-TW" altLang="en-US" sz="2800" dirty="0" smtClean="0"/>
              <a:t>在國中部分時期可能就會出現英文單字拼讀的困難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0105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識字能力的</a:t>
            </a:r>
            <a:r>
              <a:rPr lang="zh-TW" altLang="en-US" dirty="0"/>
              <a:t>教學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/>
              <a:t>聲韻覺識能力的介入</a:t>
            </a:r>
            <a:endParaRPr lang="en-US" altLang="zh-TW" sz="2800" dirty="0"/>
          </a:p>
          <a:p>
            <a:r>
              <a:rPr lang="zh-TW" altLang="en-US" sz="2800" dirty="0" smtClean="0"/>
              <a:t>識字能力的介入</a:t>
            </a:r>
            <a:endParaRPr lang="en-US" altLang="zh-TW" sz="2800" dirty="0" smtClean="0"/>
          </a:p>
          <a:p>
            <a:pPr lvl="1"/>
            <a:r>
              <a:rPr lang="zh-TW" altLang="en-US" sz="2800" dirty="0"/>
              <a:t>形聲</a:t>
            </a:r>
            <a:r>
              <a:rPr lang="zh-TW" altLang="en-US" sz="2800" dirty="0" smtClean="0"/>
              <a:t>字</a:t>
            </a:r>
            <a:r>
              <a:rPr lang="en-US" altLang="zh-TW" sz="2800" dirty="0" smtClean="0"/>
              <a:t>:</a:t>
            </a:r>
            <a:r>
              <a:rPr lang="zh-TW" altLang="en-US" sz="2800" dirty="0" smtClean="0"/>
              <a:t>人</a:t>
            </a:r>
            <a:r>
              <a:rPr lang="en-US" altLang="zh-TW" sz="2800" dirty="0" smtClean="0"/>
              <a:t>+</a:t>
            </a:r>
            <a:r>
              <a:rPr lang="zh-TW" altLang="en-US" sz="2800" dirty="0" smtClean="0"/>
              <a:t>青</a:t>
            </a:r>
            <a:r>
              <a:rPr lang="en-US" altLang="zh-TW" sz="2800" dirty="0" smtClean="0"/>
              <a:t>=</a:t>
            </a:r>
            <a:r>
              <a:rPr lang="zh-TW" altLang="en-US" sz="2800" dirty="0" smtClean="0"/>
              <a:t>情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以字帶字</a:t>
            </a:r>
            <a:r>
              <a:rPr lang="en-US" altLang="zh-TW" sz="2800" dirty="0" smtClean="0"/>
              <a:t>:</a:t>
            </a:r>
            <a:r>
              <a:rPr lang="zh-TW" altLang="en-US" sz="2800" dirty="0" smtClean="0"/>
              <a:t>巴</a:t>
            </a:r>
            <a:r>
              <a:rPr lang="en-US" altLang="zh-TW" sz="2800" dirty="0" smtClean="0"/>
              <a:t>-</a:t>
            </a:r>
            <a:r>
              <a:rPr lang="zh-TW" altLang="en-US" sz="2800" dirty="0" smtClean="0"/>
              <a:t>爸</a:t>
            </a:r>
            <a:r>
              <a:rPr lang="en-US" altLang="zh-TW" sz="2800" dirty="0" smtClean="0"/>
              <a:t>-</a:t>
            </a:r>
            <a:r>
              <a:rPr lang="zh-TW" altLang="en-US" sz="2800" dirty="0" smtClean="0"/>
              <a:t>爬</a:t>
            </a:r>
            <a:r>
              <a:rPr lang="en-US" altLang="zh-TW" sz="2800" dirty="0" smtClean="0"/>
              <a:t>-</a:t>
            </a:r>
            <a:r>
              <a:rPr lang="zh-TW" altLang="en-US" sz="2800" dirty="0" smtClean="0"/>
              <a:t>疤</a:t>
            </a:r>
            <a:r>
              <a:rPr lang="en-US" altLang="zh-TW" sz="2800" dirty="0" smtClean="0"/>
              <a:t>-</a:t>
            </a:r>
            <a:r>
              <a:rPr lang="zh-TW" altLang="en-US" sz="2800" dirty="0" smtClean="0"/>
              <a:t>笆</a:t>
            </a:r>
            <a:endParaRPr lang="en-US" altLang="zh-TW" sz="2800" dirty="0" smtClean="0"/>
          </a:p>
          <a:p>
            <a:pPr lvl="1"/>
            <a:r>
              <a:rPr lang="zh-TW" altLang="en-US" sz="2800" dirty="0"/>
              <a:t>意義化</a:t>
            </a:r>
            <a:r>
              <a:rPr lang="zh-TW" altLang="en-US" sz="2800" dirty="0" smtClean="0"/>
              <a:t>識字</a:t>
            </a:r>
            <a:r>
              <a:rPr lang="en-US" altLang="zh-TW" sz="2800" dirty="0" smtClean="0"/>
              <a:t>:</a:t>
            </a:r>
            <a:r>
              <a:rPr lang="zh-TW" altLang="en-US" sz="2800" dirty="0" smtClean="0"/>
              <a:t>如兩個國王今天一起彈琴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琴</a:t>
            </a:r>
            <a:r>
              <a:rPr lang="en-US" altLang="zh-TW" sz="2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025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504</TotalTime>
  <Words>1713</Words>
  <Application>Microsoft Office PowerPoint</Application>
  <PresentationFormat>寬螢幕</PresentationFormat>
  <Paragraphs>213</Paragraphs>
  <Slides>35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35</vt:i4>
      </vt:variant>
    </vt:vector>
  </HeadingPairs>
  <TitlesOfParts>
    <vt:vector size="44" baseType="lpstr">
      <vt:lpstr>微軟正黑體</vt:lpstr>
      <vt:lpstr>新細明體</vt:lpstr>
      <vt:lpstr>標楷體</vt:lpstr>
      <vt:lpstr>Arial</vt:lpstr>
      <vt:lpstr>Calibri</vt:lpstr>
      <vt:lpstr>Century Gothic</vt:lpstr>
      <vt:lpstr>Times New Roman</vt:lpstr>
      <vt:lpstr>Wingdings 3</vt:lpstr>
      <vt:lpstr>絲縷</vt:lpstr>
      <vt:lpstr>專團如何協助學習障礙學生</vt:lpstr>
      <vt:lpstr> 學習障礙定義</vt:lpstr>
      <vt:lpstr>學障分類(1)</vt:lpstr>
      <vt:lpstr>學障分類(2)</vt:lpstr>
      <vt:lpstr>各學障亞型之特徵與介入</vt:lpstr>
      <vt:lpstr>老師對治療師的期望可能會是……</vt:lpstr>
      <vt:lpstr>介入原則</vt:lpstr>
      <vt:lpstr>識字障礙</vt:lpstr>
      <vt:lpstr>識字能力的教學</vt:lpstr>
      <vt:lpstr>閱讀理解障礙</vt:lpstr>
      <vt:lpstr>閱讀能力的教學</vt:lpstr>
      <vt:lpstr>書寫困難</vt:lpstr>
      <vt:lpstr>書寫障礙</vt:lpstr>
      <vt:lpstr>       書寫的評估</vt:lpstr>
      <vt:lpstr>Lexical agraphia (surface agraphia)組字失寫症</vt:lpstr>
      <vt:lpstr>Phonological agraphia (deep agraphia)聲韻失寫症</vt:lpstr>
      <vt:lpstr>PowerPoint 簡報</vt:lpstr>
      <vt:lpstr>PowerPoint 簡報</vt:lpstr>
      <vt:lpstr>識字及書寫</vt:lpstr>
      <vt:lpstr> phonologic processing</vt:lpstr>
      <vt:lpstr>Evidence-Based Interventions</vt:lpstr>
      <vt:lpstr>數學運算障礙</vt:lpstr>
      <vt:lpstr>數學困難的介入</vt:lpstr>
      <vt:lpstr>注意力缺失</vt:lpstr>
      <vt:lpstr>動作協調缺損</vt:lpstr>
      <vt:lpstr>recommendations</vt:lpstr>
      <vt:lpstr> Alert programs</vt:lpstr>
      <vt:lpstr>基礎能力</vt:lpstr>
      <vt:lpstr>可使用的活動</vt:lpstr>
      <vt:lpstr>For 7-to 12-years old</vt:lpstr>
      <vt:lpstr>PowerPoint 簡報</vt:lpstr>
      <vt:lpstr>PowerPoint 簡報</vt:lpstr>
      <vt:lpstr>PowerPoint 簡報</vt:lpstr>
      <vt:lpstr>                          For Adolescents</vt:lpstr>
      <vt:lpstr>Any question?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慧珊 羅</dc:creator>
  <cp:lastModifiedBy>Windows 使用者</cp:lastModifiedBy>
  <cp:revision>67</cp:revision>
  <dcterms:created xsi:type="dcterms:W3CDTF">2019-04-20T06:30:10Z</dcterms:created>
  <dcterms:modified xsi:type="dcterms:W3CDTF">2021-06-23T07:18:06Z</dcterms:modified>
</cp:coreProperties>
</file>