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74" r:id="rId4"/>
    <p:sldId id="275" r:id="rId5"/>
    <p:sldId id="276" r:id="rId6"/>
    <p:sldId id="277" r:id="rId7"/>
    <p:sldId id="279" r:id="rId8"/>
    <p:sldId id="278" r:id="rId9"/>
    <p:sldId id="281" r:id="rId10"/>
    <p:sldId id="282" r:id="rId11"/>
    <p:sldId id="257" r:id="rId12"/>
    <p:sldId id="259" r:id="rId13"/>
    <p:sldId id="283" r:id="rId14"/>
    <p:sldId id="284" r:id="rId15"/>
    <p:sldId id="285" r:id="rId16"/>
    <p:sldId id="287" r:id="rId17"/>
    <p:sldId id="288" r:id="rId18"/>
  </p:sldIdLst>
  <p:sldSz cx="9144000" cy="6858000" type="screen4x3"/>
  <p:notesSz cx="6888163" cy="100203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808" y="-102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D9E84F81-72EA-45EF-9395-A7717BA4C5B4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95D2A38-E63B-4DB3-8965-52B9BE51610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65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E7C8641-97F7-4DC2-87DE-322018F5A473}" type="datetimeFigureOut">
              <a:rPr lang="zh-TW" altLang="en-US" smtClean="0"/>
              <a:t>2018/1/22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F52F9D2-535C-4F82-944F-B1965B50E0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1128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2F9D2-535C-4F82-944F-B1965B50E05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944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2F9D2-535C-4F82-944F-B1965B50E05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291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2F9D2-535C-4F82-944F-B1965B50E05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5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152ECA-A798-46AE-8168-C6A0E037FFAB}" type="datetimeFigureOut">
              <a:rPr lang="zh-TW" altLang="en-US" smtClean="0"/>
              <a:pPr/>
              <a:t>2018/1/22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B52F5F-1587-4BC6-8FCD-9A73977B5A8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8yNtI4Ba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45346" y="3645024"/>
            <a:ext cx="2988692" cy="657926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中山國小  陳瀅伊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691680" y="1671207"/>
            <a:ext cx="6480720" cy="110227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800" b="1" cap="small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文鼎細圓" pitchFamily="49" charset="-120"/>
                <a:cs typeface="+mj-cs"/>
              </a:rPr>
              <a:t>   </a:t>
            </a:r>
            <a:r>
              <a:rPr lang="zh-TW" altLang="en-US" sz="4800" b="1" cap="small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學障鑑定心評分享</a:t>
            </a:r>
            <a:endParaRPr kumimoji="0" lang="zh-TW" altLang="en-US" sz="4800" b="1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5" name="圖片 14" descr="性別教育LOG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661248"/>
            <a:ext cx="77041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476672"/>
            <a:ext cx="4392488" cy="2088232"/>
          </a:xfrm>
        </p:spPr>
        <p:txBody>
          <a:bodyPr>
            <a:normAutofit fontScale="90000"/>
          </a:bodyPr>
          <a:lstStyle/>
          <a:p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你是視覺型</a:t>
            </a:r>
            <a:r>
              <a:rPr lang="en-US" altLang="zh-TW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還是聽覺型</a:t>
            </a:r>
            <a:r>
              <a:rPr lang="en-US" altLang="zh-TW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學習的人</a:t>
            </a:r>
            <a:r>
              <a:rPr lang="en-US" altLang="zh-TW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4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14" descr="性別教育LOG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01208"/>
            <a:ext cx="77041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標題 1"/>
          <p:cNvSpPr txBox="1">
            <a:spLocks/>
          </p:cNvSpPr>
          <p:nvPr/>
        </p:nvSpPr>
        <p:spPr>
          <a:xfrm>
            <a:off x="2987824" y="3645024"/>
            <a:ext cx="2736304" cy="1089412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視覺</a:t>
            </a:r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的呈現總是讓人更清楚</a:t>
            </a:r>
            <a:endParaRPr lang="en-US" altLang="zh-TW" sz="4400" dirty="0" smtClean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439292" y="2876927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www.youtube.com/watch?v=UU8yNtI4Bao</a:t>
            </a:r>
            <a:endParaRPr lang="en-US" altLang="zh-TW" dirty="0" smtClean="0"/>
          </a:p>
          <a:p>
            <a:r>
              <a:rPr lang="zh-TW" altLang="en-US" dirty="0" smtClean="0"/>
              <a:t>聽錯的歌</a:t>
            </a:r>
            <a:r>
              <a:rPr lang="zh-TW" altLang="en-US" dirty="0"/>
              <a:t>詞</a:t>
            </a:r>
          </a:p>
        </p:txBody>
      </p:sp>
    </p:spTree>
    <p:extLst>
      <p:ext uri="{BB962C8B-B14F-4D97-AF65-F5344CB8AC3E}">
        <p14:creationId xmlns:p14="http://schemas.microsoft.com/office/powerpoint/2010/main" val="783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鑑定資料表盡量表格化</a:t>
            </a:r>
            <a:endParaRPr lang="zh-TW" altLang="en-US" sz="4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59422656"/>
              </p:ext>
            </p:extLst>
          </p:nvPr>
        </p:nvGraphicFramePr>
        <p:xfrm>
          <a:off x="827581" y="1417638"/>
          <a:ext cx="6768754" cy="5056187"/>
        </p:xfrm>
        <a:graphic>
          <a:graphicData uri="http://schemas.openxmlformats.org/drawingml/2006/table">
            <a:tbl>
              <a:tblPr/>
              <a:tblGrid>
                <a:gridCol w="549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5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2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8656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核心困難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詞彙命名能力差：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對於物品例如</a:t>
                      </a: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書架、迴紋針、餐具的命名能力弱，常常會說就是那個，需要刻意教導他。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對於複雜且多樣事件理解力差：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沒有經驗過的事或是上美勞課，多步驟的單聽老師說明後無法獨立操作。老師需要特別指導一遍。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口語表達簡短不完整：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問日常相關問題，無法表達完整，有時候聽的人無法理解整個事件，口語表達落後大約大班程度。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造句內容需要提示與修改：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第一次寫的句型，會說不知道寫什麼，需要老師給予提示。對於語句的記憶力不好，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閱讀複雜語句難以理解：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二年級需要閱讀的量增加，出現閱讀理解的困難，特別是轉折語句。太長的語句還是要分段理解。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464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教學介入策略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認識生活、課文中詞彙</a:t>
                      </a: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認識日常中的詞彙，增加生活的經驗。利用圖片或是影片增加記憶。例如</a:t>
                      </a: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觀看風鈴影片認識風鈴。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放慢速度說關鍵字</a:t>
                      </a: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說明語句簡短明確，說完後詢問個案是否明白，慢慢增加步驟。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用問題協助組合，圖示連環串聯：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分成小問題幫助釐清事件前因後果，利用連環圖片將事件串聯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使用造句結構、生活經驗</a:t>
                      </a: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分析造句結構先想人，再想動作。提取相關自身經驗，較容易發揮記憶。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閱讀理解教學</a:t>
                      </a:r>
                      <a:r>
                        <a:rPr lang="en-US" sz="10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使用提問法、圖示協助個案去理解較長語句的意思。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316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現在學習表現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不常說的詞彙難記住：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數學加減計算尚可，但是文字描述的語句，需要老師說明或實務操作</a:t>
                      </a: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小時前、</a:t>
                      </a: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小時後、容易滾動的物品、平平的面、不夠多少錢、繩子打開後</a:t>
                      </a:r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經驗過的事才比較理解：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美勞課對於老師說明後無法獨立製作，還是需要一步驟一步驟協助。上台演戲無法聽懂老師的說明，示範過後還是不懂要如何演。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鼓勵下主動性提升：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二年級有比較敢說話，雖然有時候會笑笑不說，但有信心多了</a:t>
                      </a:r>
                      <a:r>
                        <a:rPr lang="en-US" sz="10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!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語句通順許多</a:t>
                      </a:r>
                      <a:r>
                        <a:rPr lang="en-US" sz="10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識字能力尚可，造詞一年級下學期稍有進步，造句需要特別指導，會造出意思不對的句子，或是頭腦沒有想法，需要老師給予提示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對於語句整體脈絡不懂：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「早知道，我們就應該買蘋果」他會只注意買蘋果，所以會說已經買了蘋果。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寫習作時對於沒有寫作的題型需要特別指導，要老師單獨說明並請他做一次，不然回家會不知道如何寫。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4948" marR="149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B050"/>
                </a:solidFill>
                <a:ea typeface="文鼎超圓" pitchFamily="49" charset="-120"/>
              </a:rPr>
              <a:t>  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學生資料蒐集</a:t>
            </a:r>
            <a:endParaRPr lang="zh-TW" altLang="en-US" sz="4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平時上課或是評量覺得可派上用場的就先影印起來 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需要訂正時請學生勿擦拭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訂正在錯誤答案旁邊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月考考卷發放前請導師先給影印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有機會和科任老師談談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或是看看學生社會自然作業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會發現不同的線索喔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如果覺得資料不夠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自行製作需要的學習單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聯絡簿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計算紙都是可以蒐集的資料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solidFill>
                  <a:srgbClr val="00B050"/>
                </a:solidFill>
                <a:ea typeface="文鼎超圓" pitchFamily="49" charset="-120"/>
              </a:rPr>
              <a:t>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資料整理和呈現</a:t>
            </a:r>
            <a:endParaRPr lang="zh-TW" altLang="en-US" sz="48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最後進行錯誤類型分析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書寫不流暢的造句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錯誤字型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溝通表達的對話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閱讀測驗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印四份每位委員都可以閱讀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音精采呈現效果加分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4" name="圖片 14" descr="性別教育LOG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301208"/>
            <a:ext cx="77041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85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787208" cy="5997280"/>
          </a:xfrm>
        </p:spPr>
        <p:txBody>
          <a:bodyPr vert="eaVert">
            <a:normAutofit fontScale="25000" lnSpcReduction="20000"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en-US" sz="7200" b="1" kern="100" dirty="0" smtClean="0">
                <a:solidFill>
                  <a:schemeClr val="accent3">
                    <a:lumMod val="75000"/>
                  </a:schemeClr>
                </a:solidFill>
                <a:latin typeface="+mn-ea"/>
                <a:cs typeface="Times New Roman" panose="02020603050405020304" pitchFamily="18" charset="0"/>
              </a:rPr>
              <a:t>造句不通順</a:t>
            </a:r>
            <a:endParaRPr lang="en-US" altLang="zh-TW" sz="7200" b="1" kern="100" dirty="0" smtClean="0">
              <a:solidFill>
                <a:schemeClr val="accent3">
                  <a:lumMod val="75000"/>
                </a:schemeClr>
              </a:solidFill>
              <a:latin typeface="+mn-ea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■</a:t>
            </a:r>
            <a:r>
              <a:rPr lang="zh-TW" altLang="zh-TW" sz="6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放眼望</a:t>
            </a:r>
            <a:r>
              <a:rPr lang="zh-TW" altLang="zh-TW" sz="6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去</a:t>
            </a:r>
            <a:r>
              <a:rPr lang="en-US" altLang="zh-TW" sz="6400" kern="100" dirty="0" smtClean="0"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zh-TW" altLang="zh-TW" sz="64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妹妹</a:t>
            </a:r>
            <a:r>
              <a:rPr lang="zh-TW" altLang="zh-TW" sz="64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在屋頂上放眼望去賞月。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■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地標</a:t>
            </a:r>
            <a:r>
              <a:rPr lang="en-US" altLang="zh-TW" sz="6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爸爸</a:t>
            </a: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帶我們去地標的神木爺爺。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■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四面八方</a:t>
            </a:r>
            <a:r>
              <a:rPr lang="en-US" altLang="zh-TW" sz="6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明星</a:t>
            </a: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四面八方的觀眾來聽歌。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■依山傍水</a:t>
            </a:r>
            <a:r>
              <a:rPr lang="en-US" altLang="zh-TW" sz="6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日月潭</a:t>
            </a: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在傍晚依山傍水很漂亮。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■娓娓道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出</a:t>
            </a:r>
            <a:r>
              <a:rPr lang="en-US" altLang="zh-TW" sz="6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老人家</a:t>
            </a: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在涼亭娓娓道出的聊天。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■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一時</a:t>
            </a:r>
            <a:r>
              <a:rPr lang="en-US" altLang="zh-TW" sz="60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：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姐姐</a:t>
            </a:r>
            <a:r>
              <a:rPr lang="zh-TW" altLang="zh-TW" sz="6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一時跌倒摔到媽媽的珠寶</a:t>
            </a:r>
            <a:r>
              <a:rPr lang="zh-TW" altLang="zh-TW" sz="6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r>
              <a:rPr lang="en-US" altLang="zh-TW" sz="6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6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7200" b="1" kern="1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語法的靈敏度不佳，句子修改三次</a:t>
            </a:r>
            <a:endParaRPr lang="zh-TW" altLang="zh-TW" sz="7200" kern="1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sz="7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1.</a:t>
            </a:r>
            <a:r>
              <a:rPr lang="zh-TW" altLang="zh-TW" sz="7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農夫因為他可以給我們吃飯。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sz="7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2.</a:t>
            </a:r>
            <a:r>
              <a:rPr lang="zh-TW" altLang="zh-TW" sz="7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農夫因為他可以耕種我們米。</a:t>
            </a: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sz="7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3.</a:t>
            </a:r>
            <a:r>
              <a:rPr lang="zh-TW" altLang="zh-TW" sz="7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農夫因為他可以耕種，不然我們沒飯吃</a:t>
            </a:r>
            <a:r>
              <a:rPr lang="zh-TW" altLang="zh-TW" sz="7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TW" sz="7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7200" b="1" kern="1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短文、作文寫作不流暢</a:t>
            </a:r>
            <a:endParaRPr lang="zh-TW" altLang="zh-TW" sz="7200" kern="1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sz="7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TW" altLang="zh-TW" sz="7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從前從前有一個人，花園長滿了大樹有蘋果，他種的小花在澆水，他家裏面有很文具用品、電、也有床、雲等等</a:t>
            </a:r>
            <a:r>
              <a:rPr lang="zh-TW" altLang="zh-TW" sz="7200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。</a:t>
            </a:r>
            <a:endParaRPr lang="zh-TW" altLang="zh-TW" sz="7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Aft>
                <a:spcPts val="0"/>
              </a:spcAft>
              <a:buNone/>
            </a:pPr>
            <a:r>
              <a:rPr lang="en-US" altLang="zh-TW" sz="7200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     </a:t>
            </a:r>
            <a:r>
              <a:rPr lang="zh-TW" altLang="zh-TW" sz="72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下大雨時，哥哥撐著傘去幫媽媽買食物，有烏雲、有雨，回到家時，他的衣服有下大一點雨。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04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8244408" cy="6141296"/>
          </a:xfrm>
        </p:spPr>
        <p:txBody>
          <a:bodyPr vert="eaVert">
            <a:normAutofit fontScale="70000" lnSpcReduction="20000"/>
          </a:bodyPr>
          <a:lstStyle/>
          <a:p>
            <a:r>
              <a:rPr lang="zh-TW" altLang="zh-TW" b="1" dirty="0">
                <a:solidFill>
                  <a:schemeClr val="accent3">
                    <a:lumMod val="75000"/>
                  </a:schemeClr>
                </a:solidFill>
              </a:rPr>
              <a:t>對話語句常沒有因果也比較簡短</a:t>
            </a:r>
            <a:endParaRPr lang="zh-TW" altLang="zh-TW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zh-TW" dirty="0"/>
              <a:t>老師：</a:t>
            </a:r>
            <a:r>
              <a:rPr lang="zh-TW" altLang="zh-TW" dirty="0" smtClean="0"/>
              <a:t>妹妹已經</a:t>
            </a:r>
            <a:r>
              <a:rPr lang="zh-TW" altLang="zh-TW" dirty="0"/>
              <a:t>回到家了嗎？</a:t>
            </a:r>
            <a:r>
              <a:rPr lang="en-US" altLang="zh-TW" dirty="0"/>
              <a:t>(</a:t>
            </a:r>
            <a:r>
              <a:rPr lang="zh-TW" altLang="zh-TW" dirty="0"/>
              <a:t>念幼兒園妹妹心臟開刀</a:t>
            </a:r>
            <a:r>
              <a:rPr lang="en-US" altLang="zh-TW" dirty="0"/>
              <a:t>)</a:t>
            </a:r>
            <a:r>
              <a:rPr lang="zh-TW" altLang="zh-TW" dirty="0"/>
              <a:t>：有</a:t>
            </a:r>
          </a:p>
          <a:p>
            <a:pPr marL="0" indent="0">
              <a:buNone/>
            </a:pPr>
            <a:r>
              <a:rPr lang="zh-TW" altLang="zh-TW" dirty="0"/>
              <a:t>老師：哪一天回到家的呢？</a:t>
            </a:r>
          </a:p>
          <a:p>
            <a:pPr marL="0" indent="0">
              <a:buNone/>
            </a:pPr>
            <a:r>
              <a:rPr lang="zh-TW" altLang="en-US" dirty="0"/>
              <a:t>翁</a:t>
            </a:r>
            <a:r>
              <a:rPr lang="zh-TW" altLang="en-US" dirty="0" smtClean="0"/>
              <a:t>生</a:t>
            </a:r>
            <a:r>
              <a:rPr lang="zh-TW" altLang="zh-TW" dirty="0" smtClean="0"/>
              <a:t>：</a:t>
            </a:r>
            <a:r>
              <a:rPr lang="zh-TW" altLang="zh-TW" dirty="0"/>
              <a:t>可是</a:t>
            </a:r>
            <a:r>
              <a:rPr lang="en-US" altLang="zh-TW" dirty="0"/>
              <a:t>……</a:t>
            </a:r>
            <a:r>
              <a:rPr lang="zh-TW" altLang="zh-TW" dirty="0"/>
              <a:t>回來一下</a:t>
            </a:r>
          </a:p>
          <a:p>
            <a:pPr marL="0" indent="0">
              <a:buNone/>
            </a:pPr>
            <a:r>
              <a:rPr lang="zh-TW" altLang="zh-TW" dirty="0"/>
              <a:t>老師：是上星期五回來的嗎？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：有</a:t>
            </a:r>
            <a:r>
              <a:rPr lang="zh-TW" altLang="zh-TW" dirty="0"/>
              <a:t>回來又去媽媽家</a:t>
            </a:r>
          </a:p>
          <a:p>
            <a:pPr marL="0" indent="0">
              <a:buNone/>
            </a:pPr>
            <a:r>
              <a:rPr lang="zh-TW" altLang="zh-TW" dirty="0"/>
              <a:t>老師：媽媽家？媽媽沒跟你們住嗎？</a:t>
            </a:r>
            <a:r>
              <a:rPr lang="en-US" altLang="zh-TW" dirty="0"/>
              <a:t>(</a:t>
            </a:r>
            <a:r>
              <a:rPr lang="zh-TW" altLang="zh-TW" dirty="0"/>
              <a:t>據老師了解媽媽有同住</a:t>
            </a:r>
            <a:r>
              <a:rPr lang="en-US" altLang="zh-TW" dirty="0"/>
              <a:t>)</a:t>
            </a:r>
            <a:endParaRPr lang="zh-TW" altLang="zh-TW" dirty="0"/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媽媽幾天回來住。妹妹回來又去了</a:t>
            </a:r>
          </a:p>
          <a:p>
            <a:pPr marL="0" indent="0">
              <a:buNone/>
            </a:pPr>
            <a:r>
              <a:rPr lang="en-US" altLang="zh-TW" dirty="0"/>
              <a:t>……………………………………………………………………………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老師：今天怎麼比較晚來資源班上課？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就那個盒子，藍色那個有螞蟻，拿去洗沒辦法</a:t>
            </a:r>
            <a:r>
              <a:rPr lang="en-US" altLang="zh-TW" dirty="0"/>
              <a:t>……</a:t>
            </a:r>
            <a:r>
              <a:rPr lang="zh-TW" altLang="zh-TW" dirty="0" smtClean="0"/>
              <a:t>還</a:t>
            </a:r>
            <a:r>
              <a:rPr lang="zh-TW" altLang="en-US" dirty="0" smtClean="0"/>
              <a:t> 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</a:t>
            </a:r>
            <a:r>
              <a:rPr lang="zh-TW" altLang="zh-TW" dirty="0" smtClean="0"/>
              <a:t>有</a:t>
            </a:r>
            <a:r>
              <a:rPr lang="en-US" altLang="zh-TW" dirty="0" smtClean="0"/>
              <a:t>……</a:t>
            </a:r>
            <a:r>
              <a:rPr lang="zh-TW" altLang="zh-TW" dirty="0" smtClean="0"/>
              <a:t>老師</a:t>
            </a:r>
            <a:r>
              <a:rPr lang="zh-TW" altLang="zh-TW" dirty="0"/>
              <a:t>要我丟掉</a:t>
            </a:r>
          </a:p>
          <a:p>
            <a:pPr marL="0" indent="0">
              <a:buNone/>
            </a:pPr>
            <a:r>
              <a:rPr lang="zh-TW" altLang="zh-TW" dirty="0"/>
              <a:t>老師：藍色的盒子是什麼？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就那個湯匙藍色的盒子</a:t>
            </a:r>
            <a:r>
              <a:rPr lang="en-US" altLang="zh-TW" dirty="0"/>
              <a:t>(</a:t>
            </a:r>
            <a:r>
              <a:rPr lang="zh-TW" altLang="zh-TW" dirty="0"/>
              <a:t>去拿出餐袋，原來是裝餐具的塑膠盒</a:t>
            </a:r>
            <a:r>
              <a:rPr lang="en-US" altLang="zh-TW" dirty="0"/>
              <a:t>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 </a:t>
            </a:r>
            <a:endParaRPr lang="zh-TW" altLang="zh-TW" dirty="0"/>
          </a:p>
          <a:p>
            <a:r>
              <a:rPr lang="zh-TW" altLang="zh-TW" b="1" dirty="0">
                <a:solidFill>
                  <a:schemeClr val="accent3">
                    <a:lumMod val="75000"/>
                  </a:schemeClr>
                </a:solidFill>
              </a:rPr>
              <a:t>對事情的描述會混淆</a:t>
            </a:r>
            <a:endParaRPr lang="zh-TW" altLang="zh-TW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我要去看醫生，爺爺帶我去，去長庚</a:t>
            </a:r>
          </a:p>
          <a:p>
            <a:pPr marL="0" indent="0">
              <a:buNone/>
            </a:pPr>
            <a:r>
              <a:rPr lang="zh-TW" altLang="zh-TW" dirty="0"/>
              <a:t>老師：要去長庚看醫生喔？怎麼了？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因為我流鼻水</a:t>
            </a:r>
          </a:p>
          <a:p>
            <a:pPr marL="0" indent="0">
              <a:buNone/>
            </a:pPr>
            <a:r>
              <a:rPr lang="zh-TW" altLang="zh-TW" dirty="0"/>
              <a:t>老師：真的確定去長庚看嗎？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就星期五喝舒跑，星期六就流鼻水</a:t>
            </a:r>
          </a:p>
          <a:p>
            <a:pPr marL="0" indent="0">
              <a:buNone/>
            </a:pPr>
            <a:r>
              <a:rPr lang="zh-TW" altLang="zh-TW" dirty="0"/>
              <a:t>老師：所以是下午要去看醫生，會來資源班上課嗎？</a:t>
            </a:r>
          </a:p>
          <a:p>
            <a:pPr marL="0" indent="0">
              <a:buNone/>
            </a:pPr>
            <a:r>
              <a:rPr lang="zh-TW" altLang="en-US" dirty="0"/>
              <a:t>翁生</a:t>
            </a:r>
            <a:r>
              <a:rPr lang="zh-TW" altLang="zh-TW" dirty="0" smtClean="0"/>
              <a:t>：</a:t>
            </a:r>
            <a:r>
              <a:rPr lang="zh-TW" altLang="zh-TW" dirty="0"/>
              <a:t>不會上資源</a:t>
            </a:r>
            <a:r>
              <a:rPr lang="zh-TW" altLang="zh-TW" dirty="0" smtClean="0"/>
              <a:t>班</a:t>
            </a:r>
            <a:endParaRPr lang="en-US" altLang="zh-TW" dirty="0" smtClean="0"/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zh-TW" dirty="0"/>
              <a:t>十分鐘後爺爺來學校說要帶她去耳鼻喉科看醫生，看完醫生後馬上回來，去長庚應該是妹妹要去上課，下午會上資源班的課</a:t>
            </a:r>
            <a:r>
              <a:rPr lang="en-US" altLang="zh-TW" dirty="0"/>
              <a:t>)</a:t>
            </a:r>
            <a:endParaRPr lang="zh-TW" altLang="zh-TW" dirty="0"/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77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634621" y="232574"/>
            <a:ext cx="26161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76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76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86476"/>
              </p:ext>
            </p:extLst>
          </p:nvPr>
        </p:nvGraphicFramePr>
        <p:xfrm>
          <a:off x="899592" y="116632"/>
          <a:ext cx="6912768" cy="66406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428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錯誤類型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舉例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6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同</a:t>
                      </a:r>
                      <a:r>
                        <a:rPr lang="zh-TW" sz="1800" b="1" kern="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音異字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「合」作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「和」作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「終」於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「中」於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考「試」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考「是」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「座」位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「坐」位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「茫茫」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「忙忙」</a:t>
                      </a:r>
                    </a:p>
                    <a:p>
                      <a:pPr indent="762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寫「完」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寫「玩」</a:t>
                      </a:r>
                    </a:p>
                    <a:p>
                      <a:pPr indent="762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「背」書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「被」書</a:t>
                      </a:r>
                    </a:p>
                    <a:p>
                      <a:pPr indent="762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時「候」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時「後」</a:t>
                      </a:r>
                    </a:p>
                    <a:p>
                      <a:pPr indent="762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皮「膚」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皮「腐」</a:t>
                      </a:r>
                    </a:p>
                    <a:p>
                      <a:pPr indent="76200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「瓦」斯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「哇」斯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形似</a:t>
                      </a:r>
                      <a:r>
                        <a:rPr lang="zh-TW" sz="1800" b="1" kern="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字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邊「緣」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邊「綠」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態「度」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態「慶」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軍「艦」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軍「艘」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「薄」弱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「簿」弱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漁「港」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漁「巷」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「眺」望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「桃」望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「觀」後心得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4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altLang="zh-TW" sz="1800" b="1" kern="1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替代</a:t>
                      </a:r>
                      <a:r>
                        <a:rPr lang="zh-TW" sz="1800" b="1" kern="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字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拖鞋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鞋子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聲響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聲音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燈火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燈光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浪拍「堤」岸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浪拍「打」岸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外「形」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外「表」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細絲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仔細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功「臣」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功「具」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5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利用語詞中另一個字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「迎」著風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「歡」著風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只要「多」留意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只要「許」留意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「晒」衣服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「乾」衣服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基「隆」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會唸「基」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說「話」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會唸「說」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「附」近</a:t>
                      </a: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注音會寫「近」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6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基礎常用字不會寫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才、幫、用、這、著、能、指、飯、對、把、加、跟、以麼過都、面、成、樣、動、經、高、前、於、當、知、些</a:t>
                      </a:r>
                    </a:p>
                  </a:txBody>
                  <a:tcPr marL="53753" marR="537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6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499992" y="4797152"/>
            <a:ext cx="1602718" cy="657926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謝謝聆聽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2398898" y="1124744"/>
            <a:ext cx="6480720" cy="2604949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3600" cap="small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心評時程長有時就想想</a:t>
            </a:r>
            <a:endParaRPr lang="en-US" altLang="zh-TW" sz="3600" cap="small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3600" cap="small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鑑定標準跟著走就沒錯</a:t>
            </a:r>
            <a:endParaRPr lang="en-US" altLang="zh-TW" sz="3600" cap="small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zh-TW" altLang="en-US" sz="3600" cap="small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蒐集資料多元但要分析</a:t>
            </a:r>
            <a:endParaRPr lang="en-US" altLang="zh-TW" sz="3600" cap="small" dirty="0" smtClean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zh-TW" altLang="en-US" sz="3600" i="0" u="none" strike="noStrike" kern="1200" cap="small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資料呈現視覺清楚明瞭</a:t>
            </a:r>
            <a:endParaRPr kumimoji="0" lang="zh-TW" altLang="en-US" sz="3600" i="0" u="none" strike="noStrike" kern="1200" cap="small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pic>
        <p:nvPicPr>
          <p:cNvPr id="5" name="圖片 14" descr="性別教育LOG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5661248"/>
            <a:ext cx="7704137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34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solidFill>
                  <a:srgbClr val="00B050"/>
                </a:solidFill>
                <a:ea typeface="文鼎細圓" pitchFamily="49" charset="-120"/>
              </a:rPr>
              <a:t>       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測驗工具選</a:t>
            </a:r>
            <a:r>
              <a:rPr lang="zh-TW" altLang="en-US" sz="48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104"/>
          </a:xfrm>
        </p:spPr>
        <p:txBody>
          <a:bodyPr>
            <a:normAutofit fontScale="77500" lnSpcReduction="20000"/>
          </a:bodyPr>
          <a:lstStyle/>
          <a:p>
            <a:pPr marL="216000">
              <a:spcBef>
                <a:spcPts val="2400"/>
              </a:spcBef>
              <a:spcAft>
                <a:spcPts val="0"/>
              </a:spcAft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教學後再思考</a:t>
            </a:r>
            <a:r>
              <a:rPr lang="en-US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反覆</a:t>
            </a:r>
            <a:r>
              <a:rPr lang="zh-TW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思考</a:t>
            </a: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澄清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別</a:t>
            </a:r>
            <a:r>
              <a:rPr lang="zh-TW" altLang="zh-TW" sz="32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太快</a:t>
            </a:r>
            <a:r>
              <a:rPr lang="zh-TW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下結論</a:t>
            </a:r>
            <a:endParaRPr lang="en-US" altLang="zh-TW" sz="32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16000">
              <a:spcBef>
                <a:spcPts val="2400"/>
              </a:spcBef>
              <a:spcAft>
                <a:spcPts val="0"/>
              </a:spcAft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閱讀理解雖然識字看起來沒太大問題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不過可以做</a:t>
            </a:r>
            <a:r>
              <a:rPr lang="zh-TW" altLang="en-US" sz="3200" b="1" u="sng" kern="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識字量評估測驗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或是</a:t>
            </a:r>
            <a:r>
              <a:rPr lang="zh-TW" altLang="en-US" sz="3200" b="1" u="sng" kern="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常見字流暢性測驗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來看閱讀時的影響原因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16000">
              <a:spcBef>
                <a:spcPts val="2400"/>
              </a:spcBef>
            </a:pPr>
            <a:r>
              <a:rPr lang="zh-TW" altLang="en-US" sz="3200" b="1" u="sng" kern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修訂畢保德圖畫詞彙測驗</a:t>
            </a:r>
            <a:r>
              <a:rPr lang="zh-TW" altLang="en-US" sz="32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可以了解詞彙理解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能力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16000">
              <a:spcBef>
                <a:spcPts val="2400"/>
              </a:spcBef>
              <a:spcAft>
                <a:spcPts val="0"/>
              </a:spcAft>
            </a:pPr>
            <a:r>
              <a:rPr lang="zh-TW" altLang="en-US" sz="3200" b="1" u="sng" kern="1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兒童口語理解測驗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適合閱讀理解的學生做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因為文字閱讀差的學生對於複雜語句的聽理解也會不佳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因為單用聽的去理解難度也比較高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16000" lvl="0">
              <a:spcBef>
                <a:spcPts val="2400"/>
              </a:spcBef>
              <a:buClr>
                <a:srgbClr val="FE8637"/>
              </a:buClr>
            </a:pPr>
            <a:r>
              <a:rPr lang="zh-TW" altLang="en-US" sz="31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書寫障礙可以加做</a:t>
            </a:r>
            <a:r>
              <a:rPr lang="en-US" altLang="zh-TW" sz="3100" b="1" u="sng" kern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VMI</a:t>
            </a:r>
            <a:r>
              <a:rPr lang="zh-TW" altLang="en-US" sz="3100" b="1" u="sng" kern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視覺</a:t>
            </a:r>
            <a:r>
              <a:rPr lang="en-US" altLang="zh-TW" sz="3100" b="1" u="sng" kern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-</a:t>
            </a:r>
            <a:r>
              <a:rPr lang="zh-TW" altLang="en-US" sz="3100" b="1" u="sng" kern="1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動作統整發展測驗</a:t>
            </a:r>
            <a:r>
              <a:rPr lang="zh-TW" altLang="en-US" sz="3100" kern="1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或是職能治療師上課時做有關手眼協調的學習</a:t>
            </a:r>
            <a:r>
              <a:rPr lang="zh-TW" altLang="en-US" sz="3100" kern="1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單</a:t>
            </a:r>
            <a:endParaRPr lang="en-US" altLang="zh-TW" sz="3100" kern="1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zh-TW" altLang="zh-TW" sz="3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B050"/>
                </a:solidFill>
                <a:ea typeface="文鼎細圓" pitchFamily="49" charset="-120"/>
              </a:rPr>
              <a:t>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學習解釋魏氏智力測驗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65104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不只看全量表分數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了解分測驗代表的能力</a:t>
            </a:r>
            <a:r>
              <a:rPr lang="en-US" altLang="zh-TW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,</a:t>
            </a: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組合分數應證學習上的困難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17369"/>
              </p:ext>
            </p:extLst>
          </p:nvPr>
        </p:nvGraphicFramePr>
        <p:xfrm>
          <a:off x="755578" y="2708920"/>
          <a:ext cx="6984772" cy="3168608"/>
        </p:xfrm>
        <a:graphic>
          <a:graphicData uri="http://schemas.openxmlformats.org/drawingml/2006/table">
            <a:tbl>
              <a:tblPr/>
              <a:tblGrid>
                <a:gridCol w="536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6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76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55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797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10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057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552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9874">
                <a:tc gridSpan="14">
                  <a:txBody>
                    <a:bodyPr/>
                    <a:lstStyle/>
                    <a:p>
                      <a:pPr indent="800100" algn="ctr">
                        <a:spcAft>
                          <a:spcPts val="0"/>
                        </a:spcAft>
                        <a:tabLst>
                          <a:tab pos="3477260" algn="l"/>
                        </a:tabLst>
                      </a:pPr>
                      <a:r>
                        <a:rPr lang="zh-TW" sz="1400" b="1" kern="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魏氏兒童智力量表第四</a:t>
                      </a:r>
                      <a:r>
                        <a:rPr lang="zh-TW" sz="1400" b="1" kern="1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版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75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語文理解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知覺推理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工作記憶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處理速度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7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類同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詞彙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理解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常識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圖形</a:t>
                      </a:r>
                      <a:endParaRPr lang="en-US" altLang="zh-TW" sz="12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設計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圖概念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矩陣</a:t>
                      </a:r>
                      <a:endParaRPr lang="en-US" altLang="zh-TW" sz="12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推理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圖畫</a:t>
                      </a:r>
                      <a:endParaRPr lang="en-US" altLang="zh-TW" sz="1200" kern="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補充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記憶廣度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數字序列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算術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符號替代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符號尋找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標楷體" panose="03000509000000000000" pitchFamily="65" charset="-120"/>
                        </a:rPr>
                        <a:t>刪除動物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3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理解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理解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理解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理解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視動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推理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推理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視辨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注意力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88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詞彙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概念理解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口語表達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識字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視動協調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幾何能力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數學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程序記憶力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亞斯書寫速度慢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593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排除文化不利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容易跌倒</a:t>
                      </a:r>
                      <a:r>
                        <a:rPr lang="en-US" altLang="zh-TW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繪畫差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加做注意力測驗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不差但寫作業考卷卻慢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4427982" y="6109137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Clr>
                <a:srgbClr val="FE8637"/>
              </a:buClr>
              <a:buSzPct val="70000"/>
              <a:tabLst>
                <a:tab pos="465455" algn="l"/>
              </a:tabLst>
            </a:pPr>
            <a:r>
              <a:rPr lang="zh-TW" altLang="en-US" sz="2000" u="sng" kern="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詳見魏氏四版進階研習手冊</a:t>
            </a:r>
            <a:endParaRPr lang="en-US" altLang="zh-TW" sz="2000" u="sng" kern="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</p:txBody>
      </p:sp>
    </p:spTree>
    <p:extLst>
      <p:ext uri="{BB962C8B-B14F-4D97-AF65-F5344CB8AC3E}">
        <p14:creationId xmlns:p14="http://schemas.microsoft.com/office/powerpoint/2010/main" val="27785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B050"/>
                </a:solidFill>
                <a:ea typeface="文鼎細圓" pitchFamily="49" charset="-120"/>
              </a:rPr>
              <a:t>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學習解釋魏氏智力測驗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6490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2400"/>
              </a:spcBef>
            </a:pPr>
            <a:r>
              <a:rPr lang="zh-TW" altLang="en-US" sz="11200" dirty="0" smtClean="0">
                <a:ea typeface="標楷體" panose="03000509000000000000" pitchFamily="65" charset="-120"/>
                <a:cs typeface="DFKaiShu-SB-Estd-BF"/>
              </a:rPr>
              <a:t>學障</a:t>
            </a:r>
            <a:r>
              <a:rPr lang="zh-TW" altLang="zh-TW" sz="11200" dirty="0" smtClean="0">
                <a:ea typeface="標楷體" panose="03000509000000000000" pitchFamily="65" charset="-120"/>
                <a:cs typeface="DFKaiShu-SB-Estd-BF"/>
              </a:rPr>
              <a:t>內在</a:t>
            </a:r>
            <a:r>
              <a:rPr lang="zh-TW" altLang="zh-TW" sz="11200" dirty="0">
                <a:ea typeface="標楷體" panose="03000509000000000000" pitchFamily="65" charset="-120"/>
                <a:cs typeface="DFKaiShu-SB-Estd-BF"/>
              </a:rPr>
              <a:t>能力顯著差異之</a:t>
            </a:r>
            <a:r>
              <a:rPr lang="zh-TW" altLang="zh-TW" sz="11200" dirty="0" smtClean="0">
                <a:ea typeface="標楷體" panose="03000509000000000000" pitchFamily="65" charset="-120"/>
                <a:cs typeface="DFKaiShu-SB-Estd-BF"/>
              </a:rPr>
              <a:t>認定</a:t>
            </a:r>
            <a:r>
              <a:rPr lang="en-US" altLang="zh-TW" sz="11200" dirty="0" smtClean="0">
                <a:ea typeface="標楷體" panose="03000509000000000000" pitchFamily="65" charset="-120"/>
                <a:cs typeface="DFKaiShu-SB-Estd-BF"/>
              </a:rPr>
              <a:t>,</a:t>
            </a:r>
            <a:r>
              <a:rPr lang="zh-TW" altLang="en-US" sz="11200" dirty="0" smtClean="0">
                <a:ea typeface="標楷體" panose="03000509000000000000" pitchFamily="65" charset="-120"/>
                <a:cs typeface="DFKaiShu-SB-Estd-BF"/>
              </a:rPr>
              <a:t>記得細看</a:t>
            </a:r>
            <a:r>
              <a:rPr lang="zh-TW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基隆市身心障礙學生鑑定安置資格</a:t>
            </a:r>
            <a:r>
              <a:rPr lang="zh-TW" altLang="zh-TW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研判</a:t>
            </a:r>
            <a:r>
              <a:rPr lang="en-US" altLang="zh-TW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若內在差異達顯著差異值標準，則</a:t>
            </a:r>
            <a:r>
              <a:rPr lang="zh-TW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不考慮全量表智商</a:t>
            </a: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。「語文理解、知覺推理、工作記憶」三者其一大於或等於</a:t>
            </a:r>
            <a:r>
              <a:rPr lang="en-US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85</a:t>
            </a:r>
            <a:r>
              <a:rPr lang="zh-TW" altLang="zh-TW" sz="112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en-US" altLang="zh-TW" sz="112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魏氏兒童智力量表第四版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因素指數差異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達顯著差異值標準</a:t>
            </a: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，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且其基本率小於或等於百分之10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zh-TW" altLang="zh-TW" sz="112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魏氏兒童智力量表第四版分測驗量表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強弱項差異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達顯著差異值標準，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且其基本率小於或等於百分之10</a:t>
            </a:r>
            <a:r>
              <a:rPr lang="x-none" altLang="zh-TW" sz="112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en-US" altLang="zh-TW" sz="112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r>
              <a:rPr lang="zh-TW" altLang="en-US" sz="112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112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r>
              <a:rPr lang="zh-TW" altLang="en-US" sz="96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41928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B050"/>
                </a:solidFill>
                <a:ea typeface="文鼎細圓" pitchFamily="49" charset="-120"/>
              </a:rPr>
              <a:t>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學習解釋魏氏智力測驗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6490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2400"/>
              </a:spcBef>
            </a:pPr>
            <a:r>
              <a:rPr lang="zh-TW" altLang="en-US" sz="11200" dirty="0" smtClean="0">
                <a:ea typeface="標楷體" panose="03000509000000000000" pitchFamily="65" charset="-120"/>
                <a:cs typeface="DFKaiShu-SB-Estd-BF"/>
              </a:rPr>
              <a:t>學障</a:t>
            </a:r>
            <a:r>
              <a:rPr lang="zh-TW" altLang="zh-TW" sz="11200" dirty="0" smtClean="0">
                <a:ea typeface="標楷體" panose="03000509000000000000" pitchFamily="65" charset="-120"/>
                <a:cs typeface="DFKaiShu-SB-Estd-BF"/>
              </a:rPr>
              <a:t>內在</a:t>
            </a:r>
            <a:r>
              <a:rPr lang="zh-TW" altLang="zh-TW" sz="11200" dirty="0">
                <a:ea typeface="標楷體" panose="03000509000000000000" pitchFamily="65" charset="-120"/>
                <a:cs typeface="DFKaiShu-SB-Estd-BF"/>
              </a:rPr>
              <a:t>能力顯著差異之</a:t>
            </a:r>
            <a:r>
              <a:rPr lang="zh-TW" altLang="zh-TW" sz="11200" dirty="0" smtClean="0">
                <a:ea typeface="標楷體" panose="03000509000000000000" pitchFamily="65" charset="-120"/>
                <a:cs typeface="DFKaiShu-SB-Estd-BF"/>
              </a:rPr>
              <a:t>認定</a:t>
            </a:r>
            <a:r>
              <a:rPr lang="en-US" altLang="zh-TW" sz="11200" dirty="0" smtClean="0">
                <a:ea typeface="標楷體" panose="03000509000000000000" pitchFamily="65" charset="-120"/>
                <a:cs typeface="DFKaiShu-SB-Estd-BF"/>
              </a:rPr>
              <a:t>,</a:t>
            </a:r>
            <a:r>
              <a:rPr lang="zh-TW" altLang="en-US" sz="11200" dirty="0" smtClean="0">
                <a:ea typeface="標楷體" panose="03000509000000000000" pitchFamily="65" charset="-120"/>
                <a:cs typeface="DFKaiShu-SB-Estd-BF"/>
              </a:rPr>
              <a:t>記得細看</a:t>
            </a:r>
            <a:r>
              <a:rPr lang="zh-TW" altLang="zh-TW" sz="11200" dirty="0">
                <a:latin typeface="標楷體" panose="03000509000000000000" pitchFamily="65" charset="-120"/>
                <a:ea typeface="標楷體" panose="03000509000000000000" pitchFamily="65" charset="-120"/>
              </a:rPr>
              <a:t>基隆市身心障礙學生鑑定安置資格</a:t>
            </a:r>
            <a:r>
              <a:rPr lang="zh-TW" altLang="zh-TW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研判</a:t>
            </a:r>
            <a:r>
              <a:rPr lang="en-US" altLang="zh-TW" sz="11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若內在差異達顯著差異值標準，則</a:t>
            </a:r>
            <a:r>
              <a:rPr lang="zh-TW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不考慮全量表智商</a:t>
            </a: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。「語文理解、知覺推理、工作記憶」三者其一大於或等於</a:t>
            </a:r>
            <a:r>
              <a:rPr lang="en-US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85</a:t>
            </a:r>
            <a:r>
              <a:rPr lang="zh-TW" altLang="zh-TW" sz="112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en-US" altLang="zh-TW" sz="112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魏氏兒童智力量表第四版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因素指數差異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達顯著差異值標準</a:t>
            </a:r>
            <a:r>
              <a:rPr lang="zh-TW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，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且其基本率小於或等於百分之10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zh-TW" altLang="zh-TW" sz="112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魏氏兒童智力量表第四版分測驗量表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強弱項差異</a:t>
            </a:r>
            <a:r>
              <a:rPr lang="x-none" altLang="zh-TW" sz="11200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達顯著差異值標準，</a:t>
            </a:r>
            <a:r>
              <a:rPr lang="x-none" altLang="zh-TW" sz="11200" b="1" u="sng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且其基本率小於或等於百分之10</a:t>
            </a:r>
            <a:r>
              <a:rPr lang="x-none" altLang="zh-TW" sz="112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。</a:t>
            </a:r>
            <a:endParaRPr lang="en-US" altLang="zh-TW" sz="112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r>
              <a:rPr lang="zh-TW" altLang="en-US" sz="112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112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r>
              <a:rPr lang="zh-TW" altLang="en-US" sz="96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724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rgbClr val="00B050"/>
                </a:solidFill>
                <a:ea typeface="文鼎細圓" pitchFamily="49" charset="-120"/>
              </a:rPr>
              <a:t>         </a:t>
            </a:r>
            <a:r>
              <a:rPr lang="zh-TW" altLang="en-US" sz="48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學習解釋魏氏智力測驗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764904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2400"/>
              </a:spcBef>
            </a:pP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分析頁中的差異意義</a:t>
            </a:r>
            <a:r>
              <a:rPr lang="en-US" altLang="zh-TW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要先認識</a:t>
            </a:r>
            <a:r>
              <a:rPr lang="zh-TW" altLang="en-US" sz="1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基本率</a:t>
            </a:r>
            <a:r>
              <a:rPr lang="en-US" altLang="zh-TW" sz="1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</a:p>
          <a:p>
            <a:pPr marL="0" indent="0">
              <a:spcBef>
                <a:spcPts val="2400"/>
              </a:spcBef>
              <a:buNone/>
            </a:pPr>
            <a:endParaRPr lang="en-US" altLang="zh-TW" sz="128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在群體中發生的發生頻率</a:t>
            </a:r>
            <a:endParaRPr lang="zh-TW" altLang="zh-TW" sz="144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通常</a:t>
            </a:r>
            <a:r>
              <a:rPr lang="en-US" altLang="zh-TW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10-15%</a:t>
            </a: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為</a:t>
            </a:r>
            <a:r>
              <a:rPr lang="zh-TW" altLang="en-US" sz="14400" b="1" u="sng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罕見程度</a:t>
            </a:r>
            <a:endParaRPr lang="en-US" altLang="zh-TW" sz="14400" b="1" u="sng" kern="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即使出現顯著性</a:t>
            </a:r>
            <a:r>
              <a:rPr lang="en-US" altLang="zh-TW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,</a:t>
            </a: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但是在群體中要達到罕見程度</a:t>
            </a:r>
            <a:r>
              <a:rPr lang="en-US" altLang="zh-TW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,</a:t>
            </a: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所以基本率是重要的</a:t>
            </a:r>
            <a:endParaRPr lang="en-US" altLang="zh-TW" sz="14400" kern="0" dirty="0" smtClean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  <a:tabLst>
                <a:tab pos="465455" algn="l"/>
              </a:tabLst>
            </a:pPr>
            <a:endParaRPr lang="en-US" altLang="zh-TW" sz="14400" kern="0" dirty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0" indent="0">
              <a:buNone/>
              <a:tabLst>
                <a:tab pos="465455" algn="l"/>
              </a:tabLst>
            </a:pPr>
            <a:r>
              <a:rPr lang="zh-TW" altLang="en-US" sz="14400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     </a:t>
            </a:r>
            <a:r>
              <a:rPr lang="zh-TW" altLang="en-US" sz="14400" u="sng" kern="0" dirty="0" smtClean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詳</a:t>
            </a:r>
            <a:r>
              <a:rPr lang="zh-TW" altLang="en-US" sz="14400" u="sng" kern="0" dirty="0">
                <a:latin typeface="標楷體" panose="03000509000000000000" pitchFamily="65" charset="-120"/>
                <a:ea typeface="標楷體" panose="03000509000000000000" pitchFamily="65" charset="-120"/>
                <a:cs typeface="DFKaiShu-SB-Estd-BF"/>
              </a:rPr>
              <a:t>見魏氏四版進階研習手冊</a:t>
            </a:r>
            <a:endParaRPr lang="en-US" altLang="zh-TW" sz="14400" u="sng" kern="0" dirty="0">
              <a:latin typeface="標楷體" panose="03000509000000000000" pitchFamily="65" charset="-120"/>
              <a:ea typeface="標楷體" panose="03000509000000000000" pitchFamily="65" charset="-120"/>
              <a:cs typeface="DFKaiShu-SB-Estd-BF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endParaRPr lang="zh-TW" altLang="zh-TW" sz="14400" kern="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spcAft>
                <a:spcPts val="0"/>
              </a:spcAft>
              <a:buNone/>
              <a:tabLst>
                <a:tab pos="465455" algn="l"/>
              </a:tabLst>
            </a:pPr>
            <a:r>
              <a:rPr lang="zh-TW" altLang="en-US" sz="96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zh-TW" altLang="en-US" sz="32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endParaRPr lang="en-US" altLang="zh-TW" sz="32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fontAlgn="base">
              <a:buNone/>
            </a:pPr>
            <a:endParaRPr lang="zh-TW" altLang="en-US" sz="3200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15628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因數指數間差異</a:t>
            </a:r>
            <a:endParaRPr lang="zh-TW" altLang="en-US" sz="40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7787208" cy="3312368"/>
          </a:xfrm>
        </p:spPr>
      </p:pic>
      <p:sp>
        <p:nvSpPr>
          <p:cNvPr id="5" name="橢圓 4"/>
          <p:cNvSpPr/>
          <p:nvPr/>
        </p:nvSpPr>
        <p:spPr>
          <a:xfrm>
            <a:off x="5796136" y="1772816"/>
            <a:ext cx="1008112" cy="42484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4572000" y="1811670"/>
            <a:ext cx="1008112" cy="42484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86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強弱</a:t>
            </a:r>
            <a:r>
              <a:rPr lang="zh-TW" altLang="en-US" sz="4000" b="1" dirty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r>
              <a:rPr lang="zh-TW" altLang="en-US" sz="4000" b="1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差異</a:t>
            </a:r>
            <a:endParaRPr lang="zh-TW" altLang="en-US" sz="4000" b="1" dirty="0">
              <a:solidFill>
                <a:schemeClr val="accent3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713"/>
            <a:ext cx="8487265" cy="4133956"/>
          </a:xfrm>
        </p:spPr>
      </p:pic>
      <p:sp>
        <p:nvSpPr>
          <p:cNvPr id="5" name="橢圓 4"/>
          <p:cNvSpPr/>
          <p:nvPr/>
        </p:nvSpPr>
        <p:spPr>
          <a:xfrm>
            <a:off x="5940152" y="1417638"/>
            <a:ext cx="1039276" cy="42484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1495321" y="-2669920"/>
            <a:ext cx="7747881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基隆市特殊教育學生學習障礙亞型研判架構參考</a:t>
            </a:r>
            <a:endParaRPr kumimoji="0" lang="zh-TW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7" name="群組 6"/>
          <p:cNvGrpSpPr>
            <a:grpSpLocks/>
          </p:cNvGrpSpPr>
          <p:nvPr/>
        </p:nvGrpSpPr>
        <p:grpSpPr bwMode="auto">
          <a:xfrm>
            <a:off x="1331640" y="274638"/>
            <a:ext cx="5143732" cy="6549658"/>
            <a:chOff x="1702" y="1960"/>
            <a:chExt cx="8399" cy="11991"/>
          </a:xfrm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579" y="3891"/>
              <a:ext cx="1680" cy="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閱讀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0" name="Text Box 4"/>
            <p:cNvSpPr txBox="1">
              <a:spLocks noChangeArrowheads="1"/>
            </p:cNvSpPr>
            <p:nvPr/>
          </p:nvSpPr>
          <p:spPr bwMode="auto">
            <a:xfrm>
              <a:off x="3580" y="7853"/>
              <a:ext cx="1681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書寫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3580" y="12420"/>
              <a:ext cx="1681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數學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6395" y="1960"/>
              <a:ext cx="370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聽覺理解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6397" y="2588"/>
              <a:ext cx="3704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口語表達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6395" y="3194"/>
              <a:ext cx="3704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識字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6395" y="4410"/>
              <a:ext cx="370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其他：伴隨注意力、記憶力、動作協調、知覺組織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6395" y="3793"/>
              <a:ext cx="370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閱讀理解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702" y="6696"/>
              <a:ext cx="741" cy="309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 font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學習障礙亞型分類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6395" y="6618"/>
              <a:ext cx="370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書寫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19" name="Text Box 13"/>
            <p:cNvSpPr txBox="1">
              <a:spLocks noChangeArrowheads="1"/>
            </p:cNvSpPr>
            <p:nvPr/>
          </p:nvSpPr>
          <p:spPr bwMode="auto">
            <a:xfrm>
              <a:off x="6395" y="7231"/>
              <a:ext cx="3704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 dirty="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寫字</a:t>
              </a:r>
              <a:endParaRPr lang="zh-TW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0" name="Text Box 14"/>
            <p:cNvSpPr txBox="1">
              <a:spLocks noChangeArrowheads="1"/>
            </p:cNvSpPr>
            <p:nvPr/>
          </p:nvSpPr>
          <p:spPr bwMode="auto">
            <a:xfrm>
              <a:off x="6395" y="7852"/>
              <a:ext cx="3704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 dirty="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寫作</a:t>
              </a:r>
              <a:endParaRPr lang="zh-TW" sz="12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6395" y="8451"/>
              <a:ext cx="3704" cy="8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其他：伴隨注意力、記憶力、動作協調、知覺組織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2" name="Text Box 16"/>
            <p:cNvSpPr txBox="1">
              <a:spLocks noChangeArrowheads="1"/>
            </p:cNvSpPr>
            <p:nvPr/>
          </p:nvSpPr>
          <p:spPr bwMode="auto">
            <a:xfrm>
              <a:off x="6395" y="10566"/>
              <a:ext cx="370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數學計算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3" name="Text Box 17"/>
            <p:cNvSpPr txBox="1">
              <a:spLocks noChangeArrowheads="1"/>
            </p:cNvSpPr>
            <p:nvPr/>
          </p:nvSpPr>
          <p:spPr bwMode="auto">
            <a:xfrm>
              <a:off x="6395" y="11179"/>
              <a:ext cx="3704" cy="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數感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6395" y="11800"/>
              <a:ext cx="3704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數學公式記憶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6395" y="13072"/>
              <a:ext cx="3704" cy="8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其他：伴隨注意力、記憶力、動作協調、知覺組織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6395" y="12455"/>
              <a:ext cx="3704" cy="4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zh-TW" sz="1400" kern="100">
                  <a:effectLst/>
                  <a:latin typeface="Times New Roman" panose="02020603050405020304" pitchFamily="18" charset="0"/>
                  <a:ea typeface="標楷體" panose="03000509000000000000" pitchFamily="65" charset="-120"/>
                </a:rPr>
                <a:t>數學推理</a:t>
              </a:r>
              <a:endParaRPr lang="zh-TW" sz="1200" kern="100">
                <a:effectLst/>
                <a:latin typeface="Times New Roman" panose="02020603050405020304" pitchFamily="18" charset="0"/>
                <a:ea typeface="新細明體" panose="02020500000000000000" pitchFamily="18" charset="-120"/>
              </a:endParaRPr>
            </a:p>
          </p:txBody>
        </p:sp>
        <p:cxnSp>
          <p:nvCxnSpPr>
            <p:cNvPr id="27" name="AutoShape 21"/>
            <p:cNvCxnSpPr>
              <a:cxnSpLocks noChangeShapeType="1"/>
            </p:cNvCxnSpPr>
            <p:nvPr/>
          </p:nvCxnSpPr>
          <p:spPr bwMode="auto">
            <a:xfrm>
              <a:off x="3011" y="4134"/>
              <a:ext cx="1" cy="85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AutoShape 22"/>
            <p:cNvCxnSpPr>
              <a:cxnSpLocks noChangeShapeType="1"/>
            </p:cNvCxnSpPr>
            <p:nvPr/>
          </p:nvCxnSpPr>
          <p:spPr bwMode="auto">
            <a:xfrm>
              <a:off x="2443" y="8117"/>
              <a:ext cx="113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AutoShape 23"/>
            <p:cNvCxnSpPr>
              <a:cxnSpLocks noChangeShapeType="1"/>
            </p:cNvCxnSpPr>
            <p:nvPr/>
          </p:nvCxnSpPr>
          <p:spPr bwMode="auto">
            <a:xfrm>
              <a:off x="3012" y="4134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24"/>
            <p:cNvCxnSpPr>
              <a:cxnSpLocks noChangeShapeType="1"/>
            </p:cNvCxnSpPr>
            <p:nvPr/>
          </p:nvCxnSpPr>
          <p:spPr bwMode="auto">
            <a:xfrm>
              <a:off x="3012" y="12717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AutoShape 25"/>
            <p:cNvCxnSpPr>
              <a:cxnSpLocks noChangeShapeType="1"/>
            </p:cNvCxnSpPr>
            <p:nvPr/>
          </p:nvCxnSpPr>
          <p:spPr bwMode="auto">
            <a:xfrm flipV="1">
              <a:off x="5259" y="4136"/>
              <a:ext cx="11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26"/>
            <p:cNvCxnSpPr>
              <a:cxnSpLocks noChangeShapeType="1"/>
            </p:cNvCxnSpPr>
            <p:nvPr/>
          </p:nvCxnSpPr>
          <p:spPr bwMode="auto">
            <a:xfrm>
              <a:off x="5827" y="2302"/>
              <a:ext cx="0" cy="25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27"/>
            <p:cNvCxnSpPr>
              <a:cxnSpLocks noChangeShapeType="1"/>
            </p:cNvCxnSpPr>
            <p:nvPr/>
          </p:nvCxnSpPr>
          <p:spPr bwMode="auto">
            <a:xfrm>
              <a:off x="5827" y="2301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AutoShape 28"/>
            <p:cNvCxnSpPr>
              <a:cxnSpLocks noChangeShapeType="1"/>
            </p:cNvCxnSpPr>
            <p:nvPr/>
          </p:nvCxnSpPr>
          <p:spPr bwMode="auto">
            <a:xfrm>
              <a:off x="5827" y="2882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29"/>
            <p:cNvCxnSpPr>
              <a:cxnSpLocks noChangeShapeType="1"/>
            </p:cNvCxnSpPr>
            <p:nvPr/>
          </p:nvCxnSpPr>
          <p:spPr bwMode="auto">
            <a:xfrm>
              <a:off x="5827" y="3499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30"/>
            <p:cNvCxnSpPr>
              <a:cxnSpLocks noChangeShapeType="1"/>
            </p:cNvCxnSpPr>
            <p:nvPr/>
          </p:nvCxnSpPr>
          <p:spPr bwMode="auto">
            <a:xfrm>
              <a:off x="5827" y="4881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" name="AutoShape 31"/>
            <p:cNvCxnSpPr>
              <a:cxnSpLocks noChangeShapeType="1"/>
            </p:cNvCxnSpPr>
            <p:nvPr/>
          </p:nvCxnSpPr>
          <p:spPr bwMode="auto">
            <a:xfrm flipV="1">
              <a:off x="5261" y="8117"/>
              <a:ext cx="11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32"/>
            <p:cNvCxnSpPr>
              <a:cxnSpLocks noChangeShapeType="1"/>
            </p:cNvCxnSpPr>
            <p:nvPr/>
          </p:nvCxnSpPr>
          <p:spPr bwMode="auto">
            <a:xfrm>
              <a:off x="5827" y="6861"/>
              <a:ext cx="2" cy="199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33"/>
            <p:cNvCxnSpPr>
              <a:cxnSpLocks noChangeShapeType="1"/>
            </p:cNvCxnSpPr>
            <p:nvPr/>
          </p:nvCxnSpPr>
          <p:spPr bwMode="auto">
            <a:xfrm>
              <a:off x="5827" y="6861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0" name="AutoShape 34"/>
            <p:cNvCxnSpPr>
              <a:cxnSpLocks noChangeShapeType="1"/>
            </p:cNvCxnSpPr>
            <p:nvPr/>
          </p:nvCxnSpPr>
          <p:spPr bwMode="auto">
            <a:xfrm>
              <a:off x="5827" y="7478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AutoShape 35"/>
            <p:cNvCxnSpPr>
              <a:cxnSpLocks noChangeShapeType="1"/>
            </p:cNvCxnSpPr>
            <p:nvPr/>
          </p:nvCxnSpPr>
          <p:spPr bwMode="auto">
            <a:xfrm>
              <a:off x="5827" y="8860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36"/>
            <p:cNvCxnSpPr>
              <a:cxnSpLocks noChangeShapeType="1"/>
            </p:cNvCxnSpPr>
            <p:nvPr/>
          </p:nvCxnSpPr>
          <p:spPr bwMode="auto">
            <a:xfrm flipV="1">
              <a:off x="5261" y="12660"/>
              <a:ext cx="113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AutoShape 37"/>
            <p:cNvCxnSpPr>
              <a:cxnSpLocks noChangeShapeType="1"/>
            </p:cNvCxnSpPr>
            <p:nvPr/>
          </p:nvCxnSpPr>
          <p:spPr bwMode="auto">
            <a:xfrm>
              <a:off x="5829" y="10826"/>
              <a:ext cx="0" cy="25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AutoShape 38"/>
            <p:cNvCxnSpPr>
              <a:cxnSpLocks noChangeShapeType="1"/>
            </p:cNvCxnSpPr>
            <p:nvPr/>
          </p:nvCxnSpPr>
          <p:spPr bwMode="auto">
            <a:xfrm>
              <a:off x="5829" y="10825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39"/>
            <p:cNvCxnSpPr>
              <a:cxnSpLocks noChangeShapeType="1"/>
            </p:cNvCxnSpPr>
            <p:nvPr/>
          </p:nvCxnSpPr>
          <p:spPr bwMode="auto">
            <a:xfrm>
              <a:off x="5829" y="11406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6" name="AutoShape 40"/>
            <p:cNvCxnSpPr>
              <a:cxnSpLocks noChangeShapeType="1"/>
            </p:cNvCxnSpPr>
            <p:nvPr/>
          </p:nvCxnSpPr>
          <p:spPr bwMode="auto">
            <a:xfrm>
              <a:off x="5829" y="12023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41"/>
            <p:cNvCxnSpPr>
              <a:cxnSpLocks noChangeShapeType="1"/>
            </p:cNvCxnSpPr>
            <p:nvPr/>
          </p:nvCxnSpPr>
          <p:spPr bwMode="auto">
            <a:xfrm>
              <a:off x="5829" y="13405"/>
              <a:ext cx="56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Rectangle 60"/>
          <p:cNvSpPr>
            <a:spLocks noChangeArrowheads="1"/>
          </p:cNvSpPr>
          <p:nvPr/>
        </p:nvSpPr>
        <p:spPr bwMode="auto">
          <a:xfrm flipV="1">
            <a:off x="1495321" y="-2164036"/>
            <a:ext cx="774788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77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1112</TotalTime>
  <Words>1771</Words>
  <Application>Microsoft Office PowerPoint</Application>
  <PresentationFormat>如螢幕大小 (4:3)</PresentationFormat>
  <Paragraphs>272</Paragraphs>
  <Slides>17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9" baseType="lpstr">
      <vt:lpstr>DFKaiShu-SB-Estd-BF</vt:lpstr>
      <vt:lpstr>文鼎細圓</vt:lpstr>
      <vt:lpstr>文鼎超圓</vt:lpstr>
      <vt:lpstr>新細明體</vt:lpstr>
      <vt:lpstr>標楷體</vt:lpstr>
      <vt:lpstr>Arial</vt:lpstr>
      <vt:lpstr>Calibri</vt:lpstr>
      <vt:lpstr>Century Schoolbook</vt:lpstr>
      <vt:lpstr>Times New Roman</vt:lpstr>
      <vt:lpstr>Wingdings</vt:lpstr>
      <vt:lpstr>Wingdings 2</vt:lpstr>
      <vt:lpstr>壁窗</vt:lpstr>
      <vt:lpstr>PowerPoint 簡報</vt:lpstr>
      <vt:lpstr>                測驗工具選用</vt:lpstr>
      <vt:lpstr>         學習解釋魏氏智力測驗</vt:lpstr>
      <vt:lpstr>         學習解釋魏氏智力測驗</vt:lpstr>
      <vt:lpstr>         學習解釋魏氏智力測驗</vt:lpstr>
      <vt:lpstr>         學習解釋魏氏智力測驗</vt:lpstr>
      <vt:lpstr>因數指數間差異</vt:lpstr>
      <vt:lpstr>強弱項差異</vt:lpstr>
      <vt:lpstr>PowerPoint 簡報</vt:lpstr>
      <vt:lpstr>  你是視覺型   還是聽覺型   學習的人?</vt:lpstr>
      <vt:lpstr>  鑑定資料表盡量表格化</vt:lpstr>
      <vt:lpstr>           學生資料蒐集</vt:lpstr>
      <vt:lpstr>        資料整理和呈現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生如夏花</dc:title>
  <dc:creator>教務組</dc:creator>
  <cp:lastModifiedBy>USER</cp:lastModifiedBy>
  <cp:revision>60</cp:revision>
  <dcterms:created xsi:type="dcterms:W3CDTF">2017-05-09T07:21:30Z</dcterms:created>
  <dcterms:modified xsi:type="dcterms:W3CDTF">2018-01-22T08:19:35Z</dcterms:modified>
</cp:coreProperties>
</file>