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8" r:id="rId4"/>
    <p:sldId id="263" r:id="rId5"/>
    <p:sldId id="261" r:id="rId6"/>
    <p:sldId id="264" r:id="rId7"/>
    <p:sldId id="259" r:id="rId8"/>
    <p:sldId id="265" r:id="rId9"/>
    <p:sldId id="266" r:id="rId10"/>
    <p:sldId id="267" r:id="rId11"/>
    <p:sldId id="260" r:id="rId12"/>
    <p:sldId id="26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52C61294-C9A3-46E5-8B8B-B67A1BB9295B}" type="datetimeFigureOut">
              <a:rPr lang="zh-TW" altLang="en-US" smtClean="0"/>
              <a:t>2017/8/9</a:t>
            </a:fld>
            <a:endParaRPr lang="zh-TW" altLang="en-US"/>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zh-TW" alt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3067787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zh-TW"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2302412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zh-TW"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1904528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lvl1pPr>
              <a:defRPr sz="1800"/>
            </a:lvl1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zh-TW"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1382761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52C61294-C9A3-46E5-8B8B-B67A1BB9295B}" type="datetimeFigureOut">
              <a:rPr lang="zh-TW" altLang="en-US" smtClean="0"/>
              <a:t>2017/8/9</a:t>
            </a:fld>
            <a:endParaRPr lang="zh-TW" altLang="en-US"/>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zh-TW" altLang="en-US"/>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1587102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17898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zh-TW" altLang="en-US"/>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3644457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zh-TW" altLang="en-US"/>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2125738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zh-TW" altLang="en-US"/>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1836561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lvl1pPr>
              <a:defRPr>
                <a:solidFill>
                  <a:schemeClr val="tx2"/>
                </a:solidFill>
              </a:defRPr>
            </a:lvl1pPr>
          </a:lstStyle>
          <a:p>
            <a:fld id="{52C61294-C9A3-46E5-8B8B-B67A1BB9295B}" type="datetimeFigureOut">
              <a:rPr lang="zh-TW" altLang="en-US" smtClean="0"/>
              <a:t>2017/8/9</a:t>
            </a:fld>
            <a:endParaRPr lang="zh-TW" altLang="en-US"/>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276FA06C-C3A1-4602-AC08-D8AB4F33D0F8}" type="slidenum">
              <a:rPr lang="zh-TW" altLang="en-US" smtClean="0"/>
              <a:t>‹#›</a:t>
            </a:fld>
            <a:endParaRPr lang="zh-TW" altLang="en-US"/>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9559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52C61294-C9A3-46E5-8B8B-B67A1BB9295B}" type="datetimeFigureOut">
              <a:rPr lang="zh-TW" altLang="en-US" smtClean="0"/>
              <a:t>2017/8/9</a:t>
            </a:fld>
            <a:endParaRPr lang="zh-TW" alt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2440684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52C61294-C9A3-46E5-8B8B-B67A1BB9295B}" type="datetimeFigureOut">
              <a:rPr lang="zh-TW" altLang="en-US" smtClean="0"/>
              <a:t>2017/8/9</a:t>
            </a:fld>
            <a:endParaRPr lang="zh-TW" altLang="en-US"/>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zh-TW" altLang="en-US"/>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276FA06C-C3A1-4602-AC08-D8AB4F33D0F8}" type="slidenum">
              <a:rPr lang="zh-TW" altLang="en-US" smtClean="0"/>
              <a:t>‹#›</a:t>
            </a:fld>
            <a:endParaRPr lang="zh-TW" altLang="en-US"/>
          </a:p>
        </p:txBody>
      </p:sp>
    </p:spTree>
    <p:extLst>
      <p:ext uri="{BB962C8B-B14F-4D97-AF65-F5344CB8AC3E}">
        <p14:creationId xmlns:p14="http://schemas.microsoft.com/office/powerpoint/2010/main" val="3499773455"/>
      </p:ext>
    </p:extLst>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file:///\\192.168.0.100\set202x\autism_form20080213\autism-form\&#33258;&#38281;&#30151;&#20818;&#31461;&#34892;&#28858;&#27298;&#26680;&#34920;&#65288;&#20013;&#24180;&#32026;&#20197;&#19978;&#65289;.doc" TargetMode="External"/><Relationship Id="rId2" Type="http://schemas.openxmlformats.org/officeDocument/2006/relationships/hyperlink" Target="file:///\\192.168.0.100\set202x\autism_form20080213\autism-form\&#33258;&#38281;&#30151;&#20818;&#31461;&#34892;&#28858;&#27298;&#26680;&#34920;&#65288;&#20302;&#24180;&#32026;&#23416;&#29983;&#29992;&#65289;.do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B</a:t>
            </a:r>
            <a:r>
              <a:rPr lang="zh-TW" altLang="en-US" dirty="0" smtClean="0"/>
              <a:t>類別</a:t>
            </a:r>
            <a:r>
              <a:rPr lang="en-US" altLang="zh-TW" sz="6600" dirty="0" smtClean="0"/>
              <a:t>(</a:t>
            </a:r>
            <a:r>
              <a:rPr lang="zh-TW" altLang="en-US" sz="6600" dirty="0" smtClean="0"/>
              <a:t>自閉</a:t>
            </a:r>
            <a:r>
              <a:rPr lang="zh-TW" altLang="en-US" sz="6600" dirty="0" smtClean="0"/>
              <a:t>症</a:t>
            </a:r>
            <a:r>
              <a:rPr lang="en-US" altLang="zh-TW" sz="6600" dirty="0" smtClean="0"/>
              <a:t>)</a:t>
            </a:r>
            <a:endParaRPr lang="zh-TW" altLang="en-US" sz="6600" dirty="0"/>
          </a:p>
        </p:txBody>
      </p:sp>
      <p:sp>
        <p:nvSpPr>
          <p:cNvPr id="3" name="副標題 2"/>
          <p:cNvSpPr>
            <a:spLocks noGrp="1"/>
          </p:cNvSpPr>
          <p:nvPr>
            <p:ph type="subTitle" idx="1"/>
          </p:nvPr>
        </p:nvSpPr>
        <p:spPr/>
        <p:txBody>
          <a:bodyPr/>
          <a:lstStyle/>
          <a:p>
            <a:r>
              <a:rPr lang="zh-TW" altLang="en-US" dirty="0" smtClean="0"/>
              <a:t>鑑定安置組 陳立珣</a:t>
            </a:r>
            <a:endParaRPr lang="zh-TW" altLang="en-US" dirty="0"/>
          </a:p>
        </p:txBody>
      </p:sp>
    </p:spTree>
    <p:extLst>
      <p:ext uri="{BB962C8B-B14F-4D97-AF65-F5344CB8AC3E}">
        <p14:creationId xmlns:p14="http://schemas.microsoft.com/office/powerpoint/2010/main" val="225339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dirty="0"/>
              <a:t>廣泛性發展障礙自閉症暨智能障礙者量表</a:t>
            </a:r>
            <a:endParaRPr lang="zh-TW" altLang="en-US" dirty="0"/>
          </a:p>
        </p:txBody>
      </p:sp>
      <p:sp>
        <p:nvSpPr>
          <p:cNvPr id="3" name="內容版面配置區 2"/>
          <p:cNvSpPr>
            <a:spLocks noGrp="1"/>
          </p:cNvSpPr>
          <p:nvPr>
            <p:ph idx="1"/>
          </p:nvPr>
        </p:nvSpPr>
        <p:spPr>
          <a:xfrm>
            <a:off x="1066800" y="1802674"/>
            <a:ext cx="10058400" cy="4232366"/>
          </a:xfrm>
        </p:spPr>
        <p:txBody>
          <a:bodyPr>
            <a:noAutofit/>
          </a:bodyPr>
          <a:lstStyle/>
          <a:p>
            <a:r>
              <a:rPr lang="zh-TW" altLang="zh-TW" dirty="0"/>
              <a:t>＊篩選伴隨智能障礙之泛自閉症障礙及廣泛性發展障礙者，亦可適用於臨界智能障礙者。</a:t>
            </a:r>
            <a:r>
              <a:rPr lang="en-US" altLang="zh-TW" dirty="0"/>
              <a:t/>
            </a:r>
            <a:br>
              <a:rPr lang="en-US" altLang="zh-TW" dirty="0"/>
            </a:br>
            <a:r>
              <a:rPr lang="zh-TW" altLang="zh-TW" dirty="0"/>
              <a:t>＊施測容易，適用二歲至七十歲受試者，可了解受評者各類行為特徵之現況，以提供教育或建議之參考。</a:t>
            </a:r>
          </a:p>
          <a:p>
            <a:r>
              <a:rPr lang="zh-TW" altLang="zh-TW" dirty="0"/>
              <a:t>本量表參酌</a:t>
            </a:r>
            <a:r>
              <a:rPr lang="en-US" altLang="zh-TW" dirty="0"/>
              <a:t>DSM-</a:t>
            </a:r>
            <a:r>
              <a:rPr lang="zh-TW" altLang="zh-TW" dirty="0"/>
              <a:t>Ⅲ</a:t>
            </a:r>
            <a:r>
              <a:rPr lang="en-US" altLang="zh-TW" dirty="0"/>
              <a:t>-R</a:t>
            </a:r>
            <a:r>
              <a:rPr lang="zh-TW" altLang="zh-TW" dirty="0"/>
              <a:t>與</a:t>
            </a:r>
            <a:r>
              <a:rPr lang="en-US" altLang="zh-TW" dirty="0"/>
              <a:t>ICD-10</a:t>
            </a:r>
            <a:r>
              <a:rPr lang="zh-TW" altLang="zh-TW" dirty="0"/>
              <a:t>之診斷標準，編製</a:t>
            </a:r>
            <a:r>
              <a:rPr lang="en-US" altLang="zh-TW" dirty="0"/>
              <a:t>12</a:t>
            </a:r>
            <a:r>
              <a:rPr lang="zh-TW" altLang="zh-TW" dirty="0"/>
              <a:t>個題項評量受試者常態行為與獨特或偏異行為之特徵：</a:t>
            </a:r>
            <a:r>
              <a:rPr lang="en-US" altLang="zh-TW" dirty="0"/>
              <a:t/>
            </a:r>
            <a:br>
              <a:rPr lang="en-US" altLang="zh-TW" dirty="0"/>
            </a:br>
            <a:r>
              <a:rPr lang="zh-TW" altLang="zh-TW" dirty="0"/>
              <a:t>常態行為</a:t>
            </a:r>
            <a:r>
              <a:rPr lang="en-US" altLang="zh-TW" dirty="0"/>
              <a:t/>
            </a:r>
            <a:br>
              <a:rPr lang="en-US" altLang="zh-TW" dirty="0"/>
            </a:br>
            <a:r>
              <a:rPr lang="zh-TW" altLang="zh-TW" dirty="0"/>
              <a:t>＊與成人的社會互動</a:t>
            </a:r>
            <a:r>
              <a:rPr lang="en-US" altLang="zh-TW" dirty="0"/>
              <a:t/>
            </a:r>
            <a:br>
              <a:rPr lang="en-US" altLang="zh-TW" dirty="0"/>
            </a:br>
            <a:r>
              <a:rPr lang="zh-TW" altLang="zh-TW" dirty="0"/>
              <a:t>＊與同儕的社會互動</a:t>
            </a:r>
            <a:r>
              <a:rPr lang="en-US" altLang="zh-TW" dirty="0"/>
              <a:t/>
            </a:r>
            <a:br>
              <a:rPr lang="en-US" altLang="zh-TW" dirty="0"/>
            </a:br>
            <a:r>
              <a:rPr lang="zh-TW" altLang="zh-TW" dirty="0"/>
              <a:t>＊語言與說話</a:t>
            </a:r>
            <a:r>
              <a:rPr lang="en-US" altLang="zh-TW" dirty="0"/>
              <a:t/>
            </a:r>
            <a:br>
              <a:rPr lang="en-US" altLang="zh-TW" dirty="0"/>
            </a:br>
            <a:r>
              <a:rPr lang="zh-TW" altLang="zh-TW" dirty="0"/>
              <a:t>獨特或偏異行為</a:t>
            </a:r>
            <a:r>
              <a:rPr lang="en-US" altLang="zh-TW" dirty="0"/>
              <a:t/>
            </a:r>
            <a:br>
              <a:rPr lang="en-US" altLang="zh-TW" dirty="0"/>
            </a:br>
            <a:r>
              <a:rPr lang="zh-TW" altLang="zh-TW" dirty="0"/>
              <a:t>＊顯著且強迫性的興趣行為</a:t>
            </a:r>
            <a:r>
              <a:rPr lang="en-US" altLang="zh-TW" dirty="0"/>
              <a:t/>
            </a:r>
            <a:br>
              <a:rPr lang="en-US" altLang="zh-TW" dirty="0"/>
            </a:br>
            <a:r>
              <a:rPr lang="zh-TW" altLang="zh-TW" dirty="0"/>
              <a:t>＊刻板且異常地把玩物品</a:t>
            </a:r>
            <a:r>
              <a:rPr lang="en-US" altLang="zh-TW" dirty="0"/>
              <a:t/>
            </a:r>
            <a:br>
              <a:rPr lang="en-US" altLang="zh-TW" dirty="0"/>
            </a:br>
            <a:r>
              <a:rPr lang="zh-TW" altLang="zh-TW" dirty="0"/>
              <a:t>＊極端倚賴固定的模式、日常作息與（或）生活儀式</a:t>
            </a:r>
            <a:r>
              <a:rPr lang="en-US" altLang="zh-TW" dirty="0"/>
              <a:t/>
            </a:r>
            <a:br>
              <a:rPr lang="en-US" altLang="zh-TW" dirty="0"/>
            </a:br>
            <a:r>
              <a:rPr lang="zh-TW" altLang="zh-TW" dirty="0"/>
              <a:t>＊自傷行為</a:t>
            </a:r>
            <a:r>
              <a:rPr lang="en-US" altLang="zh-TW" dirty="0"/>
              <a:t/>
            </a:r>
            <a:br>
              <a:rPr lang="en-US" altLang="zh-TW" dirty="0"/>
            </a:br>
            <a:r>
              <a:rPr lang="zh-TW" altLang="zh-TW" dirty="0"/>
              <a:t>＊高度怪異╱難以預測的行為表現</a:t>
            </a:r>
            <a:r>
              <a:rPr lang="en-US" altLang="zh-TW" dirty="0"/>
              <a:t/>
            </a:r>
            <a:br>
              <a:rPr lang="en-US" altLang="zh-TW" dirty="0"/>
            </a:br>
            <a:r>
              <a:rPr lang="zh-TW" altLang="zh-TW" dirty="0"/>
              <a:t>＊不尋常、不合理與過度反常的焦慮或驚慌</a:t>
            </a:r>
            <a:endParaRPr lang="zh-TW" altLang="en-US" dirty="0"/>
          </a:p>
        </p:txBody>
      </p:sp>
    </p:spTree>
    <p:extLst>
      <p:ext uri="{BB962C8B-B14F-4D97-AF65-F5344CB8AC3E}">
        <p14:creationId xmlns:p14="http://schemas.microsoft.com/office/powerpoint/2010/main" val="3123197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49680" y="2588960"/>
            <a:ext cx="10058400" cy="1371600"/>
          </a:xfrm>
        </p:spPr>
        <p:txBody>
          <a:bodyPr/>
          <a:lstStyle/>
          <a:p>
            <a:r>
              <a:rPr lang="zh-TW" altLang="en-US" dirty="0"/>
              <a:t>自閉</a:t>
            </a:r>
            <a:r>
              <a:rPr lang="zh-TW" altLang="en-US" dirty="0" smtClean="0"/>
              <a:t>症</a:t>
            </a:r>
            <a:r>
              <a:rPr lang="en-US" altLang="zh-TW" dirty="0" smtClean="0"/>
              <a:t>-</a:t>
            </a:r>
            <a:r>
              <a:rPr lang="zh-TW" altLang="en-US" dirty="0" smtClean="0"/>
              <a:t>鑑定</a:t>
            </a:r>
            <a:r>
              <a:rPr lang="zh-TW" altLang="en-US" dirty="0"/>
              <a:t>安置報告</a:t>
            </a:r>
            <a:r>
              <a:rPr lang="zh-TW" altLang="en-US" dirty="0" smtClean="0"/>
              <a:t>撰寫 注意事項</a:t>
            </a:r>
            <a:endParaRPr lang="zh-TW" altLang="en-US" dirty="0"/>
          </a:p>
        </p:txBody>
      </p:sp>
    </p:spTree>
    <p:extLst>
      <p:ext uri="{BB962C8B-B14F-4D97-AF65-F5344CB8AC3E}">
        <p14:creationId xmlns:p14="http://schemas.microsoft.com/office/powerpoint/2010/main" val="619912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自閉</a:t>
            </a:r>
            <a:r>
              <a:rPr lang="zh-TW" altLang="en-US" dirty="0" smtClean="0"/>
              <a:t>症</a:t>
            </a:r>
            <a:r>
              <a:rPr lang="en-US" altLang="zh-TW" dirty="0" smtClean="0"/>
              <a:t>-</a:t>
            </a:r>
            <a:r>
              <a:rPr lang="zh-TW" altLang="en-US" dirty="0" smtClean="0"/>
              <a:t>鑑定</a:t>
            </a:r>
            <a:r>
              <a:rPr lang="zh-TW" altLang="en-US" dirty="0"/>
              <a:t>安置會議報告</a:t>
            </a:r>
            <a:r>
              <a:rPr lang="en-US" altLang="zh-TW" dirty="0"/>
              <a:t/>
            </a:r>
            <a:br>
              <a:rPr lang="en-US" altLang="zh-TW" dirty="0"/>
            </a:b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464320445"/>
              </p:ext>
            </p:extLst>
          </p:nvPr>
        </p:nvGraphicFramePr>
        <p:xfrm>
          <a:off x="1240973" y="1463040"/>
          <a:ext cx="9222376" cy="4572000"/>
        </p:xfrm>
        <a:graphic>
          <a:graphicData uri="http://schemas.openxmlformats.org/drawingml/2006/table">
            <a:tbl>
              <a:tblPr firstRow="1" firstCol="1" bandRow="1">
                <a:tableStyleId>{5C22544A-7EE6-4342-B048-85BDC9FD1C3A}</a:tableStyleId>
              </a:tblPr>
              <a:tblGrid>
                <a:gridCol w="473884">
                  <a:extLst>
                    <a:ext uri="{9D8B030D-6E8A-4147-A177-3AD203B41FA5}">
                      <a16:colId xmlns:a16="http://schemas.microsoft.com/office/drawing/2014/main" val="3989240927"/>
                    </a:ext>
                  </a:extLst>
                </a:gridCol>
                <a:gridCol w="4254941">
                  <a:extLst>
                    <a:ext uri="{9D8B030D-6E8A-4147-A177-3AD203B41FA5}">
                      <a16:colId xmlns:a16="http://schemas.microsoft.com/office/drawing/2014/main" val="776862203"/>
                    </a:ext>
                  </a:extLst>
                </a:gridCol>
                <a:gridCol w="4493551">
                  <a:extLst>
                    <a:ext uri="{9D8B030D-6E8A-4147-A177-3AD203B41FA5}">
                      <a16:colId xmlns:a16="http://schemas.microsoft.com/office/drawing/2014/main" val="1499451790"/>
                    </a:ext>
                  </a:extLst>
                </a:gridCol>
              </a:tblGrid>
              <a:tr h="156754">
                <a:tc gridSpan="3">
                  <a:txBody>
                    <a:bodyPr/>
                    <a:lstStyle/>
                    <a:p>
                      <a:pPr algn="ctr">
                        <a:spcAft>
                          <a:spcPts val="0"/>
                        </a:spcAft>
                      </a:pP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119548541"/>
                  </a:ext>
                </a:extLst>
              </a:tr>
              <a:tr h="943138">
                <a:tc>
                  <a:txBody>
                    <a:bodyPr/>
                    <a:lstStyle/>
                    <a:p>
                      <a:pPr>
                        <a:spcAft>
                          <a:spcPts val="0"/>
                        </a:spcAft>
                      </a:pPr>
                      <a:r>
                        <a:rPr lang="en-US" sz="2400" kern="100">
                          <a:effectLst/>
                        </a:rPr>
                        <a:t>1</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zh-TW" sz="3200" kern="100" dirty="0">
                          <a:effectLst/>
                        </a:rPr>
                        <a:t>學生基本資料</a:t>
                      </a:r>
                      <a:r>
                        <a:rPr lang="en-US" sz="3200" kern="100" dirty="0">
                          <a:effectLst/>
                        </a:rPr>
                        <a:t>-</a:t>
                      </a:r>
                      <a:endParaRPr lang="zh-TW" sz="1600" kern="100" dirty="0">
                        <a:effectLst/>
                      </a:endParaRPr>
                    </a:p>
                    <a:p>
                      <a:pPr>
                        <a:spcAft>
                          <a:spcPts val="0"/>
                        </a:spcAft>
                      </a:pPr>
                      <a:r>
                        <a:rPr lang="en-US" sz="3200" kern="100" dirty="0">
                          <a:effectLst/>
                        </a:rPr>
                        <a:t> </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3200" kern="100">
                          <a:effectLst/>
                        </a:rPr>
                        <a:t>1.</a:t>
                      </a:r>
                      <a:r>
                        <a:rPr lang="zh-TW" sz="3200" kern="100">
                          <a:effectLst/>
                        </a:rPr>
                        <a:t>最近一次鑑定結果</a:t>
                      </a:r>
                      <a:endParaRPr lang="zh-TW" sz="1600" kern="100">
                        <a:effectLst/>
                      </a:endParaRPr>
                    </a:p>
                    <a:p>
                      <a:pPr>
                        <a:spcAft>
                          <a:spcPts val="0"/>
                        </a:spcAft>
                      </a:pPr>
                      <a:r>
                        <a:rPr lang="en-US" sz="3200" kern="100">
                          <a:effectLst/>
                        </a:rPr>
                        <a:t>2.</a:t>
                      </a:r>
                      <a:r>
                        <a:rPr lang="zh-TW" sz="3200" kern="100">
                          <a:effectLst/>
                        </a:rPr>
                        <a:t>這次要提報的障礙</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616493911"/>
                  </a:ext>
                </a:extLst>
              </a:tr>
              <a:tr h="471569">
                <a:tc>
                  <a:txBody>
                    <a:bodyPr/>
                    <a:lstStyle/>
                    <a:p>
                      <a:pPr>
                        <a:spcAft>
                          <a:spcPts val="0"/>
                        </a:spcAft>
                      </a:pPr>
                      <a:r>
                        <a:rPr lang="en-US" sz="2400" kern="100">
                          <a:effectLst/>
                        </a:rPr>
                        <a:t>2</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gridSpan="2">
                  <a:txBody>
                    <a:bodyPr/>
                    <a:lstStyle/>
                    <a:p>
                      <a:pPr>
                        <a:spcAft>
                          <a:spcPts val="0"/>
                        </a:spcAft>
                      </a:pPr>
                      <a:r>
                        <a:rPr lang="zh-TW" sz="3200" kern="100" dirty="0">
                          <a:effectLst/>
                        </a:rPr>
                        <a:t>醫療診斷證明或評估報告</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hMerge="1">
                  <a:txBody>
                    <a:bodyPr/>
                    <a:lstStyle/>
                    <a:p>
                      <a:endParaRPr lang="zh-TW" altLang="en-US"/>
                    </a:p>
                  </a:txBody>
                  <a:tcPr/>
                </a:tc>
                <a:extLst>
                  <a:ext uri="{0D108BD9-81ED-4DB2-BD59-A6C34878D82A}">
                    <a16:rowId xmlns:a16="http://schemas.microsoft.com/office/drawing/2014/main" val="3609164306"/>
                  </a:ext>
                </a:extLst>
              </a:tr>
              <a:tr h="471569">
                <a:tc>
                  <a:txBody>
                    <a:bodyPr/>
                    <a:lstStyle/>
                    <a:p>
                      <a:pPr>
                        <a:spcAft>
                          <a:spcPts val="0"/>
                        </a:spcAft>
                      </a:pPr>
                      <a:r>
                        <a:rPr lang="en-US" sz="2400" kern="100">
                          <a:effectLst/>
                        </a:rPr>
                        <a:t>3</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zh-TW" sz="3200" kern="100" dirty="0">
                          <a:effectLst/>
                        </a:rPr>
                        <a:t>轉介前介入或教學成效</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3200" kern="100">
                          <a:effectLst/>
                        </a:rPr>
                        <a:t>(</a:t>
                      </a:r>
                      <a:r>
                        <a:rPr lang="zh-TW" sz="3200" kern="100">
                          <a:effectLst/>
                        </a:rPr>
                        <a:t>舉實例</a:t>
                      </a:r>
                      <a:r>
                        <a:rPr lang="en-US" sz="3200" kern="100">
                          <a:effectLst/>
                        </a:rPr>
                        <a:t>)</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732512758"/>
                  </a:ext>
                </a:extLst>
              </a:tr>
              <a:tr h="471569">
                <a:tc>
                  <a:txBody>
                    <a:bodyPr/>
                    <a:lstStyle/>
                    <a:p>
                      <a:pPr>
                        <a:spcAft>
                          <a:spcPts val="0"/>
                        </a:spcAft>
                      </a:pPr>
                      <a:r>
                        <a:rPr lang="en-US" sz="2400" kern="100">
                          <a:effectLst/>
                        </a:rPr>
                        <a:t>4</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zh-TW" sz="3200" kern="100" dirty="0">
                          <a:effectLst/>
                        </a:rPr>
                        <a:t>學習現況描述</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3200" kern="100" dirty="0">
                          <a:effectLst/>
                        </a:rPr>
                        <a:t>(</a:t>
                      </a:r>
                      <a:r>
                        <a:rPr lang="zh-TW" sz="3200" kern="100" dirty="0">
                          <a:effectLst/>
                        </a:rPr>
                        <a:t>重點描述</a:t>
                      </a:r>
                      <a:r>
                        <a:rPr lang="en-US" sz="3200" kern="100" dirty="0">
                          <a:effectLst/>
                        </a:rPr>
                        <a:t>)</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3891769914"/>
                  </a:ext>
                </a:extLst>
              </a:tr>
              <a:tr h="471569">
                <a:tc>
                  <a:txBody>
                    <a:bodyPr/>
                    <a:lstStyle/>
                    <a:p>
                      <a:pPr>
                        <a:spcAft>
                          <a:spcPts val="0"/>
                        </a:spcAft>
                      </a:pPr>
                      <a:r>
                        <a:rPr lang="en-US" sz="2400" kern="100">
                          <a:effectLst/>
                        </a:rPr>
                        <a:t>5</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zh-TW" sz="3200" kern="100">
                          <a:effectLst/>
                        </a:rPr>
                        <a:t>標準化化測驗佐證</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3200" kern="100" dirty="0">
                          <a:effectLst/>
                        </a:rPr>
                        <a:t>(</a:t>
                      </a:r>
                      <a:r>
                        <a:rPr lang="zh-TW" sz="3200" kern="100" dirty="0">
                          <a:effectLst/>
                        </a:rPr>
                        <a:t>跨情境呈現</a:t>
                      </a:r>
                      <a:r>
                        <a:rPr lang="en-US" sz="3200" kern="100" dirty="0">
                          <a:effectLst/>
                        </a:rPr>
                        <a:t>)</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016579815"/>
                  </a:ext>
                </a:extLst>
              </a:tr>
              <a:tr h="943138">
                <a:tc>
                  <a:txBody>
                    <a:bodyPr/>
                    <a:lstStyle/>
                    <a:p>
                      <a:pPr>
                        <a:spcAft>
                          <a:spcPts val="0"/>
                        </a:spcAft>
                      </a:pPr>
                      <a:r>
                        <a:rPr lang="en-US" sz="2400" kern="100">
                          <a:effectLst/>
                        </a:rPr>
                        <a:t>6</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zh-TW" sz="3200" kern="100">
                          <a:effectLst/>
                        </a:rPr>
                        <a:t>其它補充</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3200" kern="100" dirty="0">
                          <a:effectLst/>
                        </a:rPr>
                        <a:t>1.</a:t>
                      </a:r>
                      <a:r>
                        <a:rPr lang="zh-TW" sz="3200" kern="100" dirty="0">
                          <a:effectLst/>
                        </a:rPr>
                        <a:t>家長晤談</a:t>
                      </a:r>
                      <a:endParaRPr lang="zh-TW" sz="1600" kern="100" dirty="0">
                        <a:effectLst/>
                      </a:endParaRPr>
                    </a:p>
                    <a:p>
                      <a:pPr>
                        <a:spcAft>
                          <a:spcPts val="0"/>
                        </a:spcAft>
                      </a:pPr>
                      <a:r>
                        <a:rPr lang="en-US" sz="3200" kern="100" dirty="0">
                          <a:effectLst/>
                        </a:rPr>
                        <a:t>2.</a:t>
                      </a:r>
                      <a:r>
                        <a:rPr lang="zh-TW" sz="3200" kern="100" dirty="0">
                          <a:effectLst/>
                        </a:rPr>
                        <a:t>治療師建議</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758271278"/>
                  </a:ext>
                </a:extLst>
              </a:tr>
              <a:tr h="471569">
                <a:tc>
                  <a:txBody>
                    <a:bodyPr/>
                    <a:lstStyle/>
                    <a:p>
                      <a:pPr>
                        <a:spcAft>
                          <a:spcPts val="0"/>
                        </a:spcAft>
                      </a:pPr>
                      <a:r>
                        <a:rPr lang="en-US" sz="2400" kern="100">
                          <a:effectLst/>
                        </a:rPr>
                        <a:t>7</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gridSpan="2">
                  <a:txBody>
                    <a:bodyPr/>
                    <a:lstStyle/>
                    <a:p>
                      <a:pPr>
                        <a:spcAft>
                          <a:spcPts val="0"/>
                        </a:spcAft>
                      </a:pPr>
                      <a:r>
                        <a:rPr lang="zh-TW" sz="3200" kern="100" dirty="0">
                          <a:effectLst/>
                        </a:rPr>
                        <a:t>初判結果</a:t>
                      </a:r>
                      <a:r>
                        <a:rPr lang="en-US" sz="3200" kern="100" dirty="0">
                          <a:effectLst/>
                        </a:rPr>
                        <a:t>+</a:t>
                      </a:r>
                      <a:r>
                        <a:rPr lang="zh-TW" sz="3200" kern="100" dirty="0">
                          <a:effectLst/>
                        </a:rPr>
                        <a:t>特殊需求</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hMerge="1">
                  <a:txBody>
                    <a:bodyPr/>
                    <a:lstStyle/>
                    <a:p>
                      <a:endParaRPr lang="zh-TW" altLang="en-US"/>
                    </a:p>
                  </a:txBody>
                  <a:tcPr/>
                </a:tc>
                <a:extLst>
                  <a:ext uri="{0D108BD9-81ED-4DB2-BD59-A6C34878D82A}">
                    <a16:rowId xmlns:a16="http://schemas.microsoft.com/office/drawing/2014/main" val="416909388"/>
                  </a:ext>
                </a:extLst>
              </a:tr>
            </a:tbl>
          </a:graphicData>
        </a:graphic>
      </p:graphicFrame>
    </p:spTree>
    <p:extLst>
      <p:ext uri="{BB962C8B-B14F-4D97-AF65-F5344CB8AC3E}">
        <p14:creationId xmlns:p14="http://schemas.microsoft.com/office/powerpoint/2010/main" val="758201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smtClean="0"/>
              <a:t>1.</a:t>
            </a:r>
            <a:r>
              <a:rPr lang="zh-TW" altLang="en-US" sz="2800" dirty="0" smtClean="0"/>
              <a:t>收集資料階段</a:t>
            </a:r>
            <a:endParaRPr lang="en-US" altLang="zh-TW" sz="2800" dirty="0" smtClean="0"/>
          </a:p>
          <a:p>
            <a:r>
              <a:rPr lang="en-US" altLang="zh-TW" sz="2800" dirty="0" smtClean="0"/>
              <a:t>2.</a:t>
            </a:r>
            <a:r>
              <a:rPr lang="zh-TW" altLang="en-US" sz="2800" dirty="0" smtClean="0"/>
              <a:t>相關心評工具使用</a:t>
            </a:r>
            <a:endParaRPr lang="en-US" altLang="zh-TW" sz="2800" dirty="0" smtClean="0"/>
          </a:p>
          <a:p>
            <a:r>
              <a:rPr lang="en-US" altLang="zh-TW" sz="2800" dirty="0" smtClean="0"/>
              <a:t>3.</a:t>
            </a:r>
            <a:r>
              <a:rPr lang="zh-TW" altLang="en-US" sz="2800" dirty="0" smtClean="0"/>
              <a:t>鑑定安置報告撰寫 首次提報 疑似再確認</a:t>
            </a:r>
            <a:endParaRPr lang="en-US" altLang="zh-TW" sz="2800" dirty="0" smtClean="0"/>
          </a:p>
          <a:p>
            <a:r>
              <a:rPr lang="en-US" altLang="zh-TW" sz="2800" dirty="0" smtClean="0"/>
              <a:t>4.</a:t>
            </a:r>
            <a:r>
              <a:rPr lang="zh-TW" altLang="en-US" sz="2800" dirty="0" smtClean="0"/>
              <a:t>鑑定安置會議報告</a:t>
            </a:r>
            <a:endParaRPr lang="en-US" altLang="zh-TW" sz="2800" dirty="0" smtClean="0"/>
          </a:p>
          <a:p>
            <a:r>
              <a:rPr lang="en-US" altLang="zh-TW" sz="2800" dirty="0" smtClean="0"/>
              <a:t>5.</a:t>
            </a:r>
            <a:r>
              <a:rPr lang="zh-TW" altLang="en-US" sz="2800" dirty="0" smtClean="0"/>
              <a:t>優良個案報告參考</a:t>
            </a:r>
            <a:endParaRPr lang="en-US" altLang="zh-TW" sz="2800" dirty="0" smtClean="0"/>
          </a:p>
          <a:p>
            <a:endParaRPr lang="zh-TW" altLang="en-US" dirty="0"/>
          </a:p>
        </p:txBody>
      </p:sp>
    </p:spTree>
    <p:extLst>
      <p:ext uri="{BB962C8B-B14F-4D97-AF65-F5344CB8AC3E}">
        <p14:creationId xmlns:p14="http://schemas.microsoft.com/office/powerpoint/2010/main" val="111390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自閉症 流程</a:t>
            </a:r>
            <a:r>
              <a:rPr lang="zh-TW" altLang="en-US" dirty="0"/>
              <a:t>表</a:t>
            </a:r>
            <a:r>
              <a:rPr lang="en-US" altLang="zh-TW" dirty="0"/>
              <a:t/>
            </a:r>
            <a:br>
              <a:rPr lang="en-US" altLang="zh-TW" dirty="0"/>
            </a:br>
            <a:endParaRPr lang="zh-TW" altLang="en-US" dirty="0"/>
          </a:p>
        </p:txBody>
      </p:sp>
      <p:sp>
        <p:nvSpPr>
          <p:cNvPr id="3" name="內容版面配置區 2"/>
          <p:cNvSpPr>
            <a:spLocks noGrp="1"/>
          </p:cNvSpPr>
          <p:nvPr>
            <p:ph idx="1"/>
          </p:nvPr>
        </p:nvSpPr>
        <p:spPr>
          <a:xfrm>
            <a:off x="1066800" y="1685109"/>
            <a:ext cx="10058400" cy="4349931"/>
          </a:xfrm>
        </p:spPr>
        <p:txBody>
          <a:bodyPr/>
          <a:lstStyle/>
          <a:p>
            <a:r>
              <a:rPr lang="zh-TW" altLang="zh-TW" sz="4000" dirty="0" smtClean="0"/>
              <a:t>基隆市</a:t>
            </a:r>
            <a:r>
              <a:rPr lang="zh-TW" altLang="en-US" sz="4000" dirty="0" smtClean="0"/>
              <a:t>自閉</a:t>
            </a:r>
            <a:r>
              <a:rPr lang="zh-TW" altLang="en-US" sz="4000" dirty="0"/>
              <a:t>症</a:t>
            </a:r>
            <a:r>
              <a:rPr lang="zh-TW" altLang="zh-TW" sz="4000" dirty="0" smtClean="0"/>
              <a:t>學生</a:t>
            </a:r>
            <a:r>
              <a:rPr lang="zh-TW" altLang="zh-TW" sz="4000" dirty="0"/>
              <a:t>鑑定安置流程</a:t>
            </a:r>
            <a:endParaRPr lang="zh-TW" altLang="en-US" sz="4000" dirty="0"/>
          </a:p>
          <a:p>
            <a:endParaRPr lang="zh-TW" altLang="en-US" dirty="0"/>
          </a:p>
        </p:txBody>
      </p:sp>
    </p:spTree>
    <p:extLst>
      <p:ext uri="{BB962C8B-B14F-4D97-AF65-F5344CB8AC3E}">
        <p14:creationId xmlns:p14="http://schemas.microsoft.com/office/powerpoint/2010/main" val="1538051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kern="0" dirty="0">
                <a:ea typeface="標楷體" panose="03000509000000000000" pitchFamily="65" charset="-120"/>
                <a:cs typeface="DFKaiShu-SB-Estd-BF"/>
              </a:rPr>
              <a:t>身心障礙及資賦優異學生鑑定辦法</a:t>
            </a:r>
            <a:endParaRPr lang="zh-TW" altLang="en-US" dirty="0"/>
          </a:p>
        </p:txBody>
      </p:sp>
      <p:sp>
        <p:nvSpPr>
          <p:cNvPr id="3" name="內容版面配置區 2"/>
          <p:cNvSpPr>
            <a:spLocks noGrp="1"/>
          </p:cNvSpPr>
          <p:nvPr>
            <p:ph idx="1"/>
          </p:nvPr>
        </p:nvSpPr>
        <p:spPr/>
        <p:txBody>
          <a:bodyPr/>
          <a:lstStyle/>
          <a:p>
            <a:r>
              <a:rPr lang="zh-TW" altLang="zh-TW" sz="3200" dirty="0">
                <a:ea typeface="標楷體" panose="03000509000000000000" pitchFamily="65" charset="-120"/>
                <a:cs typeface="細明體" panose="02020509000000000000" pitchFamily="49" charset="-120"/>
              </a:rPr>
              <a:t>本法第三條第十一款所稱自閉症，指因神經心理功能異常而顯現出溝通、社會互動、行為及興趣表現上有嚴重問題，致在學習及生活適應上有顯著困難者。前項所定自閉症，其鑑定基準依下列各款規定：顯著社會互動及溝通困難。表現出固定而有限之行為模式及興趣。</a:t>
            </a:r>
            <a:endParaRPr lang="zh-TW" altLang="en-US" dirty="0"/>
          </a:p>
        </p:txBody>
      </p:sp>
    </p:spTree>
    <p:extLst>
      <p:ext uri="{BB962C8B-B14F-4D97-AF65-F5344CB8AC3E}">
        <p14:creationId xmlns:p14="http://schemas.microsoft.com/office/powerpoint/2010/main" val="3179664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自閉</a:t>
            </a:r>
            <a:r>
              <a:rPr lang="zh-TW" altLang="en-US" dirty="0" smtClean="0"/>
              <a:t>症補充</a:t>
            </a:r>
            <a:r>
              <a:rPr lang="zh-TW" altLang="en-US" dirty="0"/>
              <a:t>說明</a:t>
            </a:r>
            <a:br>
              <a:rPr lang="zh-TW" altLang="en-US" dirty="0"/>
            </a:br>
            <a:endParaRPr lang="zh-TW" altLang="en-US" dirty="0"/>
          </a:p>
        </p:txBody>
      </p:sp>
      <p:sp>
        <p:nvSpPr>
          <p:cNvPr id="3" name="內容版面配置區 2"/>
          <p:cNvSpPr>
            <a:spLocks noGrp="1"/>
          </p:cNvSpPr>
          <p:nvPr>
            <p:ph idx="1"/>
          </p:nvPr>
        </p:nvSpPr>
        <p:spPr>
          <a:xfrm>
            <a:off x="1066800" y="1828800"/>
            <a:ext cx="10058400" cy="4206240"/>
          </a:xfrm>
        </p:spPr>
        <p:txBody>
          <a:bodyPr/>
          <a:lstStyle/>
          <a:p>
            <a:pPr marL="342900" lvl="0" indent="-342900">
              <a:buFont typeface="+mj-ea"/>
              <a:buAutoNum type="ea1ChtPlain"/>
              <a:tabLst>
                <a:tab pos="465455" algn="l"/>
              </a:tabLst>
            </a:pPr>
            <a:r>
              <a:rPr lang="x-none" altLang="zh-TW" sz="2400" dirty="0">
                <a:latin typeface="標楷體" panose="03000509000000000000" pitchFamily="65" charset="-120"/>
                <a:ea typeface="標楷體" panose="03000509000000000000" pitchFamily="65" charset="-120"/>
              </a:rPr>
              <a:t>具下列文件之一，經觀察確認文件所載與學生實際表現無明顯不同，研判為自閉症：</a:t>
            </a:r>
            <a:r>
              <a:rPr lang="zh-TW" altLang="zh-TW" sz="2400" dirty="0">
                <a:latin typeface="標楷體" panose="03000509000000000000" pitchFamily="65" charset="-120"/>
                <a:ea typeface="標楷體" panose="03000509000000000000" pitchFamily="65" charset="-120"/>
              </a:rPr>
              <a:t> </a:t>
            </a:r>
            <a:r>
              <a:rPr lang="zh-TW" altLang="zh-TW" sz="2400" kern="0" dirty="0">
                <a:latin typeface="標楷體" panose="03000509000000000000" pitchFamily="65" charset="-120"/>
                <a:ea typeface="標楷體" panose="03000509000000000000" pitchFamily="65" charset="-120"/>
                <a:cs typeface="Times New Roman" panose="02020603050405020304" pitchFamily="18" charset="0"/>
              </a:rPr>
              <a:t>具有效期限之自閉症身心障礙手冊（證明）。</a:t>
            </a:r>
            <a:endParaRPr lang="zh-TW" altLang="zh-TW" sz="2400" kern="100" dirty="0">
              <a:latin typeface="標楷體" panose="03000509000000000000" pitchFamily="65" charset="-120"/>
              <a:ea typeface="標楷體" panose="03000509000000000000" pitchFamily="65" charset="-120"/>
              <a:cs typeface="Times New Roman" panose="02020603050405020304" pitchFamily="18" charset="0"/>
            </a:endParaRPr>
          </a:p>
          <a:p>
            <a:pPr marL="342900" lvl="0" indent="-342900">
              <a:buFont typeface="+mj-ea"/>
              <a:buAutoNum type="ea1ChtPlain"/>
              <a:tabLst>
                <a:tab pos="465455" algn="l"/>
              </a:tabLst>
            </a:pPr>
            <a:r>
              <a:rPr lang="zh-TW" altLang="zh-TW" sz="2400" kern="0" dirty="0">
                <a:latin typeface="標楷體" panose="03000509000000000000" pitchFamily="65" charset="-120"/>
                <a:ea typeface="標楷體" panose="03000509000000000000" pitchFamily="65" charset="-120"/>
                <a:cs typeface="Times New Roman" panose="02020603050405020304" pitchFamily="18" charset="0"/>
              </a:rPr>
              <a:t>身心障礙鑑定或教學醫院等級醫院專科醫師開具的半年內醫療診斷證明書或</a:t>
            </a:r>
            <a:r>
              <a:rPr lang="zh-TW" altLang="zh-TW" sz="2400" b="1" u="sng" kern="0" dirty="0">
                <a:latin typeface="標楷體" panose="03000509000000000000" pitchFamily="65" charset="-120"/>
                <a:ea typeface="標楷體" panose="03000509000000000000" pitchFamily="65" charset="-120"/>
                <a:cs typeface="DFKaiShu-SB-Estd-BF"/>
              </a:rPr>
              <a:t>有效期限</a:t>
            </a:r>
            <a:r>
              <a:rPr lang="zh-TW" altLang="zh-TW" sz="2400" kern="100" dirty="0">
                <a:latin typeface="標楷體" panose="03000509000000000000" pitchFamily="65" charset="-120"/>
                <a:ea typeface="標楷體" panose="03000509000000000000" pitchFamily="65" charset="-120"/>
                <a:cs typeface="Times New Roman" panose="02020603050405020304" pitchFamily="18" charset="0"/>
              </a:rPr>
              <a:t>內兒童發展聯合評估中心之評估報告</a:t>
            </a:r>
            <a:r>
              <a:rPr lang="zh-TW" altLang="zh-TW" sz="2400" kern="0" dirty="0">
                <a:latin typeface="標楷體" panose="03000509000000000000" pitchFamily="65" charset="-120"/>
                <a:ea typeface="標楷體" panose="03000509000000000000" pitchFamily="65" charset="-120"/>
                <a:cs typeface="Times New Roman" panose="02020603050405020304" pitchFamily="18" charset="0"/>
              </a:rPr>
              <a:t>記載為自閉症。</a:t>
            </a:r>
            <a:endParaRPr lang="zh-TW" altLang="zh-TW" sz="2400" kern="100" dirty="0">
              <a:latin typeface="標楷體" panose="03000509000000000000" pitchFamily="65" charset="-120"/>
              <a:ea typeface="標楷體" panose="03000509000000000000" pitchFamily="65" charset="-120"/>
              <a:cs typeface="Times New Roman" panose="02020603050405020304" pitchFamily="18" charset="0"/>
            </a:endParaRPr>
          </a:p>
          <a:p>
            <a:pPr marL="342900" lvl="0" indent="-342900">
              <a:buFont typeface="+mj-ea"/>
              <a:buAutoNum type="ea1ChtPlain"/>
              <a:tabLst>
                <a:tab pos="465455" algn="l"/>
              </a:tabLst>
            </a:pPr>
            <a:r>
              <a:rPr lang="zh-TW" altLang="zh-TW" sz="2400" kern="100" dirty="0">
                <a:latin typeface="標楷體" panose="03000509000000000000" pitchFamily="65" charset="-120"/>
                <a:ea typeface="標楷體" panose="03000509000000000000" pitchFamily="65" charset="-120"/>
                <a:cs typeface="Times New Roman" panose="02020603050405020304" pitchFamily="18" charset="0"/>
              </a:rPr>
              <a:t>無第一、二項證明，應蒐集相關資料供專科醫師有充分資訊判斷，如觀察記錄、生長史訪談、自閉症一階行為檢核表等資料，並積極協助學生家長以上述方式取得資格。</a:t>
            </a:r>
          </a:p>
          <a:p>
            <a:endParaRPr lang="zh-TW" altLang="en-US" dirty="0"/>
          </a:p>
        </p:txBody>
      </p:sp>
    </p:spTree>
    <p:extLst>
      <p:ext uri="{BB962C8B-B14F-4D97-AF65-F5344CB8AC3E}">
        <p14:creationId xmlns:p14="http://schemas.microsoft.com/office/powerpoint/2010/main" val="108513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自閉症補充說明</a:t>
            </a:r>
          </a:p>
        </p:txBody>
      </p:sp>
      <p:sp>
        <p:nvSpPr>
          <p:cNvPr id="3" name="內容版面配置區 2"/>
          <p:cNvSpPr>
            <a:spLocks noGrp="1"/>
          </p:cNvSpPr>
          <p:nvPr>
            <p:ph idx="1"/>
          </p:nvPr>
        </p:nvSpPr>
        <p:spPr/>
        <p:txBody>
          <a:bodyPr/>
          <a:lstStyle/>
          <a:p>
            <a:pPr marL="342900" lvl="0" indent="-342900">
              <a:buFont typeface="+mj-ea"/>
              <a:buAutoNum type="ea1ChtPlain"/>
              <a:tabLst>
                <a:tab pos="465455" algn="l"/>
              </a:tabLst>
            </a:pPr>
            <a:r>
              <a:rPr lang="x-none" altLang="zh-TW" sz="2400" dirty="0">
                <a:latin typeface="標楷體" panose="03000509000000000000" pitchFamily="65" charset="-120"/>
                <a:ea typeface="標楷體" panose="03000509000000000000" pitchFamily="65" charset="-120"/>
              </a:rPr>
              <a:t>注意事項：</a:t>
            </a:r>
            <a:r>
              <a:rPr lang="zh-TW" altLang="zh-TW" sz="2400" dirty="0">
                <a:latin typeface="標楷體" panose="03000509000000000000" pitchFamily="65" charset="-120"/>
                <a:ea typeface="標楷體" panose="03000509000000000000" pitchFamily="65" charset="-120"/>
              </a:rPr>
              <a:t> </a:t>
            </a:r>
            <a:r>
              <a:rPr lang="zh-TW" altLang="zh-TW" sz="2400" kern="0" dirty="0">
                <a:latin typeface="Calibri" panose="020F0502020204030204" pitchFamily="34" charset="0"/>
                <a:ea typeface="標楷體" panose="03000509000000000000" pitchFamily="65" charset="-120"/>
                <a:cs typeface="Times New Roman" panose="02020603050405020304" pitchFamily="18" charset="0"/>
              </a:rPr>
              <a:t>自閉症光譜中本就包含心智功能低下之自閉症學生，但因故要申請自閉症加註智力低下時，應依據正式評量資料及智能障礙鑑定標準研判，符合者為「自閉症（智力低下）」。</a:t>
            </a:r>
            <a:endParaRPr lang="zh-TW" altLang="zh-TW" sz="2400" kern="100" dirty="0">
              <a:latin typeface="Calibri" panose="020F0502020204030204" pitchFamily="34" charset="0"/>
              <a:cs typeface="Times New Roman" panose="02020603050405020304" pitchFamily="18" charset="0"/>
            </a:endParaRPr>
          </a:p>
          <a:p>
            <a:pPr marL="342900" lvl="0" indent="-342900">
              <a:buFont typeface="+mj-ea"/>
              <a:buAutoNum type="ea1ChtPlain"/>
              <a:tabLst>
                <a:tab pos="465455" algn="l"/>
              </a:tabLst>
            </a:pPr>
            <a:r>
              <a:rPr lang="zh-TW" altLang="zh-TW" sz="2400" kern="0" dirty="0">
                <a:latin typeface="Calibri" panose="020F0502020204030204" pitchFamily="34" charset="0"/>
                <a:ea typeface="標楷體" panose="03000509000000000000" pitchFamily="65" charset="-120"/>
                <a:cs typeface="Times New Roman" panose="02020603050405020304" pitchFamily="18" charset="0"/>
              </a:rPr>
              <a:t>智力低於平均數負二個標準差（</a:t>
            </a:r>
            <a:r>
              <a:rPr lang="en-US" altLang="zh-TW" sz="2400" kern="0" dirty="0">
                <a:latin typeface="Calibri" panose="020F0502020204030204" pitchFamily="34" charset="0"/>
                <a:ea typeface="標楷體" panose="03000509000000000000" pitchFamily="65" charset="-120"/>
                <a:cs typeface="Times New Roman" panose="02020603050405020304" pitchFamily="18" charset="0"/>
              </a:rPr>
              <a:t>IQ&lt;70</a:t>
            </a:r>
            <a:r>
              <a:rPr lang="zh-TW" altLang="zh-TW" sz="2400" kern="0" dirty="0">
                <a:latin typeface="Calibri" panose="020F0502020204030204" pitchFamily="34" charset="0"/>
                <a:ea typeface="標楷體" panose="03000509000000000000" pitchFamily="65" charset="-120"/>
                <a:cs typeface="Times New Roman" panose="02020603050405020304" pitchFamily="18" charset="0"/>
              </a:rPr>
              <a:t>）建議使用「自閉症兒童行為檢核表」；智力介於平均數負一至負二個標準差（</a:t>
            </a:r>
            <a:r>
              <a:rPr lang="en-US" altLang="zh-TW" sz="2400" kern="0" dirty="0">
                <a:latin typeface="Calibri" panose="020F0502020204030204" pitchFamily="34" charset="0"/>
                <a:ea typeface="標楷體" panose="03000509000000000000" pitchFamily="65" charset="-120"/>
                <a:cs typeface="Times New Roman" panose="02020603050405020304" pitchFamily="18" charset="0"/>
              </a:rPr>
              <a:t>84</a:t>
            </a:r>
            <a:r>
              <a:rPr lang="zh-TW" altLang="zh-TW" sz="2400" kern="0" dirty="0">
                <a:latin typeface="Calibri" panose="020F0502020204030204" pitchFamily="34" charset="0"/>
                <a:ea typeface="標楷體" panose="03000509000000000000" pitchFamily="65" charset="-120"/>
                <a:cs typeface="Times New Roman" panose="02020603050405020304" pitchFamily="18" charset="0"/>
              </a:rPr>
              <a:t>≧</a:t>
            </a:r>
            <a:r>
              <a:rPr lang="en-US" altLang="zh-TW" sz="2400" kern="0" dirty="0">
                <a:latin typeface="Calibri" panose="020F0502020204030204" pitchFamily="34" charset="0"/>
                <a:ea typeface="標楷體" panose="03000509000000000000" pitchFamily="65" charset="-120"/>
                <a:cs typeface="Times New Roman" panose="02020603050405020304" pitchFamily="18" charset="0"/>
              </a:rPr>
              <a:t>IQ</a:t>
            </a:r>
            <a:r>
              <a:rPr lang="zh-TW" altLang="zh-TW" sz="2400" kern="0" dirty="0">
                <a:latin typeface="Calibri" panose="020F0502020204030204" pitchFamily="34" charset="0"/>
                <a:ea typeface="標楷體" panose="03000509000000000000" pitchFamily="65" charset="-120"/>
                <a:cs typeface="Times New Roman" panose="02020603050405020304" pitchFamily="18" charset="0"/>
              </a:rPr>
              <a:t>≧</a:t>
            </a:r>
            <a:r>
              <a:rPr lang="en-US" altLang="zh-TW" sz="2400" kern="0" dirty="0">
                <a:latin typeface="Calibri" panose="020F0502020204030204" pitchFamily="34" charset="0"/>
                <a:ea typeface="標楷體" panose="03000509000000000000" pitchFamily="65" charset="-120"/>
                <a:cs typeface="Times New Roman" panose="02020603050405020304" pitchFamily="18" charset="0"/>
              </a:rPr>
              <a:t>70</a:t>
            </a:r>
            <a:r>
              <a:rPr lang="zh-TW" altLang="zh-TW" sz="2400" kern="0" dirty="0">
                <a:latin typeface="Calibri" panose="020F0502020204030204" pitchFamily="34" charset="0"/>
                <a:ea typeface="標楷體" panose="03000509000000000000" pitchFamily="65" charset="-120"/>
                <a:cs typeface="Times New Roman" panose="02020603050405020304" pitchFamily="18" charset="0"/>
              </a:rPr>
              <a:t>）可使用「自閉症兒童行為檢核表」或「高功能自閉症</a:t>
            </a:r>
            <a:r>
              <a:rPr lang="en-US" altLang="zh-TW" sz="2400" kern="0" dirty="0">
                <a:latin typeface="Calibri" panose="020F0502020204030204" pitchFamily="34" charset="0"/>
                <a:ea typeface="標楷體" panose="03000509000000000000" pitchFamily="65" charset="-120"/>
                <a:cs typeface="Times New Roman" panose="02020603050405020304" pitchFamily="18" charset="0"/>
              </a:rPr>
              <a:t>/</a:t>
            </a:r>
            <a:r>
              <a:rPr lang="zh-TW" altLang="zh-TW" sz="2400" kern="0" dirty="0">
                <a:latin typeface="Calibri" panose="020F0502020204030204" pitchFamily="34" charset="0"/>
                <a:ea typeface="標楷體" panose="03000509000000000000" pitchFamily="65" charset="-120"/>
                <a:cs typeface="Times New Roman" panose="02020603050405020304" pitchFamily="18" charset="0"/>
              </a:rPr>
              <a:t>亞斯伯格行為檢核表」；智力在平均數範圍以上（</a:t>
            </a:r>
            <a:r>
              <a:rPr lang="en-US" altLang="zh-TW" sz="2400" kern="0" dirty="0">
                <a:latin typeface="Calibri" panose="020F0502020204030204" pitchFamily="34" charset="0"/>
                <a:ea typeface="標楷體" panose="03000509000000000000" pitchFamily="65" charset="-120"/>
                <a:cs typeface="Times New Roman" panose="02020603050405020304" pitchFamily="18" charset="0"/>
              </a:rPr>
              <a:t>IQ</a:t>
            </a:r>
            <a:r>
              <a:rPr lang="zh-TW" altLang="zh-TW" sz="2400" kern="0" dirty="0">
                <a:latin typeface="Calibri" panose="020F0502020204030204" pitchFamily="34" charset="0"/>
                <a:ea typeface="標楷體" panose="03000509000000000000" pitchFamily="65" charset="-120"/>
                <a:cs typeface="Times New Roman" panose="02020603050405020304" pitchFamily="18" charset="0"/>
              </a:rPr>
              <a:t>≧</a:t>
            </a:r>
            <a:r>
              <a:rPr lang="en-US" altLang="zh-TW" sz="2400" kern="0" dirty="0">
                <a:latin typeface="Calibri" panose="020F0502020204030204" pitchFamily="34" charset="0"/>
                <a:ea typeface="標楷體" panose="03000509000000000000" pitchFamily="65" charset="-120"/>
                <a:cs typeface="Times New Roman" panose="02020603050405020304" pitchFamily="18" charset="0"/>
              </a:rPr>
              <a:t>85</a:t>
            </a:r>
            <a:r>
              <a:rPr lang="zh-TW" altLang="zh-TW" sz="2400" kern="0" dirty="0">
                <a:latin typeface="Calibri" panose="020F0502020204030204" pitchFamily="34" charset="0"/>
                <a:ea typeface="標楷體" panose="03000509000000000000" pitchFamily="65" charset="-120"/>
                <a:cs typeface="Times New Roman" panose="02020603050405020304" pitchFamily="18" charset="0"/>
              </a:rPr>
              <a:t>）建議使用「高功能自閉症</a:t>
            </a:r>
            <a:r>
              <a:rPr lang="en-US" altLang="zh-TW" sz="2400" kern="0" dirty="0">
                <a:latin typeface="Calibri" panose="020F0502020204030204" pitchFamily="34" charset="0"/>
                <a:ea typeface="標楷體" panose="03000509000000000000" pitchFamily="65" charset="-120"/>
                <a:cs typeface="Times New Roman" panose="02020603050405020304" pitchFamily="18" charset="0"/>
              </a:rPr>
              <a:t>/</a:t>
            </a:r>
            <a:r>
              <a:rPr lang="zh-TW" altLang="zh-TW" sz="2400" kern="0" dirty="0">
                <a:latin typeface="Calibri" panose="020F0502020204030204" pitchFamily="34" charset="0"/>
                <a:ea typeface="標楷體" panose="03000509000000000000" pitchFamily="65" charset="-120"/>
                <a:cs typeface="Times New Roman" panose="02020603050405020304" pitchFamily="18" charset="0"/>
              </a:rPr>
              <a:t>亞斯伯格行為檢核表」。</a:t>
            </a:r>
            <a:endParaRPr lang="zh-TW" altLang="zh-TW" sz="2400" kern="100" dirty="0">
              <a:latin typeface="Calibri" panose="020F0502020204030204" pitchFamily="34" charset="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479301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心評工具介紹</a:t>
            </a:r>
            <a:r>
              <a:rPr lang="en-US" altLang="zh-TW" dirty="0" smtClean="0"/>
              <a:t>-</a:t>
            </a:r>
            <a:r>
              <a:rPr lang="zh-TW" altLang="zh-TW" b="1" dirty="0"/>
              <a:t>自閉症兒童行為檢核表</a:t>
            </a:r>
            <a:endParaRPr lang="zh-TW" altLang="en-US" dirty="0"/>
          </a:p>
        </p:txBody>
      </p:sp>
      <p:sp>
        <p:nvSpPr>
          <p:cNvPr id="3" name="內容版面配置區 2"/>
          <p:cNvSpPr>
            <a:spLocks noGrp="1"/>
          </p:cNvSpPr>
          <p:nvPr>
            <p:ph idx="1"/>
          </p:nvPr>
        </p:nvSpPr>
        <p:spPr/>
        <p:txBody>
          <a:bodyPr>
            <a:noAutofit/>
          </a:bodyPr>
          <a:lstStyle/>
          <a:p>
            <a:r>
              <a:rPr lang="en-US" altLang="zh-TW" sz="2400" dirty="0"/>
              <a:t>1.</a:t>
            </a:r>
            <a:r>
              <a:rPr lang="zh-TW" altLang="zh-TW" sz="2400" dirty="0"/>
              <a:t>針對</a:t>
            </a:r>
            <a:r>
              <a:rPr lang="zh-TW" altLang="zh-TW" sz="2400" u="sng" dirty="0"/>
              <a:t>尚未經過鑑定</a:t>
            </a:r>
            <a:r>
              <a:rPr lang="zh-TW" altLang="zh-TW" sz="2400" dirty="0"/>
              <a:t>的轉介個案進行初步篩選，以找出疑似自閉症的兒童</a:t>
            </a:r>
          </a:p>
          <a:p>
            <a:r>
              <a:rPr lang="en-US" altLang="zh-TW" sz="2400" dirty="0"/>
              <a:t>2.</a:t>
            </a:r>
            <a:r>
              <a:rPr lang="zh-TW" altLang="zh-TW" sz="2400" dirty="0"/>
              <a:t>針對經過鑑定，但</a:t>
            </a:r>
            <a:r>
              <a:rPr lang="zh-TW" altLang="zh-TW" sz="2400" u="sng" dirty="0"/>
              <a:t>懷疑鑑定可能有誤</a:t>
            </a:r>
            <a:r>
              <a:rPr lang="zh-TW" altLang="zh-TW" sz="2400" dirty="0"/>
              <a:t>的轉介個案進行初步篩選，以瞭解有無可能為疑似自閉症兒童</a:t>
            </a:r>
          </a:p>
          <a:p>
            <a:r>
              <a:rPr lang="en-US" altLang="zh-TW" sz="2400" dirty="0"/>
              <a:t>3.</a:t>
            </a:r>
            <a:r>
              <a:rPr lang="zh-TW" altLang="zh-TW" sz="2400" dirty="0"/>
              <a:t>針對</a:t>
            </a:r>
            <a:r>
              <a:rPr lang="zh-TW" altLang="zh-TW" sz="2400" u="sng" dirty="0"/>
              <a:t>已鑑定確認</a:t>
            </a:r>
            <a:r>
              <a:rPr lang="zh-TW" altLang="zh-TW" sz="2400" dirty="0"/>
              <a:t>之自閉症兒童實施時，可提供該生目前行為表現之資料供老師教學輔導之參考</a:t>
            </a:r>
          </a:p>
          <a:p>
            <a:r>
              <a:rPr lang="en-US" altLang="zh-TW" sz="2400" dirty="0"/>
              <a:t>*</a:t>
            </a:r>
            <a:r>
              <a:rPr lang="zh-TW" altLang="zh-TW" sz="2400" dirty="0"/>
              <a:t>學前兒童用版本：適用於學前兒童</a:t>
            </a:r>
          </a:p>
          <a:p>
            <a:r>
              <a:rPr lang="en-US" altLang="zh-TW" sz="2400" dirty="0"/>
              <a:t>*</a:t>
            </a:r>
            <a:r>
              <a:rPr lang="en-US" altLang="zh-TW" sz="2400" u="sng" dirty="0" err="1">
                <a:hlinkClick r:id="rId2"/>
              </a:rPr>
              <a:t>低年級兒童用版本</a:t>
            </a:r>
            <a:r>
              <a:rPr lang="zh-TW" altLang="zh-TW" sz="2400" dirty="0"/>
              <a:t>：適用於國小一、二年級兒童</a:t>
            </a:r>
          </a:p>
          <a:p>
            <a:r>
              <a:rPr lang="en-US" altLang="zh-TW" sz="2400" dirty="0"/>
              <a:t>*</a:t>
            </a:r>
            <a:r>
              <a:rPr lang="en-US" altLang="zh-TW" sz="2400" u="sng" dirty="0" err="1">
                <a:hlinkClick r:id="rId3"/>
              </a:rPr>
              <a:t>中年級以上兒童用版本</a:t>
            </a:r>
            <a:r>
              <a:rPr lang="zh-TW" altLang="zh-TW" sz="2400" dirty="0"/>
              <a:t>：適用於國小三年級</a:t>
            </a:r>
            <a:r>
              <a:rPr lang="en-US" altLang="zh-TW" sz="2400" dirty="0"/>
              <a:t>(</a:t>
            </a:r>
            <a:r>
              <a:rPr lang="zh-TW" altLang="zh-TW" sz="2400" dirty="0"/>
              <a:t>含</a:t>
            </a:r>
            <a:r>
              <a:rPr lang="en-US" altLang="zh-TW" sz="2400" dirty="0"/>
              <a:t>)</a:t>
            </a:r>
            <a:r>
              <a:rPr lang="zh-TW" altLang="zh-TW" sz="2400" dirty="0"/>
              <a:t>以上至國三學生</a:t>
            </a:r>
            <a:endParaRPr lang="zh-TW" altLang="en-US" sz="2400" dirty="0"/>
          </a:p>
        </p:txBody>
      </p:sp>
    </p:spTree>
    <p:extLst>
      <p:ext uri="{BB962C8B-B14F-4D97-AF65-F5344CB8AC3E}">
        <p14:creationId xmlns:p14="http://schemas.microsoft.com/office/powerpoint/2010/main" val="2903014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高功能自閉症亞斯伯格症行為檢核表</a:t>
            </a:r>
            <a:endParaRPr lang="zh-TW" altLang="en-US" dirty="0"/>
          </a:p>
        </p:txBody>
      </p:sp>
      <p:sp>
        <p:nvSpPr>
          <p:cNvPr id="3" name="內容版面配置區 2"/>
          <p:cNvSpPr>
            <a:spLocks noGrp="1"/>
          </p:cNvSpPr>
          <p:nvPr>
            <p:ph idx="1"/>
          </p:nvPr>
        </p:nvSpPr>
        <p:spPr/>
        <p:txBody>
          <a:bodyPr>
            <a:normAutofit/>
          </a:bodyPr>
          <a:lstStyle/>
          <a:p>
            <a:r>
              <a:rPr lang="zh-TW" altLang="zh-TW" sz="2800" dirty="0"/>
              <a:t>針對</a:t>
            </a:r>
            <a:r>
              <a:rPr lang="zh-TW" altLang="zh-TW" sz="2800" u="sng" dirty="0"/>
              <a:t>尚未經過鑑定</a:t>
            </a:r>
            <a:r>
              <a:rPr lang="zh-TW" altLang="zh-TW" sz="2800" dirty="0"/>
              <a:t>的轉介個案進行初步篩選，以找出疑似自閉症的兒童</a:t>
            </a:r>
          </a:p>
          <a:p>
            <a:r>
              <a:rPr lang="en-US" altLang="zh-TW" sz="2800" dirty="0"/>
              <a:t>2.</a:t>
            </a:r>
            <a:r>
              <a:rPr lang="zh-TW" altLang="zh-TW" sz="2800" dirty="0"/>
              <a:t>針對經過鑑定，但</a:t>
            </a:r>
            <a:r>
              <a:rPr lang="zh-TW" altLang="zh-TW" sz="2800" u="sng" dirty="0"/>
              <a:t>懷疑鑑定可能有誤</a:t>
            </a:r>
            <a:r>
              <a:rPr lang="zh-TW" altLang="zh-TW" sz="2800" dirty="0"/>
              <a:t>的轉介個案進行初步篩選，以瞭解有無可能為疑似自閉症兒童</a:t>
            </a:r>
          </a:p>
          <a:p>
            <a:r>
              <a:rPr lang="en-US" altLang="zh-TW" sz="2800" dirty="0"/>
              <a:t>3.</a:t>
            </a:r>
            <a:r>
              <a:rPr lang="zh-TW" altLang="zh-TW" sz="2800" dirty="0"/>
              <a:t>針對</a:t>
            </a:r>
            <a:r>
              <a:rPr lang="zh-TW" altLang="zh-TW" sz="2800" u="sng" dirty="0"/>
              <a:t>已鑑定確認</a:t>
            </a:r>
            <a:r>
              <a:rPr lang="zh-TW" altLang="zh-TW" sz="2800" dirty="0"/>
              <a:t>之自閉症兒童實施時，可提供該生目前行為表現之資料供老師教學輔導之參考</a:t>
            </a:r>
            <a:endParaRPr lang="zh-TW" altLang="en-US" sz="2800" dirty="0"/>
          </a:p>
        </p:txBody>
      </p:sp>
    </p:spTree>
    <p:extLst>
      <p:ext uri="{BB962C8B-B14F-4D97-AF65-F5344CB8AC3E}">
        <p14:creationId xmlns:p14="http://schemas.microsoft.com/office/powerpoint/2010/main" val="354192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台灣版自閉症行為檢核表</a:t>
            </a:r>
            <a:endParaRPr lang="zh-TW" altLang="en-US" dirty="0"/>
          </a:p>
        </p:txBody>
      </p:sp>
      <p:sp>
        <p:nvSpPr>
          <p:cNvPr id="3" name="內容版面配置區 2"/>
          <p:cNvSpPr>
            <a:spLocks noGrp="1"/>
          </p:cNvSpPr>
          <p:nvPr>
            <p:ph idx="1"/>
          </p:nvPr>
        </p:nvSpPr>
        <p:spPr/>
        <p:txBody>
          <a:bodyPr>
            <a:normAutofit/>
          </a:bodyPr>
          <a:lstStyle/>
          <a:p>
            <a:r>
              <a:rPr lang="en-US" altLang="zh-TW" sz="2800" dirty="0"/>
              <a:t>1.</a:t>
            </a:r>
            <a:r>
              <a:rPr lang="zh-TW" altLang="zh-TW" sz="2800" dirty="0"/>
              <a:t>篩檢具有自閉症的兒童與青少年。</a:t>
            </a:r>
            <a:r>
              <a:rPr lang="en-US" altLang="zh-TW" sz="2800" dirty="0"/>
              <a:t/>
            </a:r>
            <a:br>
              <a:rPr lang="en-US" altLang="zh-TW" sz="2800" dirty="0"/>
            </a:br>
            <a:r>
              <a:rPr lang="en-US" altLang="zh-TW" sz="2800" dirty="0"/>
              <a:t>2.</a:t>
            </a:r>
            <a:r>
              <a:rPr lang="zh-TW" altLang="zh-TW" sz="2800" dirty="0"/>
              <a:t>作為評估介入成效的參考。</a:t>
            </a:r>
          </a:p>
          <a:p>
            <a:r>
              <a:rPr lang="en-US" altLang="zh-TW" sz="2800" dirty="0"/>
              <a:t>3.</a:t>
            </a:r>
            <a:r>
              <a:rPr lang="zh-TW" altLang="zh-TW" sz="2800" dirty="0"/>
              <a:t>本測驗架構包含感覺、關係、身體與物體使用、語言以及社會與自我協助五個向度，並以總分與切截分數比較，作為篩檢的標準</a:t>
            </a:r>
            <a:r>
              <a:rPr lang="zh-TW" altLang="zh-TW" sz="2800" dirty="0" smtClean="0"/>
              <a:t>。</a:t>
            </a:r>
            <a:endParaRPr lang="en-US" altLang="zh-TW" sz="2800" dirty="0" smtClean="0"/>
          </a:p>
          <a:p>
            <a:r>
              <a:rPr lang="en-US" altLang="zh-TW" sz="2800" dirty="0" smtClean="0"/>
              <a:t>4.</a:t>
            </a:r>
            <a:r>
              <a:rPr lang="zh-TW" altLang="en-US" sz="2800" dirty="0" smtClean="0"/>
              <a:t>使用年齡</a:t>
            </a:r>
            <a:r>
              <a:rPr lang="zh-TW" altLang="zh-TW" sz="2800" dirty="0" smtClean="0"/>
              <a:t>幼稚園</a:t>
            </a:r>
            <a:r>
              <a:rPr lang="zh-TW" altLang="zh-TW" sz="2800" dirty="0"/>
              <a:t>至九年級</a:t>
            </a:r>
            <a:endParaRPr lang="zh-TW" altLang="en-US" sz="2800" dirty="0"/>
          </a:p>
        </p:txBody>
      </p:sp>
    </p:spTree>
    <p:extLst>
      <p:ext uri="{BB962C8B-B14F-4D97-AF65-F5344CB8AC3E}">
        <p14:creationId xmlns:p14="http://schemas.microsoft.com/office/powerpoint/2010/main" val="37531401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肥皂">
  <a:themeElements>
    <a:clrScheme name="肥皂">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肥皂">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肥皂">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TM03457510[[fn=肥皂]]</Template>
  <TotalTime>286</TotalTime>
  <Words>791</Words>
  <Application>Microsoft Office PowerPoint</Application>
  <PresentationFormat>寬螢幕</PresentationFormat>
  <Paragraphs>60</Paragraphs>
  <Slides>12</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12</vt:i4>
      </vt:variant>
    </vt:vector>
  </HeadingPairs>
  <TitlesOfParts>
    <vt:vector size="21" baseType="lpstr">
      <vt:lpstr>DFKaiShu-SB-Estd-BF</vt:lpstr>
      <vt:lpstr>細明體</vt:lpstr>
      <vt:lpstr>新細明體</vt:lpstr>
      <vt:lpstr>標楷體</vt:lpstr>
      <vt:lpstr>Arial</vt:lpstr>
      <vt:lpstr>Calibri</vt:lpstr>
      <vt:lpstr>Century Gothic</vt:lpstr>
      <vt:lpstr>Times New Roman</vt:lpstr>
      <vt:lpstr>肥皂</vt:lpstr>
      <vt:lpstr>B類別(自閉症)</vt:lpstr>
      <vt:lpstr>PowerPoint 簡報</vt:lpstr>
      <vt:lpstr>自閉症 流程表 </vt:lpstr>
      <vt:lpstr>身心障礙及資賦優異學生鑑定辦法</vt:lpstr>
      <vt:lpstr>自閉症補充說明 </vt:lpstr>
      <vt:lpstr>自閉症補充說明</vt:lpstr>
      <vt:lpstr>心評工具介紹-自閉症兒童行為檢核表</vt:lpstr>
      <vt:lpstr>高功能自閉症亞斯伯格症行為檢核表</vt:lpstr>
      <vt:lpstr>台灣版自閉症行為檢核表</vt:lpstr>
      <vt:lpstr>廣泛性發展障礙自閉症暨智能障礙者量表</vt:lpstr>
      <vt:lpstr>自閉症-鑑定安置報告撰寫 注意事項</vt:lpstr>
      <vt:lpstr>自閉症-鑑定安置會議報告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B類別 (自閉症+情緒行為障礙)</dc:title>
  <dc:creator>USER</dc:creator>
  <cp:lastModifiedBy>USER</cp:lastModifiedBy>
  <cp:revision>9</cp:revision>
  <dcterms:created xsi:type="dcterms:W3CDTF">2017-07-31T01:44:10Z</dcterms:created>
  <dcterms:modified xsi:type="dcterms:W3CDTF">2017-08-09T05:50:12Z</dcterms:modified>
</cp:coreProperties>
</file>