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61" r:id="rId4"/>
    <p:sldId id="263" r:id="rId5"/>
    <p:sldId id="265" r:id="rId6"/>
    <p:sldId id="266" r:id="rId7"/>
    <p:sldId id="264" r:id="rId8"/>
    <p:sldId id="258" r:id="rId9"/>
    <p:sldId id="259" r:id="rId10"/>
    <p:sldId id="267" r:id="rId11"/>
    <p:sldId id="268" r:id="rId12"/>
    <p:sldId id="269" r:id="rId13"/>
    <p:sldId id="270" r:id="rId14"/>
    <p:sldId id="273" r:id="rId15"/>
    <p:sldId id="272" r:id="rId16"/>
    <p:sldId id="275" r:id="rId17"/>
    <p:sldId id="271" r:id="rId18"/>
    <p:sldId id="274" r:id="rId19"/>
    <p:sldId id="260" r:id="rId20"/>
    <p:sldId id="26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2C61294-C9A3-46E5-8B8B-B67A1BB9295B}" type="datetimeFigureOut">
              <a:rPr lang="zh-TW" altLang="en-US" smtClean="0"/>
              <a:t>2017/8/9</a:t>
            </a:fld>
            <a:endParaRPr lang="zh-TW" alt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zh-TW"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06778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30241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90452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1pPr>
              <a:defRPr sz="1800"/>
            </a:lvl1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38276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58710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789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zh-TW" alt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64445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zh-TW" alt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125738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zh-TW" alt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83656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276FA06C-C3A1-4602-AC08-D8AB4F33D0F8}" type="slidenum">
              <a:rPr lang="zh-TW" altLang="en-US" smtClean="0"/>
              <a:t>‹#›</a:t>
            </a:fld>
            <a:endParaRPr lang="zh-TW" alt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559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44068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zh-TW" alt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499773455"/>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B</a:t>
            </a:r>
            <a:r>
              <a:rPr lang="zh-TW" altLang="en-US" dirty="0" smtClean="0"/>
              <a:t>類別</a:t>
            </a:r>
            <a:r>
              <a:rPr lang="zh-TW" altLang="en-US" dirty="0"/>
              <a:t> </a:t>
            </a:r>
            <a:r>
              <a:rPr lang="en-US" altLang="zh-TW" sz="6600" dirty="0" smtClean="0"/>
              <a:t>(</a:t>
            </a:r>
            <a:r>
              <a:rPr lang="zh-TW" altLang="en-US" sz="6600" dirty="0" smtClean="0"/>
              <a:t>情緒行為障</a:t>
            </a:r>
            <a:r>
              <a:rPr lang="zh-TW" altLang="en-US" sz="6600" dirty="0"/>
              <a:t>礙</a:t>
            </a:r>
            <a:r>
              <a:rPr lang="en-US" altLang="zh-TW" sz="6600" dirty="0" smtClean="0"/>
              <a:t>)</a:t>
            </a:r>
            <a:endParaRPr lang="zh-TW" altLang="en-US" sz="6600" dirty="0"/>
          </a:p>
        </p:txBody>
      </p:sp>
      <p:sp>
        <p:nvSpPr>
          <p:cNvPr id="3" name="副標題 2"/>
          <p:cNvSpPr>
            <a:spLocks noGrp="1"/>
          </p:cNvSpPr>
          <p:nvPr>
            <p:ph type="subTitle" idx="1"/>
          </p:nvPr>
        </p:nvSpPr>
        <p:spPr/>
        <p:txBody>
          <a:bodyPr/>
          <a:lstStyle/>
          <a:p>
            <a:r>
              <a:rPr lang="zh-TW" altLang="en-US" dirty="0" smtClean="0"/>
              <a:t>鑑定安置組 陳立珣</a:t>
            </a:r>
            <a:endParaRPr lang="zh-TW" altLang="en-US" dirty="0"/>
          </a:p>
        </p:txBody>
      </p:sp>
    </p:spTree>
    <p:extLst>
      <p:ext uri="{BB962C8B-B14F-4D97-AF65-F5344CB8AC3E}">
        <p14:creationId xmlns:p14="http://schemas.microsoft.com/office/powerpoint/2010/main" val="225339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2.</a:t>
            </a:r>
            <a:r>
              <a:rPr lang="zh-TW" altLang="en-US" dirty="0"/>
              <a:t>注意力缺陷</a:t>
            </a:r>
            <a:r>
              <a:rPr lang="en-US" altLang="zh-TW" dirty="0"/>
              <a:t>/</a:t>
            </a:r>
            <a:r>
              <a:rPr lang="zh-TW" altLang="en-US" dirty="0"/>
              <a:t>過動障礙測驗</a:t>
            </a:r>
            <a:endParaRPr lang="en-US" altLang="zh-TW" dirty="0"/>
          </a:p>
        </p:txBody>
      </p:sp>
      <p:sp>
        <p:nvSpPr>
          <p:cNvPr id="3" name="內容版面配置區 2"/>
          <p:cNvSpPr>
            <a:spLocks noGrp="1"/>
          </p:cNvSpPr>
          <p:nvPr>
            <p:ph idx="1"/>
          </p:nvPr>
        </p:nvSpPr>
        <p:spPr/>
        <p:txBody>
          <a:bodyPr>
            <a:normAutofit/>
          </a:bodyPr>
          <a:lstStyle/>
          <a:p>
            <a:r>
              <a:rPr lang="zh-TW" altLang="zh-TW" sz="2800" dirty="0"/>
              <a:t>共</a:t>
            </a:r>
            <a:r>
              <a:rPr lang="en-US" altLang="zh-TW" sz="2800" dirty="0"/>
              <a:t>36</a:t>
            </a:r>
            <a:r>
              <a:rPr lang="zh-TW" altLang="zh-TW" sz="2800" dirty="0"/>
              <a:t>題，依據</a:t>
            </a:r>
            <a:r>
              <a:rPr lang="en-US" altLang="zh-TW" sz="2800" dirty="0"/>
              <a:t>DSM-IV</a:t>
            </a:r>
            <a:r>
              <a:rPr lang="zh-TW" altLang="zh-TW" sz="2800" dirty="0"/>
              <a:t>的的診斷標準，編製三個分測驗：</a:t>
            </a:r>
            <a:r>
              <a:rPr lang="en-US" altLang="zh-TW" sz="2800" dirty="0"/>
              <a:t/>
            </a:r>
            <a:br>
              <a:rPr lang="en-US" altLang="zh-TW" sz="2800" dirty="0"/>
            </a:br>
            <a:r>
              <a:rPr lang="en-US" altLang="zh-TW" sz="2800" dirty="0"/>
              <a:t>(1).</a:t>
            </a:r>
            <a:r>
              <a:rPr lang="zh-TW" altLang="zh-TW" sz="2800" dirty="0"/>
              <a:t>過動性：評估學生活動力的表現。</a:t>
            </a:r>
            <a:r>
              <a:rPr lang="en-US" altLang="zh-TW" sz="2800" dirty="0"/>
              <a:t/>
            </a:r>
            <a:br>
              <a:rPr lang="en-US" altLang="zh-TW" sz="2800" dirty="0"/>
            </a:br>
            <a:r>
              <a:rPr lang="en-US" altLang="zh-TW" sz="2800" dirty="0"/>
              <a:t>(2).</a:t>
            </a:r>
            <a:r>
              <a:rPr lang="zh-TW" altLang="zh-TW" sz="2800" dirty="0"/>
              <a:t>衝動性：評估學生行為衝動的狀況。</a:t>
            </a:r>
            <a:r>
              <a:rPr lang="en-US" altLang="zh-TW" sz="2800" dirty="0"/>
              <a:t/>
            </a:r>
            <a:br>
              <a:rPr lang="en-US" altLang="zh-TW" sz="2800" dirty="0"/>
            </a:br>
            <a:r>
              <a:rPr lang="en-US" altLang="zh-TW" sz="2800" dirty="0"/>
              <a:t>(3).</a:t>
            </a:r>
            <a:r>
              <a:rPr lang="zh-TW" altLang="zh-TW" sz="2800" dirty="0"/>
              <a:t>不專注：評估學生在做一件重要工作時，集中注意力的狀況。</a:t>
            </a:r>
            <a:endParaRPr lang="zh-TW" altLang="en-US" sz="2800" dirty="0"/>
          </a:p>
        </p:txBody>
      </p:sp>
    </p:spTree>
    <p:extLst>
      <p:ext uri="{BB962C8B-B14F-4D97-AF65-F5344CB8AC3E}">
        <p14:creationId xmlns:p14="http://schemas.microsoft.com/office/powerpoint/2010/main" val="367464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3.</a:t>
            </a:r>
            <a:r>
              <a:rPr lang="zh-TW" altLang="en-US" dirty="0" smtClean="0"/>
              <a:t>問題</a:t>
            </a:r>
            <a:r>
              <a:rPr lang="zh-TW" altLang="en-US" dirty="0"/>
              <a:t>行為篩選量表</a:t>
            </a:r>
            <a:r>
              <a:rPr lang="en-US" altLang="zh-TW" dirty="0"/>
              <a:t/>
            </a:r>
            <a:br>
              <a:rPr lang="en-US" altLang="zh-TW" dirty="0"/>
            </a:br>
            <a:endParaRPr lang="zh-TW" altLang="en-US" dirty="0"/>
          </a:p>
        </p:txBody>
      </p:sp>
      <p:sp>
        <p:nvSpPr>
          <p:cNvPr id="3" name="內容版面配置區 2"/>
          <p:cNvSpPr>
            <a:spLocks noGrp="1"/>
          </p:cNvSpPr>
          <p:nvPr>
            <p:ph idx="1"/>
          </p:nvPr>
        </p:nvSpPr>
        <p:spPr/>
        <p:txBody>
          <a:bodyPr>
            <a:normAutofit/>
          </a:bodyPr>
          <a:lstStyle/>
          <a:p>
            <a:r>
              <a:rPr lang="zh-TW" altLang="zh-TW" sz="2000" dirty="0"/>
              <a:t>本量表根據美國「心理疾患統計及診斷手冊」的注意力缺陷與干擾性行為疾患的內容，編製有關注意力缺陷過動症之症狀與可能伴隨的其他干擾性行為疾患的症狀，以便在</a:t>
            </a:r>
            <a:r>
              <a:rPr lang="en-US" altLang="zh-TW" sz="2000" dirty="0"/>
              <a:t>ADHD</a:t>
            </a:r>
            <a:r>
              <a:rPr lang="zh-TW" altLang="zh-TW" sz="2000" dirty="0"/>
              <a:t>學生篩檢時，進行相關症狀的評量與篩檢</a:t>
            </a:r>
            <a:r>
              <a:rPr lang="zh-TW" altLang="zh-TW" sz="2000" dirty="0" smtClean="0"/>
              <a:t>。</a:t>
            </a:r>
            <a:endParaRPr lang="en-US" altLang="zh-TW" sz="2000" dirty="0" smtClean="0"/>
          </a:p>
          <a:p>
            <a:r>
              <a:rPr lang="zh-TW" altLang="en-US" sz="2000" dirty="0" smtClean="0"/>
              <a:t>第一部分</a:t>
            </a:r>
            <a:r>
              <a:rPr lang="en-US" altLang="zh-TW" sz="2000" dirty="0" smtClean="0"/>
              <a:t>:</a:t>
            </a:r>
            <a:r>
              <a:rPr lang="zh-TW" altLang="en-US" sz="2000" dirty="0" smtClean="0"/>
              <a:t>注意力缺現過動症的行為</a:t>
            </a:r>
            <a:endParaRPr lang="en-US" altLang="zh-TW" sz="2000" dirty="0" smtClean="0"/>
          </a:p>
          <a:p>
            <a:r>
              <a:rPr lang="zh-TW" altLang="en-US" sz="2000" dirty="0" smtClean="0"/>
              <a:t>第二部分</a:t>
            </a:r>
            <a:r>
              <a:rPr lang="en-US" altLang="zh-TW" sz="2000" dirty="0" smtClean="0"/>
              <a:t>:</a:t>
            </a:r>
            <a:r>
              <a:rPr lang="zh-TW" altLang="en-US" sz="2000" dirty="0" smtClean="0"/>
              <a:t>功能受損</a:t>
            </a:r>
            <a:r>
              <a:rPr lang="en-US" altLang="zh-TW" sz="2000" dirty="0" smtClean="0"/>
              <a:t>:</a:t>
            </a:r>
            <a:r>
              <a:rPr lang="zh-TW" altLang="en-US" sz="2000" dirty="0" smtClean="0"/>
              <a:t>分別評量</a:t>
            </a:r>
            <a:r>
              <a:rPr lang="en-US" altLang="zh-TW" sz="2000" dirty="0" smtClean="0"/>
              <a:t>:</a:t>
            </a:r>
            <a:r>
              <a:rPr lang="zh-TW" altLang="en-US" sz="2000" dirty="0" smtClean="0"/>
              <a:t>團體、人際、學業、工作</a:t>
            </a:r>
            <a:endParaRPr lang="en-US" altLang="zh-TW" sz="2000" dirty="0" smtClean="0"/>
          </a:p>
          <a:p>
            <a:r>
              <a:rPr lang="zh-TW" altLang="en-US" sz="2000" dirty="0" smtClean="0"/>
              <a:t>第三部分</a:t>
            </a:r>
            <a:r>
              <a:rPr lang="en-US" altLang="zh-TW" sz="2000" dirty="0" smtClean="0"/>
              <a:t>:</a:t>
            </a:r>
            <a:r>
              <a:rPr lang="zh-TW" altLang="en-US" sz="2000" dirty="0" smtClean="0"/>
              <a:t>對立性違抗行為</a:t>
            </a:r>
            <a:r>
              <a:rPr lang="en-US" altLang="zh-TW" sz="2000" dirty="0" smtClean="0"/>
              <a:t>(ODD)</a:t>
            </a:r>
          </a:p>
          <a:p>
            <a:r>
              <a:rPr lang="zh-TW" altLang="en-US" sz="2000" dirty="0" smtClean="0"/>
              <a:t>第四部分</a:t>
            </a:r>
            <a:r>
              <a:rPr lang="en-US" altLang="zh-TW" sz="2000" dirty="0" smtClean="0"/>
              <a:t>:</a:t>
            </a:r>
            <a:r>
              <a:rPr lang="zh-TW" altLang="en-US" sz="2000" dirty="0" smtClean="0"/>
              <a:t>違規行為</a:t>
            </a:r>
            <a:r>
              <a:rPr lang="en-US" altLang="zh-TW" sz="2000" dirty="0" smtClean="0"/>
              <a:t>(CD)</a:t>
            </a:r>
            <a:endParaRPr lang="zh-TW" altLang="en-US" sz="2000" dirty="0"/>
          </a:p>
        </p:txBody>
      </p:sp>
    </p:spTree>
    <p:extLst>
      <p:ext uri="{BB962C8B-B14F-4D97-AF65-F5344CB8AC3E}">
        <p14:creationId xmlns:p14="http://schemas.microsoft.com/office/powerpoint/2010/main" val="2024097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4.</a:t>
            </a:r>
            <a:r>
              <a:rPr lang="zh-TW" altLang="en-US" dirty="0" smtClean="0"/>
              <a:t>學生</a:t>
            </a:r>
            <a:r>
              <a:rPr lang="zh-TW" altLang="en-US" dirty="0"/>
              <a:t>適應調查表</a:t>
            </a:r>
            <a:br>
              <a:rPr lang="zh-TW" altLang="en-US" dirty="0"/>
            </a:br>
            <a:endParaRPr lang="zh-TW" altLang="en-US" dirty="0"/>
          </a:p>
        </p:txBody>
      </p:sp>
      <p:sp>
        <p:nvSpPr>
          <p:cNvPr id="3" name="內容版面配置區 2"/>
          <p:cNvSpPr>
            <a:spLocks noGrp="1"/>
          </p:cNvSpPr>
          <p:nvPr>
            <p:ph idx="1"/>
          </p:nvPr>
        </p:nvSpPr>
        <p:spPr/>
        <p:txBody>
          <a:bodyPr>
            <a:normAutofit/>
          </a:bodyPr>
          <a:lstStyle/>
          <a:p>
            <a:r>
              <a:rPr lang="zh-TW" altLang="zh-TW" sz="2400" dirty="0"/>
              <a:t>以一般普通班中下程度學生到啟智班較高功能的學生之間為範圍編製適應功能評量工具</a:t>
            </a:r>
            <a:r>
              <a:rPr lang="zh-TW" altLang="zh-TW" sz="2400" dirty="0" smtClean="0"/>
              <a:t>。</a:t>
            </a:r>
            <a:endParaRPr lang="en-US" altLang="zh-TW" sz="2400" dirty="0" smtClean="0"/>
          </a:p>
          <a:p>
            <a:endParaRPr lang="zh-TW" altLang="en-US" sz="2400" dirty="0"/>
          </a:p>
        </p:txBody>
      </p:sp>
      <p:graphicFrame>
        <p:nvGraphicFramePr>
          <p:cNvPr id="4" name="表格 3"/>
          <p:cNvGraphicFramePr>
            <a:graphicFrameLocks noGrp="1"/>
          </p:cNvGraphicFramePr>
          <p:nvPr>
            <p:extLst>
              <p:ext uri="{D42A27DB-BD31-4B8C-83A1-F6EECF244321}">
                <p14:modId xmlns:p14="http://schemas.microsoft.com/office/powerpoint/2010/main" val="4266947356"/>
              </p:ext>
            </p:extLst>
          </p:nvPr>
        </p:nvGraphicFramePr>
        <p:xfrm>
          <a:off x="4357189" y="2850217"/>
          <a:ext cx="4486366" cy="3108960"/>
        </p:xfrm>
        <a:graphic>
          <a:graphicData uri="http://schemas.openxmlformats.org/drawingml/2006/table">
            <a:tbl>
              <a:tblPr firstRow="1" bandRow="1">
                <a:tableStyleId>{5C22544A-7EE6-4342-B048-85BDC9FD1C3A}</a:tableStyleId>
              </a:tblPr>
              <a:tblGrid>
                <a:gridCol w="2304869">
                  <a:extLst>
                    <a:ext uri="{9D8B030D-6E8A-4147-A177-3AD203B41FA5}">
                      <a16:colId xmlns:a16="http://schemas.microsoft.com/office/drawing/2014/main" val="851140342"/>
                    </a:ext>
                  </a:extLst>
                </a:gridCol>
                <a:gridCol w="2181497">
                  <a:extLst>
                    <a:ext uri="{9D8B030D-6E8A-4147-A177-3AD203B41FA5}">
                      <a16:colId xmlns:a16="http://schemas.microsoft.com/office/drawing/2014/main" val="28849469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t>教師版</a:t>
                      </a:r>
                      <a:endParaRPr lang="en-US" altLang="zh-TW" sz="2400" dirty="0" smtClean="0"/>
                    </a:p>
                    <a:p>
                      <a:endParaRPr lang="zh-TW" altLang="en-US" sz="2400" dirty="0"/>
                    </a:p>
                  </a:txBody>
                  <a:tcPr/>
                </a:tc>
                <a:tc>
                  <a:txBody>
                    <a:bodyPr/>
                    <a:lstStyle/>
                    <a:p>
                      <a:r>
                        <a:rPr lang="zh-TW" altLang="en-US" sz="2400" dirty="0" smtClean="0"/>
                        <a:t>家長版</a:t>
                      </a:r>
                      <a:endParaRPr lang="zh-TW" altLang="en-US" sz="2400" dirty="0"/>
                    </a:p>
                  </a:txBody>
                  <a:tcPr/>
                </a:tc>
                <a:extLst>
                  <a:ext uri="{0D108BD9-81ED-4DB2-BD59-A6C34878D82A}">
                    <a16:rowId xmlns:a16="http://schemas.microsoft.com/office/drawing/2014/main" val="3449170723"/>
                  </a:ext>
                </a:extLst>
              </a:tr>
              <a:tr h="370840">
                <a:tc>
                  <a:txBody>
                    <a:bodyPr/>
                    <a:lstStyle/>
                    <a:p>
                      <a:r>
                        <a:rPr lang="en-US" altLang="zh-TW" sz="2400" dirty="0" smtClean="0"/>
                        <a:t>(1)</a:t>
                      </a:r>
                      <a:r>
                        <a:rPr lang="zh-TW" altLang="en-US" sz="2400" dirty="0" smtClean="0"/>
                        <a:t>學業適應</a:t>
                      </a:r>
                      <a:endParaRPr lang="en-US" altLang="zh-TW" sz="2400" dirty="0" smtClean="0"/>
                    </a:p>
                  </a:txBody>
                  <a:tcPr/>
                </a:tc>
                <a:tc>
                  <a:txBody>
                    <a:bodyPr/>
                    <a:lstStyle/>
                    <a:p>
                      <a:r>
                        <a:rPr lang="zh-TW" altLang="en-US" sz="2400" dirty="0" smtClean="0"/>
                        <a:t>居家生活</a:t>
                      </a:r>
                      <a:endParaRPr lang="zh-TW" altLang="en-US" sz="2400" dirty="0"/>
                    </a:p>
                  </a:txBody>
                  <a:tcPr/>
                </a:tc>
                <a:extLst>
                  <a:ext uri="{0D108BD9-81ED-4DB2-BD59-A6C34878D82A}">
                    <a16:rowId xmlns:a16="http://schemas.microsoft.com/office/drawing/2014/main" val="630561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2)</a:t>
                      </a:r>
                      <a:r>
                        <a:rPr lang="zh-TW" altLang="en-US" sz="2400" dirty="0" smtClean="0"/>
                        <a:t>人際關係適應</a:t>
                      </a:r>
                      <a:endParaRPr lang="en-US" altLang="zh-TW" sz="2400" dirty="0" smtClean="0"/>
                    </a:p>
                  </a:txBody>
                  <a:tcPr/>
                </a:tc>
                <a:tc>
                  <a:txBody>
                    <a:bodyPr/>
                    <a:lstStyle/>
                    <a:p>
                      <a:r>
                        <a:rPr lang="zh-TW" altLang="en-US" sz="2400" dirty="0" smtClean="0"/>
                        <a:t>人際適應</a:t>
                      </a:r>
                      <a:endParaRPr lang="zh-TW" altLang="en-US" sz="2400" dirty="0"/>
                    </a:p>
                  </a:txBody>
                  <a:tcPr/>
                </a:tc>
                <a:extLst>
                  <a:ext uri="{0D108BD9-81ED-4DB2-BD59-A6C34878D82A}">
                    <a16:rowId xmlns:a16="http://schemas.microsoft.com/office/drawing/2014/main" val="25265405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(3)</a:t>
                      </a:r>
                      <a:r>
                        <a:rPr lang="zh-TW" altLang="en-US" sz="2400" dirty="0" smtClean="0"/>
                        <a:t>活動適應</a:t>
                      </a:r>
                      <a:endParaRPr lang="en-US" altLang="zh-TW" sz="2400" dirty="0" smtClean="0"/>
                    </a:p>
                  </a:txBody>
                  <a:tcPr/>
                </a:tc>
                <a:tc>
                  <a:txBody>
                    <a:bodyPr/>
                    <a:lstStyle/>
                    <a:p>
                      <a:r>
                        <a:rPr lang="zh-TW" altLang="en-US" sz="2400" dirty="0" smtClean="0"/>
                        <a:t>活動適應</a:t>
                      </a:r>
                      <a:endParaRPr lang="zh-TW" altLang="en-US" sz="2400" dirty="0"/>
                    </a:p>
                  </a:txBody>
                  <a:tcPr/>
                </a:tc>
                <a:extLst>
                  <a:ext uri="{0D108BD9-81ED-4DB2-BD59-A6C34878D82A}">
                    <a16:rowId xmlns:a16="http://schemas.microsoft.com/office/drawing/2014/main" val="7880967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smtClean="0"/>
                        <a:t>(4)</a:t>
                      </a:r>
                      <a:r>
                        <a:rPr lang="zh-TW" altLang="en-US" sz="2400" dirty="0" smtClean="0"/>
                        <a:t>溝通</a:t>
                      </a:r>
                      <a:endParaRPr lang="en-US" altLang="zh-TW" sz="2400" dirty="0" smtClean="0"/>
                    </a:p>
                  </a:txBody>
                  <a:tcPr/>
                </a:tc>
                <a:tc>
                  <a:txBody>
                    <a:bodyPr/>
                    <a:lstStyle/>
                    <a:p>
                      <a:r>
                        <a:rPr lang="zh-TW" altLang="en-US" sz="2400" dirty="0" smtClean="0"/>
                        <a:t>溝通</a:t>
                      </a:r>
                      <a:endParaRPr lang="zh-TW" altLang="en-US" sz="2400" dirty="0"/>
                    </a:p>
                  </a:txBody>
                  <a:tcPr/>
                </a:tc>
                <a:extLst>
                  <a:ext uri="{0D108BD9-81ED-4DB2-BD59-A6C34878D82A}">
                    <a16:rowId xmlns:a16="http://schemas.microsoft.com/office/drawing/2014/main" val="230437472"/>
                  </a:ext>
                </a:extLst>
              </a:tr>
              <a:tr h="370840">
                <a:tc>
                  <a:txBody>
                    <a:bodyPr/>
                    <a:lstStyle/>
                    <a:p>
                      <a:r>
                        <a:rPr lang="en-US" altLang="zh-TW" sz="2400" dirty="0" smtClean="0"/>
                        <a:t>(5)</a:t>
                      </a:r>
                      <a:r>
                        <a:rPr lang="zh-TW" altLang="en-US" sz="2400" dirty="0" smtClean="0"/>
                        <a:t>團體適應</a:t>
                      </a:r>
                      <a:endParaRPr lang="en-US" altLang="zh-TW" sz="2400" dirty="0" smtClean="0"/>
                    </a:p>
                  </a:txBody>
                  <a:tcPr/>
                </a:tc>
                <a:tc>
                  <a:txBody>
                    <a:bodyPr/>
                    <a:lstStyle/>
                    <a:p>
                      <a:r>
                        <a:rPr lang="zh-TW" altLang="en-US" sz="2400" dirty="0" smtClean="0"/>
                        <a:t>自我指導</a:t>
                      </a:r>
                      <a:endParaRPr lang="zh-TW" altLang="en-US" sz="2400" dirty="0"/>
                    </a:p>
                  </a:txBody>
                  <a:tcPr/>
                </a:tc>
                <a:extLst>
                  <a:ext uri="{0D108BD9-81ED-4DB2-BD59-A6C34878D82A}">
                    <a16:rowId xmlns:a16="http://schemas.microsoft.com/office/drawing/2014/main" val="2906718619"/>
                  </a:ext>
                </a:extLst>
              </a:tr>
            </a:tbl>
          </a:graphicData>
        </a:graphic>
      </p:graphicFrame>
    </p:spTree>
    <p:extLst>
      <p:ext uri="{BB962C8B-B14F-4D97-AF65-F5344CB8AC3E}">
        <p14:creationId xmlns:p14="http://schemas.microsoft.com/office/powerpoint/2010/main" val="2541397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5.</a:t>
            </a:r>
            <a:r>
              <a:rPr lang="zh-TW" altLang="en-US" dirty="0" smtClean="0"/>
              <a:t>學生</a:t>
            </a:r>
            <a:r>
              <a:rPr lang="zh-TW" altLang="en-US" dirty="0"/>
              <a:t>行為評量</a:t>
            </a:r>
            <a:r>
              <a:rPr lang="zh-TW" altLang="en-US" dirty="0" smtClean="0"/>
              <a:t>表</a:t>
            </a:r>
            <a:endParaRPr lang="zh-TW" altLang="en-US" dirty="0"/>
          </a:p>
        </p:txBody>
      </p:sp>
      <p:sp>
        <p:nvSpPr>
          <p:cNvPr id="3" name="內容版面配置區 2"/>
          <p:cNvSpPr>
            <a:spLocks noGrp="1"/>
          </p:cNvSpPr>
          <p:nvPr>
            <p:ph idx="1"/>
          </p:nvPr>
        </p:nvSpPr>
        <p:spPr/>
        <p:txBody>
          <a:bodyPr>
            <a:normAutofit/>
          </a:bodyPr>
          <a:lstStyle/>
          <a:p>
            <a:r>
              <a:rPr lang="zh-TW" altLang="zh-TW" sz="2400" dirty="0"/>
              <a:t>本量表的編製主要供學校心理評量人員運用多元的資料（教師和家長）評量學生問題行為，並進行幾種常見心理疾患之篩選</a:t>
            </a:r>
            <a:r>
              <a:rPr lang="zh-TW" altLang="zh-TW" sz="2400" dirty="0" smtClean="0"/>
              <a:t>。</a:t>
            </a:r>
            <a:endParaRPr lang="en-US" altLang="zh-TW" sz="2400" dirty="0" smtClean="0"/>
          </a:p>
          <a:p>
            <a:r>
              <a:rPr lang="en-US" altLang="zh-TW" sz="2400" dirty="0" smtClean="0"/>
              <a:t>1.</a:t>
            </a:r>
            <a:r>
              <a:rPr lang="zh-TW" altLang="en-US" sz="2400" dirty="0" smtClean="0"/>
              <a:t>過動衝動       </a:t>
            </a:r>
            <a:r>
              <a:rPr lang="en-US" altLang="zh-TW" sz="2400" dirty="0" smtClean="0"/>
              <a:t>7.</a:t>
            </a:r>
            <a:r>
              <a:rPr lang="zh-TW" altLang="en-US" sz="2400" dirty="0" smtClean="0"/>
              <a:t>學業適應</a:t>
            </a:r>
            <a:endParaRPr lang="en-US" altLang="zh-TW" sz="2400" dirty="0" smtClean="0"/>
          </a:p>
          <a:p>
            <a:r>
              <a:rPr lang="en-US" altLang="zh-TW" sz="2400" dirty="0" smtClean="0"/>
              <a:t>2.</a:t>
            </a:r>
            <a:r>
              <a:rPr lang="zh-TW" altLang="en-US" sz="2400" dirty="0"/>
              <a:t>攻</a:t>
            </a:r>
            <a:r>
              <a:rPr lang="zh-TW" altLang="en-US" sz="2400" dirty="0" smtClean="0"/>
              <a:t>擊破壞       </a:t>
            </a:r>
            <a:r>
              <a:rPr lang="en-US" altLang="zh-TW" sz="2400" dirty="0" smtClean="0"/>
              <a:t>8.</a:t>
            </a:r>
            <a:r>
              <a:rPr lang="zh-TW" altLang="en-US" sz="2400" dirty="0" smtClean="0"/>
              <a:t>自閉</a:t>
            </a:r>
            <a:endParaRPr lang="en-US" altLang="zh-TW" sz="2400" dirty="0" smtClean="0"/>
          </a:p>
          <a:p>
            <a:r>
              <a:rPr lang="en-US" altLang="zh-TW" sz="2400" dirty="0" smtClean="0"/>
              <a:t>3.</a:t>
            </a:r>
            <a:r>
              <a:rPr lang="zh-TW" altLang="en-US" sz="2400" dirty="0" smtClean="0"/>
              <a:t>違規問題       </a:t>
            </a:r>
            <a:r>
              <a:rPr lang="en-US" altLang="zh-TW" sz="2400" dirty="0" smtClean="0"/>
              <a:t>9.</a:t>
            </a:r>
            <a:r>
              <a:rPr lang="zh-TW" altLang="en-US" sz="2400" dirty="0" smtClean="0"/>
              <a:t>焦慮</a:t>
            </a:r>
            <a:endParaRPr lang="en-US" altLang="zh-TW" sz="2400" dirty="0" smtClean="0"/>
          </a:p>
          <a:p>
            <a:r>
              <a:rPr lang="en-US" altLang="zh-TW" sz="2400" dirty="0" smtClean="0"/>
              <a:t>4.</a:t>
            </a:r>
            <a:r>
              <a:rPr lang="zh-TW" altLang="en-US" sz="2400" dirty="0" smtClean="0"/>
              <a:t>憂鬱退縮       </a:t>
            </a:r>
            <a:r>
              <a:rPr lang="en-US" altLang="zh-TW" sz="2400" dirty="0" smtClean="0"/>
              <a:t>10</a:t>
            </a:r>
            <a:r>
              <a:rPr lang="zh-TW" altLang="en-US" sz="2400" dirty="0" smtClean="0"/>
              <a:t>憂鬱</a:t>
            </a:r>
            <a:endParaRPr lang="en-US" altLang="zh-TW" sz="2400" dirty="0" smtClean="0"/>
          </a:p>
          <a:p>
            <a:r>
              <a:rPr lang="en-US" altLang="zh-TW" sz="2400" dirty="0" smtClean="0"/>
              <a:t>5.</a:t>
            </a:r>
            <a:r>
              <a:rPr lang="zh-TW" altLang="en-US" sz="2400" dirty="0" smtClean="0"/>
              <a:t>焦慮問題       </a:t>
            </a:r>
            <a:r>
              <a:rPr lang="en-US" altLang="zh-TW" sz="2400" dirty="0" smtClean="0"/>
              <a:t>11</a:t>
            </a:r>
            <a:r>
              <a:rPr lang="zh-TW" altLang="en-US" sz="2400" dirty="0" smtClean="0"/>
              <a:t>精神疾病</a:t>
            </a:r>
            <a:endParaRPr lang="en-US" altLang="zh-TW" sz="2400" dirty="0" smtClean="0"/>
          </a:p>
          <a:p>
            <a:r>
              <a:rPr lang="en-US" altLang="zh-TW" sz="2400" dirty="0" smtClean="0"/>
              <a:t>6.</a:t>
            </a:r>
            <a:r>
              <a:rPr lang="zh-TW" altLang="en-US" sz="2400" dirty="0" smtClean="0"/>
              <a:t>人際適應</a:t>
            </a:r>
            <a:endParaRPr lang="zh-TW" altLang="en-US" sz="2400" dirty="0"/>
          </a:p>
        </p:txBody>
      </p:sp>
    </p:spTree>
    <p:extLst>
      <p:ext uri="{BB962C8B-B14F-4D97-AF65-F5344CB8AC3E}">
        <p14:creationId xmlns:p14="http://schemas.microsoft.com/office/powerpoint/2010/main" val="2146858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9863" y="2523645"/>
            <a:ext cx="10058400" cy="1371600"/>
          </a:xfrm>
        </p:spPr>
        <p:txBody>
          <a:bodyPr/>
          <a:lstStyle/>
          <a:p>
            <a:pPr algn="ctr"/>
            <a:r>
              <a:rPr lang="zh-TW" altLang="en-US" dirty="0" smtClean="0"/>
              <a:t>其他相關測驗</a:t>
            </a:r>
            <a:endParaRPr lang="zh-TW" altLang="en-US" dirty="0"/>
          </a:p>
        </p:txBody>
      </p:sp>
    </p:spTree>
    <p:extLst>
      <p:ext uri="{BB962C8B-B14F-4D97-AF65-F5344CB8AC3E}">
        <p14:creationId xmlns:p14="http://schemas.microsoft.com/office/powerpoint/2010/main" val="931472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行為與情緒評量表</a:t>
            </a:r>
            <a:endParaRPr lang="zh-TW" altLang="en-US" dirty="0"/>
          </a:p>
        </p:txBody>
      </p:sp>
      <p:sp>
        <p:nvSpPr>
          <p:cNvPr id="3" name="內容版面配置區 2"/>
          <p:cNvSpPr>
            <a:spLocks noGrp="1"/>
          </p:cNvSpPr>
          <p:nvPr>
            <p:ph idx="1"/>
          </p:nvPr>
        </p:nvSpPr>
        <p:spPr/>
        <p:txBody>
          <a:bodyPr>
            <a:normAutofit/>
          </a:bodyPr>
          <a:lstStyle/>
          <a:p>
            <a:r>
              <a:rPr lang="en-US" altLang="zh-TW" sz="2400" dirty="0"/>
              <a:t>1.</a:t>
            </a:r>
            <a:r>
              <a:rPr lang="zh-TW" altLang="en-US" sz="2400" dirty="0"/>
              <a:t>評量、診斷和了解兒童與青少年行為和情緒的優勢能力及資源。</a:t>
            </a:r>
            <a:br>
              <a:rPr lang="zh-TW" altLang="en-US" sz="2400" dirty="0"/>
            </a:br>
            <a:r>
              <a:rPr lang="en-US" altLang="zh-TW" sz="2400" dirty="0"/>
              <a:t>2.</a:t>
            </a:r>
            <a:r>
              <a:rPr lang="zh-TW" altLang="en-US" sz="2400" dirty="0"/>
              <a:t>鑑定與診斷情緒障礙學生。</a:t>
            </a:r>
            <a:endParaRPr lang="en-US" altLang="zh-TW" sz="2400" dirty="0" smtClean="0"/>
          </a:p>
          <a:p>
            <a:r>
              <a:rPr lang="zh-TW" altLang="en-US" sz="2400" dirty="0" smtClean="0"/>
              <a:t>本</a:t>
            </a:r>
            <a:r>
              <a:rPr lang="zh-TW" altLang="en-US" sz="2400" dirty="0"/>
              <a:t>量表共</a:t>
            </a:r>
            <a:r>
              <a:rPr lang="en-US" altLang="zh-TW" sz="2400" dirty="0"/>
              <a:t>52</a:t>
            </a:r>
            <a:r>
              <a:rPr lang="zh-TW" altLang="en-US" sz="2400" dirty="0"/>
              <a:t>題，分為五個分量表：</a:t>
            </a:r>
            <a:br>
              <a:rPr lang="zh-TW" altLang="en-US" sz="2400" dirty="0"/>
            </a:br>
            <a:r>
              <a:rPr lang="en-US" altLang="zh-TW" sz="2400" dirty="0"/>
              <a:t>1.</a:t>
            </a:r>
            <a:r>
              <a:rPr lang="zh-TW" altLang="en-US" sz="2400" dirty="0"/>
              <a:t>優勢人際關係</a:t>
            </a:r>
            <a:r>
              <a:rPr lang="en-US" altLang="zh-TW" sz="2400" dirty="0"/>
              <a:t>—</a:t>
            </a:r>
            <a:r>
              <a:rPr lang="zh-TW" altLang="en-US" sz="2400" dirty="0"/>
              <a:t>測量兒童在社會情境裡控制其情緒和行為的能力。</a:t>
            </a:r>
            <a:br>
              <a:rPr lang="zh-TW" altLang="en-US" sz="2400" dirty="0"/>
            </a:br>
            <a:r>
              <a:rPr lang="en-US" altLang="zh-TW" sz="2400" dirty="0"/>
              <a:t>2.</a:t>
            </a:r>
            <a:r>
              <a:rPr lang="zh-TW" altLang="en-US" sz="2400" dirty="0"/>
              <a:t>優勢家庭參與</a:t>
            </a:r>
            <a:r>
              <a:rPr lang="en-US" altLang="zh-TW" sz="2400" dirty="0"/>
              <a:t>—</a:t>
            </a:r>
            <a:r>
              <a:rPr lang="zh-TW" altLang="en-US" sz="2400" dirty="0"/>
              <a:t>測量兒童對家庭的參與程度及與家人的關係。</a:t>
            </a:r>
            <a:br>
              <a:rPr lang="zh-TW" altLang="en-US" sz="2400" dirty="0"/>
            </a:br>
            <a:r>
              <a:rPr lang="en-US" altLang="zh-TW" sz="2400" dirty="0"/>
              <a:t>3.</a:t>
            </a:r>
            <a:r>
              <a:rPr lang="zh-TW" altLang="en-US" sz="2400" dirty="0"/>
              <a:t>優勢內在能力</a:t>
            </a:r>
            <a:r>
              <a:rPr lang="en-US" altLang="zh-TW" sz="2400" dirty="0"/>
              <a:t>—</a:t>
            </a:r>
            <a:r>
              <a:rPr lang="zh-TW" altLang="en-US" sz="2400" dirty="0"/>
              <a:t>測量兒童的能力和成就的未來展望。</a:t>
            </a:r>
            <a:br>
              <a:rPr lang="zh-TW" altLang="en-US" sz="2400" dirty="0"/>
            </a:br>
            <a:r>
              <a:rPr lang="en-US" altLang="zh-TW" sz="2400" dirty="0"/>
              <a:t>4.</a:t>
            </a:r>
            <a:r>
              <a:rPr lang="zh-TW" altLang="en-US" sz="2400" dirty="0"/>
              <a:t>優勢學校表現</a:t>
            </a:r>
            <a:r>
              <a:rPr lang="en-US" altLang="zh-TW" sz="2400" dirty="0"/>
              <a:t>—</a:t>
            </a:r>
            <a:r>
              <a:rPr lang="zh-TW" altLang="en-US" sz="2400" dirty="0"/>
              <a:t>著重於兒童在學校及課堂作業的能力表現。</a:t>
            </a:r>
            <a:br>
              <a:rPr lang="zh-TW" altLang="en-US" sz="2400" dirty="0"/>
            </a:br>
            <a:r>
              <a:rPr lang="en-US" altLang="zh-TW" sz="2400" dirty="0"/>
              <a:t>5.</a:t>
            </a:r>
            <a:r>
              <a:rPr lang="zh-TW" altLang="en-US" sz="2400" dirty="0"/>
              <a:t>優勢情感</a:t>
            </a:r>
            <a:r>
              <a:rPr lang="en-US" altLang="zh-TW" sz="2400" dirty="0"/>
              <a:t>—</a:t>
            </a:r>
            <a:r>
              <a:rPr lang="zh-TW" altLang="en-US" sz="2400" dirty="0"/>
              <a:t>評量兒童接受他人感情及對他人表達感受的能力。</a:t>
            </a:r>
            <a:br>
              <a:rPr lang="zh-TW" altLang="en-US" sz="2400" dirty="0"/>
            </a:br>
            <a:r>
              <a:rPr lang="zh-TW" altLang="en-US" sz="2400" dirty="0"/>
              <a:t>另有</a:t>
            </a:r>
            <a:r>
              <a:rPr lang="en-US" altLang="zh-TW" sz="2400" dirty="0"/>
              <a:t>8</a:t>
            </a:r>
            <a:r>
              <a:rPr lang="zh-TW" altLang="en-US" sz="2400" dirty="0"/>
              <a:t>題開放題目讓父母和專業人員可記錄兒童在學業、社交、運動、家庭和社區上的長處。</a:t>
            </a:r>
          </a:p>
        </p:txBody>
      </p:sp>
    </p:spTree>
    <p:extLst>
      <p:ext uri="{BB962C8B-B14F-4D97-AF65-F5344CB8AC3E}">
        <p14:creationId xmlns:p14="http://schemas.microsoft.com/office/powerpoint/2010/main" val="435852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國小學生活動量評量表</a:t>
            </a:r>
            <a:endParaRPr lang="zh-TW" altLang="en-US" dirty="0"/>
          </a:p>
        </p:txBody>
      </p:sp>
      <p:sp>
        <p:nvSpPr>
          <p:cNvPr id="3" name="內容版面配置區 2"/>
          <p:cNvSpPr>
            <a:spLocks noGrp="1"/>
          </p:cNvSpPr>
          <p:nvPr>
            <p:ph idx="1"/>
          </p:nvPr>
        </p:nvSpPr>
        <p:spPr>
          <a:xfrm>
            <a:off x="1066800" y="1854926"/>
            <a:ext cx="10058400" cy="4180114"/>
          </a:xfrm>
        </p:spPr>
        <p:txBody>
          <a:bodyPr>
            <a:normAutofit/>
          </a:bodyPr>
          <a:lstStyle/>
          <a:p>
            <a:r>
              <a:rPr lang="en-US" altLang="zh-TW" sz="2000" dirty="0"/>
              <a:t>.</a:t>
            </a:r>
            <a:r>
              <a:rPr lang="zh-TW" altLang="zh-TW" sz="2000" dirty="0"/>
              <a:t>根據醫學評量活動過多行為特徵的內容與標準，然後根據學生之學習生活情境，蒐集學生的活動過多行為特徵的行為樣本，評量國小學生活動過多行為特徵，以符合教學輔導之需要。</a:t>
            </a:r>
          </a:p>
          <a:p>
            <a:r>
              <a:rPr lang="en-US" altLang="zh-TW" sz="2000" dirty="0"/>
              <a:t>2.</a:t>
            </a:r>
            <a:r>
              <a:rPr lang="zh-TW" altLang="zh-TW" sz="2000" dirty="0"/>
              <a:t>評量學生在校的不同情境的行為表現，可分為：集合情境、靜態課程情境、動態課程情境、下課情境、與老師談話情境。經由不同情境評量學生是否有活動過多的行為特徵，其分量表為：</a:t>
            </a:r>
            <a:r>
              <a:rPr lang="en-US" altLang="zh-TW" sz="2000" dirty="0"/>
              <a:t/>
            </a:r>
            <a:br>
              <a:rPr lang="en-US" altLang="zh-TW" sz="2000" dirty="0"/>
            </a:br>
            <a:r>
              <a:rPr lang="en-US" altLang="zh-TW" sz="2000" dirty="0"/>
              <a:t>(1).</a:t>
            </a:r>
            <a:r>
              <a:rPr lang="zh-TW" altLang="zh-TW" sz="2000" dirty="0"/>
              <a:t>衝動－攻擊</a:t>
            </a:r>
            <a:r>
              <a:rPr lang="en-US" altLang="zh-TW" sz="2000" dirty="0"/>
              <a:t/>
            </a:r>
            <a:br>
              <a:rPr lang="en-US" altLang="zh-TW" sz="2000" dirty="0"/>
            </a:br>
            <a:r>
              <a:rPr lang="en-US" altLang="zh-TW" sz="2000" dirty="0"/>
              <a:t>(2).</a:t>
            </a:r>
            <a:r>
              <a:rPr lang="zh-TW" altLang="zh-TW" sz="2000" dirty="0"/>
              <a:t>不專注／活動過多</a:t>
            </a:r>
            <a:r>
              <a:rPr lang="en-US" altLang="zh-TW" sz="2000" dirty="0"/>
              <a:t/>
            </a:r>
            <a:br>
              <a:rPr lang="en-US" altLang="zh-TW" sz="2000" dirty="0"/>
            </a:br>
            <a:r>
              <a:rPr lang="en-US" altLang="zh-TW" sz="2000" dirty="0"/>
              <a:t>(3).</a:t>
            </a:r>
            <a:r>
              <a:rPr lang="zh-TW" altLang="zh-TW" sz="2000" dirty="0"/>
              <a:t>總分</a:t>
            </a:r>
            <a:r>
              <a:rPr lang="en-US" altLang="zh-TW" sz="2000" dirty="0"/>
              <a:t/>
            </a:r>
            <a:br>
              <a:rPr lang="en-US" altLang="zh-TW" sz="2000" dirty="0"/>
            </a:br>
            <a:r>
              <a:rPr lang="zh-TW" altLang="zh-TW" sz="2000" dirty="0"/>
              <a:t>並提供「疑似個案」及「高活動量學生」的分數標準，以協助老師做進一步的輔導或鑑定。</a:t>
            </a:r>
            <a:endParaRPr lang="zh-TW" altLang="en-US" sz="2000" dirty="0"/>
          </a:p>
        </p:txBody>
      </p:sp>
    </p:spTree>
    <p:extLst>
      <p:ext uri="{BB962C8B-B14F-4D97-AF65-F5344CB8AC3E}">
        <p14:creationId xmlns:p14="http://schemas.microsoft.com/office/powerpoint/2010/main" val="436155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多向度注意力測驗</a:t>
            </a:r>
            <a:endParaRPr lang="zh-TW" altLang="en-US" dirty="0"/>
          </a:p>
        </p:txBody>
      </p:sp>
      <p:sp>
        <p:nvSpPr>
          <p:cNvPr id="3" name="內容版面配置區 2"/>
          <p:cNvSpPr>
            <a:spLocks noGrp="1"/>
          </p:cNvSpPr>
          <p:nvPr>
            <p:ph idx="1"/>
          </p:nvPr>
        </p:nvSpPr>
        <p:spPr/>
        <p:txBody>
          <a:bodyPr>
            <a:normAutofit/>
          </a:bodyPr>
          <a:lstStyle/>
          <a:p>
            <a:r>
              <a:rPr lang="en-US" altLang="zh-TW" sz="2800" dirty="0"/>
              <a:t>1.</a:t>
            </a:r>
            <a:r>
              <a:rPr lang="zh-TW" altLang="zh-TW" sz="2800" dirty="0"/>
              <a:t>評量學生在注意力因素中多向度的表現情形，以篩選注意力不足的兒童。</a:t>
            </a:r>
          </a:p>
          <a:p>
            <a:r>
              <a:rPr lang="en-US" altLang="zh-TW" sz="2800" dirty="0"/>
              <a:t>2.</a:t>
            </a:r>
            <a:r>
              <a:rPr lang="zh-TW" altLang="zh-TW" sz="2800" dirty="0"/>
              <a:t>分為三個分測驗：</a:t>
            </a:r>
            <a:r>
              <a:rPr lang="en-US" altLang="zh-TW" sz="2800" dirty="0"/>
              <a:t/>
            </a:r>
            <a:br>
              <a:rPr lang="en-US" altLang="zh-TW" sz="2800" dirty="0"/>
            </a:br>
            <a:r>
              <a:rPr lang="en-US" altLang="zh-TW" sz="2800" dirty="0"/>
              <a:t>(1).</a:t>
            </a:r>
            <a:r>
              <a:rPr lang="zh-TW" altLang="zh-TW" sz="2800" dirty="0"/>
              <a:t>選擇性：令受試者依不同的背景顏色圈選不同的水果圖形。</a:t>
            </a:r>
            <a:r>
              <a:rPr lang="en-US" altLang="zh-TW" sz="2800" dirty="0"/>
              <a:t/>
            </a:r>
            <a:br>
              <a:rPr lang="en-US" altLang="zh-TW" sz="2800" dirty="0"/>
            </a:br>
            <a:r>
              <a:rPr lang="en-US" altLang="zh-TW" sz="2800" dirty="0"/>
              <a:t>(2).</a:t>
            </a:r>
            <a:r>
              <a:rPr lang="zh-TW" altLang="zh-TW" sz="2800" dirty="0"/>
              <a:t>分離性：令受試者圈選水果圖形時同時依照主試者的指示圈選數字。</a:t>
            </a:r>
            <a:r>
              <a:rPr lang="en-US" altLang="zh-TW" sz="2800" dirty="0"/>
              <a:t/>
            </a:r>
            <a:br>
              <a:rPr lang="en-US" altLang="zh-TW" sz="2800" dirty="0"/>
            </a:br>
            <a:r>
              <a:rPr lang="en-US" altLang="zh-TW" sz="2800" dirty="0"/>
              <a:t>(3).</a:t>
            </a:r>
            <a:r>
              <a:rPr lang="zh-TW" altLang="zh-TW" sz="2800" dirty="0"/>
              <a:t>持續性：令受試者在測驗的四個階段分別圈選標的刺激圖形。</a:t>
            </a:r>
            <a:endParaRPr lang="zh-TW" altLang="en-US" sz="2800" dirty="0"/>
          </a:p>
        </p:txBody>
      </p:sp>
    </p:spTree>
    <p:extLst>
      <p:ext uri="{BB962C8B-B14F-4D97-AF65-F5344CB8AC3E}">
        <p14:creationId xmlns:p14="http://schemas.microsoft.com/office/powerpoint/2010/main" val="1741883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電腦化注意力診斷測驗</a:t>
            </a:r>
            <a:endParaRPr lang="zh-TW" altLang="en-US" dirty="0"/>
          </a:p>
        </p:txBody>
      </p:sp>
      <p:sp>
        <p:nvSpPr>
          <p:cNvPr id="3" name="內容版面配置區 2"/>
          <p:cNvSpPr>
            <a:spLocks noGrp="1"/>
          </p:cNvSpPr>
          <p:nvPr>
            <p:ph idx="1"/>
          </p:nvPr>
        </p:nvSpPr>
        <p:spPr/>
        <p:txBody>
          <a:bodyPr>
            <a:normAutofit/>
          </a:bodyPr>
          <a:lstStyle/>
          <a:p>
            <a:r>
              <a:rPr lang="en-US" altLang="zh-TW" sz="2800" dirty="0"/>
              <a:t>1.</a:t>
            </a:r>
            <a:r>
              <a:rPr lang="zh-TW" altLang="zh-TW" sz="2800" dirty="0"/>
              <a:t>以電腦化的施測方式，篩選</a:t>
            </a:r>
            <a:r>
              <a:rPr lang="en-US" altLang="zh-TW" sz="2800" dirty="0"/>
              <a:t>ADHD</a:t>
            </a:r>
            <a:r>
              <a:rPr lang="zh-TW" altLang="zh-TW" sz="2800" dirty="0"/>
              <a:t>疑似個案，或是依據各向度的注意力表現，擬定</a:t>
            </a:r>
            <a:r>
              <a:rPr lang="en-US" altLang="zh-TW" sz="2800" dirty="0"/>
              <a:t>IEP</a:t>
            </a:r>
            <a:r>
              <a:rPr lang="zh-TW" altLang="zh-TW" sz="2800" dirty="0"/>
              <a:t>及適當介入。</a:t>
            </a:r>
          </a:p>
          <a:p>
            <a:r>
              <a:rPr lang="en-US" altLang="zh-TW" sz="2800" dirty="0"/>
              <a:t>2.</a:t>
            </a:r>
            <a:r>
              <a:rPr lang="zh-TW" altLang="zh-TW" sz="2800" dirty="0"/>
              <a:t>本測驗包含圖畫記憶、圖畫偵錯、圖畫區辨、圖形區辨、圖畫尋找、圖片歸類、圖片推理、語句訊息、語句偵錯與圖形對應，共十個分測驗，可了解兒童在圖畫注意力、推理注意力、語文注意力三種不同因素的注意力表現，以及全測驗總分（整體注意力）表現。</a:t>
            </a:r>
            <a:endParaRPr lang="zh-TW" altLang="en-US" sz="2800" dirty="0"/>
          </a:p>
        </p:txBody>
      </p:sp>
    </p:spTree>
    <p:extLst>
      <p:ext uri="{BB962C8B-B14F-4D97-AF65-F5344CB8AC3E}">
        <p14:creationId xmlns:p14="http://schemas.microsoft.com/office/powerpoint/2010/main" val="891502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53737" y="2615085"/>
            <a:ext cx="10058400" cy="1371600"/>
          </a:xfrm>
        </p:spPr>
        <p:txBody>
          <a:bodyPr/>
          <a:lstStyle/>
          <a:p>
            <a:r>
              <a:rPr lang="zh-TW" altLang="en-US" dirty="0" smtClean="0"/>
              <a:t>情</a:t>
            </a:r>
            <a:r>
              <a:rPr lang="zh-TW" altLang="en-US" dirty="0"/>
              <a:t>障</a:t>
            </a:r>
            <a:r>
              <a:rPr lang="en-US" altLang="zh-TW" dirty="0" smtClean="0"/>
              <a:t>-</a:t>
            </a:r>
            <a:r>
              <a:rPr lang="zh-TW" altLang="en-US" dirty="0" smtClean="0"/>
              <a:t>鑑定</a:t>
            </a:r>
            <a:r>
              <a:rPr lang="zh-TW" altLang="en-US" dirty="0"/>
              <a:t>安置報告</a:t>
            </a:r>
            <a:r>
              <a:rPr lang="zh-TW" altLang="en-US" dirty="0" smtClean="0"/>
              <a:t>撰寫 注意事項</a:t>
            </a:r>
            <a:endParaRPr lang="zh-TW" altLang="en-US" dirty="0"/>
          </a:p>
        </p:txBody>
      </p:sp>
    </p:spTree>
    <p:extLst>
      <p:ext uri="{BB962C8B-B14F-4D97-AF65-F5344CB8AC3E}">
        <p14:creationId xmlns:p14="http://schemas.microsoft.com/office/powerpoint/2010/main" val="61991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r>
              <a:rPr lang="en-US" altLang="zh-TW" sz="2800" dirty="0" smtClean="0"/>
              <a:t>1.</a:t>
            </a:r>
            <a:r>
              <a:rPr lang="zh-TW" altLang="en-US" sz="2800" dirty="0" smtClean="0"/>
              <a:t>鑑定安置流程和定義</a:t>
            </a:r>
            <a:endParaRPr lang="en-US" altLang="zh-TW" sz="2800" dirty="0" smtClean="0"/>
          </a:p>
          <a:p>
            <a:r>
              <a:rPr lang="en-US" altLang="zh-TW" sz="2800" dirty="0"/>
              <a:t>2</a:t>
            </a:r>
            <a:r>
              <a:rPr lang="en-US" altLang="zh-TW" sz="2800" dirty="0" smtClean="0"/>
              <a:t>.</a:t>
            </a:r>
            <a:r>
              <a:rPr lang="zh-TW" altLang="en-US" sz="2800" dirty="0"/>
              <a:t>相關心評工具</a:t>
            </a:r>
            <a:r>
              <a:rPr lang="zh-TW" altLang="en-US" sz="2800" dirty="0" smtClean="0"/>
              <a:t>使用</a:t>
            </a:r>
            <a:endParaRPr lang="en-US" altLang="zh-TW" sz="2800" dirty="0" smtClean="0"/>
          </a:p>
          <a:p>
            <a:r>
              <a:rPr lang="en-US" altLang="zh-TW" sz="2800" dirty="0"/>
              <a:t>3</a:t>
            </a:r>
            <a:r>
              <a:rPr lang="en-US" altLang="zh-TW" sz="2800" dirty="0" smtClean="0"/>
              <a:t>.</a:t>
            </a:r>
            <a:r>
              <a:rPr lang="zh-TW" altLang="en-US" sz="2800" dirty="0"/>
              <a:t>鑑定安置報告</a:t>
            </a:r>
            <a:r>
              <a:rPr lang="zh-TW" altLang="en-US" sz="2800" dirty="0" smtClean="0"/>
              <a:t>撰寫 注意事項</a:t>
            </a:r>
            <a:endParaRPr lang="en-US" altLang="zh-TW" sz="2800" dirty="0" smtClean="0"/>
          </a:p>
          <a:p>
            <a:r>
              <a:rPr lang="en-US" altLang="zh-TW" sz="2800" dirty="0"/>
              <a:t>4</a:t>
            </a:r>
            <a:r>
              <a:rPr lang="en-US" altLang="zh-TW" sz="2800" dirty="0" smtClean="0"/>
              <a:t>.</a:t>
            </a:r>
            <a:r>
              <a:rPr lang="zh-TW" altLang="en-US" sz="2800" dirty="0"/>
              <a:t>鑑定安置會議</a:t>
            </a:r>
            <a:r>
              <a:rPr lang="zh-TW" altLang="en-US" sz="2800" dirty="0" smtClean="0"/>
              <a:t>報告</a:t>
            </a:r>
            <a:endParaRPr lang="en-US" altLang="zh-TW" sz="2800" dirty="0" smtClean="0"/>
          </a:p>
          <a:p>
            <a:r>
              <a:rPr lang="en-US" altLang="zh-TW" sz="2800" dirty="0"/>
              <a:t>5</a:t>
            </a:r>
            <a:r>
              <a:rPr lang="en-US" altLang="zh-TW" sz="2800" dirty="0" smtClean="0"/>
              <a:t>.</a:t>
            </a:r>
            <a:r>
              <a:rPr lang="zh-TW" altLang="en-US" sz="2800" dirty="0"/>
              <a:t>優良個案報告</a:t>
            </a:r>
            <a:r>
              <a:rPr lang="zh-TW" altLang="en-US" sz="2800" dirty="0" smtClean="0"/>
              <a:t>參考</a:t>
            </a:r>
            <a:r>
              <a:rPr lang="en-US" altLang="zh-TW" sz="2800" dirty="0" smtClean="0"/>
              <a:t>(</a:t>
            </a:r>
            <a:r>
              <a:rPr lang="zh-TW" altLang="en-US" sz="2800" dirty="0" smtClean="0"/>
              <a:t>還未完成</a:t>
            </a:r>
            <a:r>
              <a:rPr lang="en-US" altLang="zh-TW" sz="2800" dirty="0" smtClean="0"/>
              <a:t>)</a:t>
            </a:r>
          </a:p>
          <a:p>
            <a:endParaRPr lang="zh-TW" altLang="en-US" dirty="0"/>
          </a:p>
        </p:txBody>
      </p:sp>
    </p:spTree>
    <p:extLst>
      <p:ext uri="{BB962C8B-B14F-4D97-AF65-F5344CB8AC3E}">
        <p14:creationId xmlns:p14="http://schemas.microsoft.com/office/powerpoint/2010/main" val="111390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情緒行為障</a:t>
            </a:r>
            <a:r>
              <a:rPr lang="zh-TW" altLang="en-US" dirty="0"/>
              <a:t>礙</a:t>
            </a:r>
            <a:r>
              <a:rPr lang="en-US" altLang="zh-TW" dirty="0" smtClean="0"/>
              <a:t>-</a:t>
            </a:r>
            <a:r>
              <a:rPr lang="zh-TW" altLang="en-US" dirty="0" smtClean="0"/>
              <a:t>鑑定</a:t>
            </a:r>
            <a:r>
              <a:rPr lang="zh-TW" altLang="en-US" dirty="0"/>
              <a:t>安置會議報告</a:t>
            </a:r>
            <a:r>
              <a:rPr lang="en-US" altLang="zh-TW" dirty="0"/>
              <a:t/>
            </a:r>
            <a:br>
              <a:rPr lang="en-US" altLang="zh-TW" dirty="0"/>
            </a:br>
            <a:endParaRPr lang="zh-TW" altLang="en-US" dirty="0"/>
          </a:p>
        </p:txBody>
      </p:sp>
      <p:sp>
        <p:nvSpPr>
          <p:cNvPr id="3" name="內容版面配置區 2"/>
          <p:cNvSpPr>
            <a:spLocks noGrp="1"/>
          </p:cNvSpPr>
          <p:nvPr>
            <p:ph idx="1"/>
          </p:nvPr>
        </p:nvSpPr>
        <p:spPr>
          <a:xfrm>
            <a:off x="1066800" y="1658983"/>
            <a:ext cx="10058400" cy="4376057"/>
          </a:xfrm>
        </p:spPr>
        <p:txBody>
          <a:bodyPr/>
          <a:lstStyle/>
          <a:p>
            <a:r>
              <a:rPr lang="en-US" altLang="zh-TW" sz="2800" dirty="0" smtClean="0"/>
              <a:t>1.</a:t>
            </a:r>
            <a:r>
              <a:rPr lang="zh-TW" altLang="zh-TW" sz="2800" dirty="0"/>
              <a:t>學生基本資料</a:t>
            </a:r>
            <a:r>
              <a:rPr lang="en-US" altLang="zh-TW" sz="2800" dirty="0"/>
              <a:t>-</a:t>
            </a:r>
            <a:endParaRPr lang="zh-TW" altLang="zh-TW" sz="2800" dirty="0"/>
          </a:p>
          <a:p>
            <a:r>
              <a:rPr lang="en-US" altLang="zh-TW" sz="2800" dirty="0" smtClean="0"/>
              <a:t>2.</a:t>
            </a:r>
            <a:r>
              <a:rPr lang="zh-TW" altLang="zh-TW" sz="2800" dirty="0"/>
              <a:t>醫療診斷證明或評估報告</a:t>
            </a:r>
            <a:endParaRPr lang="en-US" altLang="zh-TW" sz="2800" dirty="0" smtClean="0"/>
          </a:p>
          <a:p>
            <a:r>
              <a:rPr lang="en-US" altLang="zh-TW" sz="2800" dirty="0" smtClean="0"/>
              <a:t>3.</a:t>
            </a:r>
            <a:r>
              <a:rPr lang="zh-TW" altLang="zh-TW" sz="2800" dirty="0"/>
              <a:t>轉介前介入或教學成效</a:t>
            </a:r>
            <a:endParaRPr lang="en-US" altLang="zh-TW" sz="2800" dirty="0" smtClean="0"/>
          </a:p>
          <a:p>
            <a:r>
              <a:rPr lang="en-US" altLang="zh-TW" sz="2800" dirty="0" smtClean="0"/>
              <a:t>4.</a:t>
            </a:r>
            <a:r>
              <a:rPr lang="zh-TW" altLang="zh-TW" sz="2800" dirty="0"/>
              <a:t>學習現況描述</a:t>
            </a:r>
            <a:endParaRPr lang="en-US" altLang="zh-TW" sz="2800" dirty="0" smtClean="0"/>
          </a:p>
          <a:p>
            <a:r>
              <a:rPr lang="en-US" altLang="zh-TW" sz="2800" dirty="0" smtClean="0"/>
              <a:t>5.</a:t>
            </a:r>
            <a:r>
              <a:rPr lang="zh-TW" altLang="zh-TW" sz="2800" dirty="0"/>
              <a:t>標準化化測驗</a:t>
            </a:r>
            <a:r>
              <a:rPr lang="zh-TW" altLang="zh-TW" sz="2800" dirty="0" smtClean="0"/>
              <a:t>佐證</a:t>
            </a:r>
            <a:endParaRPr lang="en-US" altLang="zh-TW" sz="2800" dirty="0" smtClean="0"/>
          </a:p>
          <a:p>
            <a:r>
              <a:rPr lang="en-US" altLang="zh-TW" sz="2800" dirty="0" smtClean="0"/>
              <a:t>6.</a:t>
            </a:r>
            <a:r>
              <a:rPr lang="zh-TW" altLang="zh-TW" sz="2800" dirty="0"/>
              <a:t>其它</a:t>
            </a:r>
            <a:r>
              <a:rPr lang="zh-TW" altLang="zh-TW" sz="2800" dirty="0" smtClean="0"/>
              <a:t>補充</a:t>
            </a:r>
            <a:endParaRPr lang="en-US" altLang="zh-TW" sz="2800" dirty="0" smtClean="0"/>
          </a:p>
          <a:p>
            <a:r>
              <a:rPr lang="en-US" altLang="zh-TW" sz="2800" dirty="0" smtClean="0"/>
              <a:t>7.</a:t>
            </a:r>
            <a:r>
              <a:rPr lang="zh-TW" altLang="zh-TW" sz="2800" dirty="0"/>
              <a:t>初判結果</a:t>
            </a:r>
            <a:r>
              <a:rPr lang="en-US" altLang="zh-TW" sz="2800" dirty="0"/>
              <a:t>+</a:t>
            </a:r>
            <a:r>
              <a:rPr lang="zh-TW" altLang="zh-TW" sz="2800" dirty="0"/>
              <a:t>特殊需求</a:t>
            </a:r>
            <a:endParaRPr lang="en-US" altLang="zh-TW" sz="2800" dirty="0" smtClean="0"/>
          </a:p>
          <a:p>
            <a:endParaRPr lang="zh-TW" altLang="en-US" dirty="0"/>
          </a:p>
        </p:txBody>
      </p:sp>
    </p:spTree>
    <p:extLst>
      <p:ext uri="{BB962C8B-B14F-4D97-AF65-F5344CB8AC3E}">
        <p14:creationId xmlns:p14="http://schemas.microsoft.com/office/powerpoint/2010/main" val="75820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6800" y="420525"/>
            <a:ext cx="10058400" cy="1371600"/>
          </a:xfrm>
        </p:spPr>
        <p:txBody>
          <a:bodyPr>
            <a:normAutofit/>
          </a:bodyPr>
          <a:lstStyle/>
          <a:p>
            <a:r>
              <a:rPr lang="zh-TW" altLang="zh-TW" dirty="0" smtClean="0"/>
              <a:t>身心</a:t>
            </a:r>
            <a:r>
              <a:rPr lang="zh-TW" altLang="zh-TW" dirty="0"/>
              <a:t>障礙及資賦優異學生鑑定</a:t>
            </a:r>
            <a:r>
              <a:rPr lang="zh-TW" altLang="zh-TW" dirty="0" smtClean="0"/>
              <a:t>辦法</a:t>
            </a:r>
            <a:endParaRPr lang="zh-TW" altLang="en-US" dirty="0"/>
          </a:p>
        </p:txBody>
      </p:sp>
      <p:sp>
        <p:nvSpPr>
          <p:cNvPr id="3" name="內容版面配置區 2"/>
          <p:cNvSpPr>
            <a:spLocks noGrp="1"/>
          </p:cNvSpPr>
          <p:nvPr>
            <p:ph idx="1"/>
          </p:nvPr>
        </p:nvSpPr>
        <p:spPr>
          <a:xfrm>
            <a:off x="1066800" y="1528355"/>
            <a:ext cx="10058400" cy="4193177"/>
          </a:xfrm>
        </p:spPr>
        <p:txBody>
          <a:bodyPr>
            <a:noAutofit/>
          </a:bodyPr>
          <a:lstStyle/>
          <a:p>
            <a:r>
              <a:rPr lang="zh-TW" altLang="zh-TW" sz="2400" dirty="0">
                <a:latin typeface="+mj-ea"/>
                <a:ea typeface="+mj-ea"/>
              </a:rPr>
              <a:t>本法第三條第八款所稱情緒行為障礙，指長期情緒或行為表現顯著異常，</a:t>
            </a:r>
            <a:r>
              <a:rPr lang="zh-TW" altLang="zh-TW" sz="2400" dirty="0" smtClean="0">
                <a:latin typeface="+mj-ea"/>
                <a:ea typeface="+mj-ea"/>
              </a:rPr>
              <a:t>嚴重</a:t>
            </a:r>
            <a:r>
              <a:rPr lang="zh-TW" altLang="zh-TW" sz="2400" dirty="0">
                <a:latin typeface="+mj-ea"/>
                <a:ea typeface="+mj-ea"/>
                <a:cs typeface="細明體" panose="02020509000000000000" pitchFamily="49" charset="-120"/>
              </a:rPr>
              <a:t>影響學校適應者；其障礙非因智能、感官或健康等因素直接造成之結果</a:t>
            </a:r>
            <a:r>
              <a:rPr lang="zh-TW" altLang="zh-TW" sz="2400" dirty="0" smtClean="0">
                <a:latin typeface="+mj-ea"/>
                <a:ea typeface="+mj-ea"/>
                <a:cs typeface="細明體" panose="02020509000000000000" pitchFamily="49" charset="-120"/>
              </a:rPr>
              <a:t>。</a:t>
            </a:r>
            <a:r>
              <a:rPr lang="zh-TW" altLang="zh-TW" sz="2400" dirty="0">
                <a:latin typeface="+mj-ea"/>
                <a:ea typeface="+mj-ea"/>
                <a:cs typeface="細明體" panose="02020509000000000000" pitchFamily="49" charset="-120"/>
              </a:rPr>
              <a:t>前項情緒行為障礙之症狀，包括精神性疾患、情感性疾患、畏懼性疾患、焦慮性疾患、注意力缺陷過動症、或有其他持續性之情緒或行為問題者</a:t>
            </a:r>
            <a:r>
              <a:rPr lang="zh-TW" altLang="zh-TW" sz="2400" dirty="0" smtClean="0">
                <a:latin typeface="+mj-ea"/>
                <a:ea typeface="+mj-ea"/>
                <a:cs typeface="細明體" panose="02020509000000000000" pitchFamily="49" charset="-120"/>
              </a:rPr>
              <a:t>。</a:t>
            </a:r>
            <a:endParaRPr lang="en-US" altLang="zh-TW" sz="2400" dirty="0" smtClean="0">
              <a:latin typeface="+mj-ea"/>
              <a:ea typeface="+mj-ea"/>
              <a:cs typeface="細明體" panose="02020509000000000000" pitchFamily="49" charset="-120"/>
            </a:endParaRPr>
          </a:p>
          <a:p>
            <a:r>
              <a:rPr lang="zh-TW" altLang="zh-TW" sz="2400" dirty="0" smtClean="0">
                <a:latin typeface="+mj-ea"/>
                <a:ea typeface="+mj-ea"/>
                <a:cs typeface="細明體" panose="02020509000000000000" pitchFamily="49" charset="-120"/>
              </a:rPr>
              <a:t>第一</a:t>
            </a:r>
            <a:r>
              <a:rPr lang="zh-TW" altLang="zh-TW" sz="2400" dirty="0">
                <a:latin typeface="+mj-ea"/>
                <a:ea typeface="+mj-ea"/>
                <a:cs typeface="細明體" panose="02020509000000000000" pitchFamily="49" charset="-120"/>
              </a:rPr>
              <a:t>項所定情緒行為障礙，其鑑定基準依下列各款規定</a:t>
            </a:r>
            <a:r>
              <a:rPr lang="zh-TW" altLang="zh-TW" sz="2400" dirty="0" smtClean="0">
                <a:latin typeface="+mj-ea"/>
                <a:ea typeface="+mj-ea"/>
                <a:cs typeface="細明體" panose="02020509000000000000" pitchFamily="49" charset="-120"/>
              </a:rPr>
              <a:t>：</a:t>
            </a:r>
            <a:endParaRPr lang="en-US" altLang="zh-TW" sz="2400" dirty="0" smtClean="0">
              <a:latin typeface="+mj-ea"/>
              <a:ea typeface="+mj-ea"/>
              <a:cs typeface="細明體" panose="02020509000000000000" pitchFamily="49" charset="-120"/>
            </a:endParaRPr>
          </a:p>
          <a:p>
            <a:r>
              <a:rPr lang="zh-TW" altLang="en-US" sz="2400" dirty="0" smtClean="0">
                <a:latin typeface="+mj-ea"/>
                <a:ea typeface="+mj-ea"/>
                <a:cs typeface="細明體" panose="02020509000000000000" pitchFamily="49" charset="-120"/>
              </a:rPr>
              <a:t>一、</a:t>
            </a:r>
            <a:r>
              <a:rPr lang="zh-TW" altLang="zh-TW" sz="2400" dirty="0" smtClean="0">
                <a:latin typeface="+mj-ea"/>
                <a:ea typeface="+mj-ea"/>
                <a:cs typeface="細明體" panose="02020509000000000000" pitchFamily="49" charset="-120"/>
              </a:rPr>
              <a:t>情緒</a:t>
            </a:r>
            <a:r>
              <a:rPr lang="zh-TW" altLang="zh-TW" sz="2400" dirty="0">
                <a:latin typeface="+mj-ea"/>
                <a:ea typeface="+mj-ea"/>
                <a:cs typeface="細明體" panose="02020509000000000000" pitchFamily="49" charset="-120"/>
              </a:rPr>
              <a:t>或行為表現顯著異於其同年齡或社會文化之常態者，得參考精神科醫師之診斷認定之</a:t>
            </a:r>
            <a:r>
              <a:rPr lang="zh-TW" altLang="zh-TW" sz="2400" dirty="0" smtClean="0">
                <a:latin typeface="+mj-ea"/>
                <a:ea typeface="+mj-ea"/>
                <a:cs typeface="細明體" panose="02020509000000000000" pitchFamily="49" charset="-120"/>
              </a:rPr>
              <a:t>。</a:t>
            </a:r>
            <a:endParaRPr lang="en-US" altLang="zh-TW" sz="2400" dirty="0" smtClean="0">
              <a:latin typeface="+mj-ea"/>
              <a:ea typeface="+mj-ea"/>
              <a:cs typeface="細明體" panose="02020509000000000000" pitchFamily="49" charset="-120"/>
            </a:endParaRPr>
          </a:p>
          <a:p>
            <a:r>
              <a:rPr lang="zh-TW" altLang="en-US" sz="2400" dirty="0" smtClean="0">
                <a:latin typeface="+mj-ea"/>
                <a:ea typeface="+mj-ea"/>
                <a:cs typeface="細明體" panose="02020509000000000000" pitchFamily="49" charset="-120"/>
              </a:rPr>
              <a:t>二、</a:t>
            </a:r>
            <a:r>
              <a:rPr lang="zh-TW" altLang="zh-TW" sz="2400" dirty="0" smtClean="0">
                <a:latin typeface="+mj-ea"/>
                <a:ea typeface="+mj-ea"/>
                <a:cs typeface="細明體" panose="02020509000000000000" pitchFamily="49" charset="-120"/>
              </a:rPr>
              <a:t>除</a:t>
            </a:r>
            <a:r>
              <a:rPr lang="zh-TW" altLang="zh-TW" sz="2400" dirty="0">
                <a:latin typeface="+mj-ea"/>
                <a:ea typeface="+mj-ea"/>
                <a:cs typeface="細明體" panose="02020509000000000000" pitchFamily="49" charset="-120"/>
              </a:rPr>
              <a:t>學校外，在家庭、社區、社會或任一情境中顯現適應困難</a:t>
            </a:r>
            <a:r>
              <a:rPr lang="zh-TW" altLang="zh-TW" sz="2400" dirty="0" smtClean="0">
                <a:latin typeface="+mj-ea"/>
                <a:ea typeface="+mj-ea"/>
                <a:cs typeface="細明體" panose="02020509000000000000" pitchFamily="49" charset="-120"/>
              </a:rPr>
              <a:t>。</a:t>
            </a:r>
            <a:endParaRPr lang="en-US" altLang="zh-TW" sz="2400" dirty="0" smtClean="0">
              <a:latin typeface="+mj-ea"/>
              <a:ea typeface="+mj-ea"/>
              <a:cs typeface="細明體" panose="02020509000000000000" pitchFamily="49" charset="-120"/>
            </a:endParaRPr>
          </a:p>
          <a:p>
            <a:r>
              <a:rPr lang="zh-TW" altLang="en-US" sz="2400" dirty="0" smtClean="0">
                <a:latin typeface="+mj-ea"/>
                <a:ea typeface="+mj-ea"/>
                <a:cs typeface="細明體" panose="02020509000000000000" pitchFamily="49" charset="-120"/>
              </a:rPr>
              <a:t>三、</a:t>
            </a:r>
            <a:r>
              <a:rPr lang="zh-TW" altLang="zh-TW" sz="2400" dirty="0" smtClean="0">
                <a:latin typeface="+mj-ea"/>
                <a:ea typeface="+mj-ea"/>
                <a:cs typeface="細明體" panose="02020509000000000000" pitchFamily="49" charset="-120"/>
              </a:rPr>
              <a:t>在</a:t>
            </a:r>
            <a:r>
              <a:rPr lang="zh-TW" altLang="zh-TW" sz="2400" dirty="0">
                <a:latin typeface="+mj-ea"/>
                <a:ea typeface="+mj-ea"/>
                <a:cs typeface="細明體" panose="02020509000000000000" pitchFamily="49" charset="-120"/>
              </a:rPr>
              <a:t>學業、社會、人際、生活等適應有顯著困難，且經評估後確定一般教育所提供之介入，仍難獲得有效改善。</a:t>
            </a:r>
            <a:endParaRPr lang="zh-TW" altLang="en-US" sz="2400" dirty="0">
              <a:latin typeface="+mj-ea"/>
              <a:ea typeface="+mj-ea"/>
            </a:endParaRPr>
          </a:p>
        </p:txBody>
      </p:sp>
    </p:spTree>
    <p:extLst>
      <p:ext uri="{BB962C8B-B14F-4D97-AF65-F5344CB8AC3E}">
        <p14:creationId xmlns:p14="http://schemas.microsoft.com/office/powerpoint/2010/main" val="10851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基隆市補充</a:t>
            </a:r>
            <a:r>
              <a:rPr lang="zh-TW" altLang="en-US" dirty="0" smtClean="0"/>
              <a:t>說明</a:t>
            </a:r>
            <a:endParaRPr lang="zh-TW" altLang="en-US" dirty="0"/>
          </a:p>
        </p:txBody>
      </p:sp>
      <p:sp>
        <p:nvSpPr>
          <p:cNvPr id="3" name="內容版面配置區 2"/>
          <p:cNvSpPr>
            <a:spLocks noGrp="1"/>
          </p:cNvSpPr>
          <p:nvPr>
            <p:ph idx="1"/>
          </p:nvPr>
        </p:nvSpPr>
        <p:spPr>
          <a:xfrm>
            <a:off x="1066800" y="1854926"/>
            <a:ext cx="10058400" cy="4180114"/>
          </a:xfrm>
        </p:spPr>
        <p:txBody>
          <a:bodyPr>
            <a:normAutofit/>
          </a:bodyPr>
          <a:lstStyle/>
          <a:p>
            <a:pPr marL="342900" lvl="0" indent="-342900">
              <a:buFont typeface="+mj-ea"/>
              <a:buAutoNum type="ea1ChtPlain"/>
              <a:tabLst>
                <a:tab pos="465455" algn="l"/>
              </a:tabLst>
            </a:pPr>
            <a:r>
              <a:rPr lang="x-none" altLang="zh-TW" sz="2800" dirty="0">
                <a:latin typeface="+mj-ea"/>
                <a:ea typeface="+mj-ea"/>
              </a:rPr>
              <a:t>具下</a:t>
            </a:r>
            <a:r>
              <a:rPr lang="zh-TW" altLang="zh-TW" sz="2800" dirty="0">
                <a:latin typeface="+mj-ea"/>
                <a:ea typeface="+mj-ea"/>
                <a:cs typeface="細明體" panose="02020509000000000000" pitchFamily="49" charset="-120"/>
              </a:rPr>
              <a:t>列</a:t>
            </a:r>
            <a:r>
              <a:rPr lang="x-none" altLang="zh-TW" sz="2800" dirty="0">
                <a:latin typeface="+mj-ea"/>
                <a:ea typeface="+mj-ea"/>
              </a:rPr>
              <a:t>文件，經觀察確認文件所載與學生實際表現無明顯不同，研判為</a:t>
            </a:r>
            <a:r>
              <a:rPr lang="zh-TW" altLang="zh-TW" sz="2800" dirty="0">
                <a:latin typeface="+mj-ea"/>
                <a:ea typeface="+mj-ea"/>
              </a:rPr>
              <a:t>情緒行為障礙： </a:t>
            </a:r>
            <a:endParaRPr lang="en-US" altLang="zh-TW" sz="2800" dirty="0" smtClean="0">
              <a:latin typeface="+mj-ea"/>
              <a:ea typeface="+mj-ea"/>
            </a:endParaRPr>
          </a:p>
          <a:p>
            <a:pPr marL="0" lvl="0" indent="0">
              <a:buNone/>
              <a:tabLst>
                <a:tab pos="465455" algn="l"/>
              </a:tabLst>
            </a:pPr>
            <a:r>
              <a:rPr lang="en-US" altLang="zh-TW" sz="2400" kern="100" dirty="0" smtClean="0">
                <a:latin typeface="+mj-ea"/>
                <a:ea typeface="+mj-ea"/>
                <a:cs typeface="細明體" panose="02020509000000000000" pitchFamily="49" charset="-120"/>
              </a:rPr>
              <a:t>(</a:t>
            </a:r>
            <a:r>
              <a:rPr lang="zh-TW" altLang="en-US" sz="2400" kern="100" dirty="0" smtClean="0">
                <a:latin typeface="+mj-ea"/>
                <a:ea typeface="+mj-ea"/>
                <a:cs typeface="細明體" panose="02020509000000000000" pitchFamily="49" charset="-120"/>
              </a:rPr>
              <a:t>一</a:t>
            </a:r>
            <a:r>
              <a:rPr lang="en-US" altLang="zh-TW" sz="2400" kern="100" dirty="0" smtClean="0">
                <a:latin typeface="+mj-ea"/>
                <a:ea typeface="+mj-ea"/>
                <a:cs typeface="細明體" panose="02020509000000000000" pitchFamily="49" charset="-120"/>
              </a:rPr>
              <a:t>)</a:t>
            </a:r>
            <a:r>
              <a:rPr lang="zh-TW" altLang="zh-TW" sz="2400" kern="100" dirty="0" smtClean="0">
                <a:latin typeface="+mj-ea"/>
                <a:ea typeface="+mj-ea"/>
                <a:cs typeface="細明體" panose="02020509000000000000" pitchFamily="49" charset="-120"/>
              </a:rPr>
              <a:t>檢</a:t>
            </a:r>
            <a:r>
              <a:rPr lang="zh-TW" altLang="zh-TW" sz="2400" kern="100" dirty="0">
                <a:latin typeface="+mj-ea"/>
                <a:ea typeface="+mj-ea"/>
                <a:cs typeface="細明體" panose="02020509000000000000" pitchFamily="49" charset="-120"/>
              </a:rPr>
              <a:t>附有效期限內之身心障礙手冊（證明）</a:t>
            </a:r>
            <a:r>
              <a:rPr lang="zh-TW" altLang="zh-TW" sz="2400" kern="100" dirty="0">
                <a:latin typeface="+mj-ea"/>
                <a:ea typeface="+mj-ea"/>
                <a:cs typeface="DFKaiShu-SB-Estd-BF"/>
              </a:rPr>
              <a:t>。</a:t>
            </a:r>
            <a:r>
              <a:rPr lang="en-US" altLang="zh-TW" sz="2400" kern="100" dirty="0">
                <a:latin typeface="+mj-ea"/>
                <a:ea typeface="+mj-ea"/>
                <a:cs typeface="DFKaiShu-SB-Estd-BF"/>
              </a:rPr>
              <a:t>(</a:t>
            </a:r>
            <a:r>
              <a:rPr lang="zh-TW" altLang="zh-TW" sz="2400" kern="100" dirty="0">
                <a:latin typeface="+mj-ea"/>
                <a:ea typeface="+mj-ea"/>
                <a:cs typeface="DFKaiShu-SB-Estd-BF"/>
              </a:rPr>
              <a:t>無則免附</a:t>
            </a:r>
            <a:r>
              <a:rPr lang="en-US" altLang="zh-TW" sz="2400" kern="100" dirty="0">
                <a:latin typeface="+mj-ea"/>
                <a:ea typeface="+mj-ea"/>
                <a:cs typeface="DFKaiShu-SB-Estd-BF"/>
              </a:rPr>
              <a:t>)</a:t>
            </a:r>
            <a:endParaRPr lang="zh-TW" altLang="zh-TW" sz="2400" kern="100" dirty="0">
              <a:latin typeface="+mj-ea"/>
              <a:ea typeface="+mj-ea"/>
              <a:cs typeface="Times New Roman" panose="02020603050405020304" pitchFamily="18" charset="0"/>
            </a:endParaRPr>
          </a:p>
          <a:p>
            <a:pPr marL="0" lvl="0" indent="0">
              <a:buNone/>
              <a:tabLst>
                <a:tab pos="465455" algn="l"/>
              </a:tabLst>
            </a:pPr>
            <a:r>
              <a:rPr lang="en-US" altLang="zh-TW" sz="2400" kern="100" dirty="0" smtClean="0">
                <a:latin typeface="+mj-ea"/>
                <a:ea typeface="+mj-ea"/>
                <a:cs typeface="DFKaiShu-SB-Estd-BF"/>
              </a:rPr>
              <a:t>(</a:t>
            </a:r>
            <a:r>
              <a:rPr lang="zh-TW" altLang="en-US" sz="2400" kern="100" dirty="0" smtClean="0">
                <a:latin typeface="+mj-ea"/>
                <a:ea typeface="+mj-ea"/>
                <a:cs typeface="DFKaiShu-SB-Estd-BF"/>
              </a:rPr>
              <a:t>二</a:t>
            </a:r>
            <a:r>
              <a:rPr lang="en-US" altLang="zh-TW" sz="2400" kern="100" dirty="0" smtClean="0">
                <a:latin typeface="+mj-ea"/>
                <a:ea typeface="+mj-ea"/>
                <a:cs typeface="DFKaiShu-SB-Estd-BF"/>
              </a:rPr>
              <a:t>)</a:t>
            </a:r>
            <a:r>
              <a:rPr lang="zh-TW" altLang="zh-TW" sz="2400" kern="100" dirty="0" smtClean="0">
                <a:latin typeface="+mj-ea"/>
                <a:ea typeface="+mj-ea"/>
                <a:cs typeface="DFKaiShu-SB-Estd-BF"/>
              </a:rPr>
              <a:t>一</a:t>
            </a:r>
            <a:r>
              <a:rPr lang="zh-TW" altLang="zh-TW" sz="2400" kern="100" dirty="0">
                <a:latin typeface="+mj-ea"/>
                <a:ea typeface="+mj-ea"/>
                <a:cs typeface="DFKaiShu-SB-Estd-BF"/>
              </a:rPr>
              <a:t>年內心理衡鑑報告、目前服用之藥品、藥袋等醫檢資料相關評估資料（詳述情緒或行為表現顯著異常狀況並說明影響學校適應層面及程度）。</a:t>
            </a:r>
            <a:endParaRPr lang="zh-TW" altLang="zh-TW" sz="2400" kern="100" dirty="0">
              <a:latin typeface="+mj-ea"/>
              <a:ea typeface="+mj-ea"/>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57035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53589" y="744583"/>
            <a:ext cx="10171611" cy="5290457"/>
          </a:xfrm>
        </p:spPr>
        <p:txBody>
          <a:bodyPr>
            <a:normAutofit/>
          </a:bodyPr>
          <a:lstStyle/>
          <a:p>
            <a:pPr marL="0" lvl="0" indent="0">
              <a:buNone/>
              <a:tabLst>
                <a:tab pos="465455" algn="l"/>
              </a:tabLst>
            </a:pPr>
            <a:r>
              <a:rPr lang="zh-TW" altLang="en-US" sz="3600" dirty="0">
                <a:latin typeface="+mj-ea"/>
                <a:ea typeface="+mj-ea"/>
                <a:cs typeface="DFKaiShu-SB-Estd-BF"/>
              </a:rPr>
              <a:t>二</a:t>
            </a:r>
            <a:r>
              <a:rPr lang="zh-TW" altLang="zh-TW" sz="3600" dirty="0">
                <a:latin typeface="+mj-ea"/>
                <a:ea typeface="+mj-ea"/>
                <a:cs typeface="DFKaiShu-SB-Estd-BF"/>
              </a:rPr>
              <a:t>注意事項</a:t>
            </a:r>
            <a:r>
              <a:rPr lang="x-none" altLang="zh-TW" sz="3600" dirty="0">
                <a:latin typeface="+mj-ea"/>
                <a:ea typeface="+mj-ea"/>
                <a:cs typeface="DFKaiShu-SB-Estd-BF"/>
              </a:rPr>
              <a:t>：</a:t>
            </a:r>
            <a:r>
              <a:rPr lang="zh-TW" altLang="zh-TW" sz="3600" dirty="0">
                <a:latin typeface="+mj-ea"/>
                <a:ea typeface="+mj-ea"/>
              </a:rPr>
              <a:t> </a:t>
            </a:r>
            <a:endParaRPr lang="en-US" altLang="zh-TW" sz="3600" dirty="0" smtClean="0">
              <a:latin typeface="+mj-ea"/>
              <a:ea typeface="+mj-ea"/>
            </a:endParaRPr>
          </a:p>
          <a:p>
            <a:pPr marL="0" lvl="0" indent="0">
              <a:buNone/>
              <a:tabLst>
                <a:tab pos="465455" algn="l"/>
              </a:tabLst>
            </a:pPr>
            <a:r>
              <a:rPr lang="en-US" altLang="zh-TW" sz="3200" kern="100" dirty="0" smtClean="0">
                <a:latin typeface="+mj-ea"/>
                <a:ea typeface="+mj-ea"/>
                <a:cs typeface="DFKaiShu-SB-Estd-BF"/>
              </a:rPr>
              <a:t>(</a:t>
            </a:r>
            <a:r>
              <a:rPr lang="zh-TW" altLang="en-US" sz="3200" kern="100" dirty="0" smtClean="0">
                <a:latin typeface="+mj-ea"/>
                <a:ea typeface="+mj-ea"/>
                <a:cs typeface="DFKaiShu-SB-Estd-BF"/>
              </a:rPr>
              <a:t>一</a:t>
            </a:r>
            <a:r>
              <a:rPr lang="en-US" altLang="zh-TW" sz="3200" kern="100" dirty="0" smtClean="0">
                <a:latin typeface="+mj-ea"/>
                <a:ea typeface="+mj-ea"/>
                <a:cs typeface="DFKaiShu-SB-Estd-BF"/>
              </a:rPr>
              <a:t>)</a:t>
            </a:r>
            <a:r>
              <a:rPr lang="zh-TW" altLang="zh-TW" sz="3200" kern="100" dirty="0" smtClean="0">
                <a:latin typeface="+mj-ea"/>
                <a:ea typeface="+mj-ea"/>
                <a:cs typeface="DFKaiShu-SB-Estd-BF"/>
              </a:rPr>
              <a:t>情緒</a:t>
            </a:r>
            <a:r>
              <a:rPr lang="zh-TW" altLang="zh-TW" sz="3200" kern="100" dirty="0">
                <a:latin typeface="+mj-ea"/>
                <a:ea typeface="+mj-ea"/>
                <a:cs typeface="DFKaiShu-SB-Estd-BF"/>
              </a:rPr>
              <a:t>或行為表現顯著異於同齡或社會文化之常態認定，應</a:t>
            </a:r>
            <a:r>
              <a:rPr lang="zh-TW" altLang="zh-TW" sz="3200" kern="100" dirty="0" smtClean="0">
                <a:latin typeface="+mj-ea"/>
                <a:ea typeface="+mj-ea"/>
                <a:cs typeface="DFKaiShu-SB-Estd-BF"/>
              </a:rPr>
              <a:t>同時</a:t>
            </a:r>
            <a:r>
              <a:rPr lang="zh-TW" altLang="zh-TW" sz="3200" kern="100" dirty="0">
                <a:latin typeface="+mj-ea"/>
                <a:ea typeface="+mj-ea"/>
                <a:cs typeface="DFKaiShu-SB-Estd-BF"/>
              </a:rPr>
              <a:t>具備以下三個條件中至少兩個：</a:t>
            </a:r>
            <a:endParaRPr lang="zh-TW" altLang="zh-TW" sz="3200" kern="100" dirty="0">
              <a:latin typeface="+mj-ea"/>
              <a:ea typeface="+mj-ea"/>
              <a:cs typeface="Times New Roman" panose="02020603050405020304" pitchFamily="18" charset="0"/>
            </a:endParaRPr>
          </a:p>
          <a:p>
            <a:pPr marL="342900" lvl="0" indent="-342900">
              <a:buFont typeface="+mj-lt"/>
              <a:buAutoNum type="arabicPeriod"/>
              <a:tabLst>
                <a:tab pos="465455" algn="l"/>
              </a:tabLst>
            </a:pPr>
            <a:r>
              <a:rPr lang="zh-TW" altLang="zh-TW" sz="2800" kern="0" dirty="0">
                <a:latin typeface="+mj-ea"/>
                <a:ea typeface="+mj-ea"/>
                <a:cs typeface="DFKaiShu-SB-Estd-BF"/>
              </a:rPr>
              <a:t>精神科或心智科醫療診斷資料證明。</a:t>
            </a:r>
            <a:r>
              <a:rPr lang="en-US" altLang="zh-TW" sz="2800" kern="0" dirty="0">
                <a:latin typeface="+mj-ea"/>
                <a:ea typeface="+mj-ea"/>
                <a:cs typeface="DFKaiShu-SB-Estd-BF"/>
              </a:rPr>
              <a:t>(</a:t>
            </a:r>
            <a:r>
              <a:rPr lang="zh-TW" altLang="zh-TW" sz="2800" kern="0" dirty="0">
                <a:latin typeface="+mj-ea"/>
                <a:ea typeface="+mj-ea"/>
                <a:cs typeface="Times New Roman" panose="02020603050405020304" pitchFamily="18" charset="0"/>
              </a:rPr>
              <a:t>教學醫院等級醫院專科醫師開具</a:t>
            </a:r>
            <a:r>
              <a:rPr lang="en-US" altLang="zh-TW" sz="2800" kern="0" dirty="0">
                <a:latin typeface="+mj-ea"/>
                <a:ea typeface="+mj-ea"/>
                <a:cs typeface="DFKaiShu-SB-Estd-BF"/>
              </a:rPr>
              <a:t>)</a:t>
            </a:r>
            <a:endParaRPr lang="zh-TW" altLang="zh-TW" sz="2800" kern="100" dirty="0">
              <a:latin typeface="+mj-ea"/>
              <a:ea typeface="+mj-ea"/>
              <a:cs typeface="Times New Roman" panose="02020603050405020304" pitchFamily="18" charset="0"/>
            </a:endParaRPr>
          </a:p>
          <a:p>
            <a:pPr marL="342900" lvl="0" indent="-342900">
              <a:buFont typeface="+mj-lt"/>
              <a:buAutoNum type="arabicPeriod"/>
              <a:tabLst>
                <a:tab pos="465455" algn="l"/>
              </a:tabLst>
            </a:pPr>
            <a:r>
              <a:rPr lang="zh-TW" altLang="zh-TW" sz="2800" kern="0" dirty="0">
                <a:latin typeface="+mj-ea"/>
                <a:ea typeface="+mj-ea"/>
                <a:cs typeface="DFKaiShu-SB-Estd-BF"/>
              </a:rPr>
              <a:t>情緒障礙相關標準化測驗結果過切截點。</a:t>
            </a:r>
            <a:endParaRPr lang="zh-TW" altLang="zh-TW" sz="2800" kern="100" dirty="0">
              <a:latin typeface="+mj-ea"/>
              <a:ea typeface="+mj-ea"/>
              <a:cs typeface="Times New Roman" panose="02020603050405020304" pitchFamily="18" charset="0"/>
            </a:endParaRPr>
          </a:p>
          <a:p>
            <a:pPr marL="342900" lvl="0" indent="-342900">
              <a:buFont typeface="+mj-lt"/>
              <a:buAutoNum type="arabicPeriod"/>
              <a:tabLst>
                <a:tab pos="471170" algn="l"/>
              </a:tabLst>
            </a:pPr>
            <a:r>
              <a:rPr lang="zh-TW" altLang="zh-TW" sz="2800" kern="0" dirty="0">
                <a:latin typeface="+mj-ea"/>
                <a:ea typeface="+mj-ea"/>
                <a:cs typeface="DFKaiShu-SB-Estd-BF"/>
              </a:rPr>
              <a:t>情緒或行為表現顯著異常持續六個月以上</a:t>
            </a:r>
            <a:r>
              <a:rPr lang="zh-TW" altLang="zh-TW" sz="2800" kern="0" dirty="0" smtClean="0">
                <a:latin typeface="+mj-ea"/>
                <a:ea typeface="+mj-ea"/>
                <a:cs typeface="DFKaiShu-SB-Estd-BF"/>
              </a:rPr>
              <a:t>。</a:t>
            </a:r>
            <a:endParaRPr lang="en-US" altLang="zh-TW" sz="2800" kern="0" dirty="0" smtClean="0">
              <a:latin typeface="+mj-ea"/>
              <a:ea typeface="+mj-ea"/>
              <a:cs typeface="DFKaiShu-SB-Estd-BF"/>
            </a:endParaRPr>
          </a:p>
          <a:p>
            <a:pPr marL="342900" lvl="0" indent="-342900">
              <a:buFont typeface="+mj-lt"/>
              <a:buAutoNum type="arabicPeriod"/>
              <a:tabLst>
                <a:tab pos="471170" algn="l"/>
              </a:tabLst>
            </a:pPr>
            <a:endParaRPr lang="zh-TW" altLang="zh-TW" kern="100" dirty="0">
              <a:latin typeface="+mj-ea"/>
              <a:cs typeface="Times New Roman" panose="02020603050405020304" pitchFamily="18" charset="0"/>
            </a:endParaRPr>
          </a:p>
          <a:p>
            <a:endParaRPr lang="zh-TW" altLang="en-US" dirty="0"/>
          </a:p>
        </p:txBody>
      </p:sp>
      <p:sp>
        <p:nvSpPr>
          <p:cNvPr id="4" name="直線圖說文字 1 3"/>
          <p:cNvSpPr/>
          <p:nvPr/>
        </p:nvSpPr>
        <p:spPr>
          <a:xfrm>
            <a:off x="8298872" y="1367045"/>
            <a:ext cx="3435927" cy="2387535"/>
          </a:xfrm>
          <a:prstGeom prst="borderCallout1">
            <a:avLst>
              <a:gd name="adj1" fmla="val 29195"/>
              <a:gd name="adj2" fmla="val 941"/>
              <a:gd name="adj3" fmla="val 95672"/>
              <a:gd name="adj4" fmla="val -20347"/>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400" dirty="0" smtClean="0"/>
              <a:t>1.</a:t>
            </a:r>
            <a:r>
              <a:rPr lang="zh-TW" altLang="en-US" sz="2400" dirty="0" smtClean="0"/>
              <a:t>情緒障礙量表</a:t>
            </a:r>
            <a:endParaRPr lang="en-US" altLang="zh-TW" sz="2400" dirty="0" smtClean="0"/>
          </a:p>
          <a:p>
            <a:r>
              <a:rPr lang="en-US" altLang="zh-TW" sz="2400" dirty="0" smtClean="0"/>
              <a:t>2.</a:t>
            </a:r>
            <a:r>
              <a:rPr lang="zh-TW" altLang="en-US" sz="2400" dirty="0" smtClean="0"/>
              <a:t>注意力缺陷</a:t>
            </a:r>
            <a:r>
              <a:rPr lang="en-US" altLang="zh-TW" sz="2400" dirty="0" smtClean="0"/>
              <a:t>/</a:t>
            </a:r>
            <a:r>
              <a:rPr lang="zh-TW" altLang="en-US" sz="2400" dirty="0" smtClean="0"/>
              <a:t>過動障礙測驗</a:t>
            </a:r>
            <a:endParaRPr lang="en-US" altLang="zh-TW" sz="2400" dirty="0" smtClean="0"/>
          </a:p>
          <a:p>
            <a:r>
              <a:rPr lang="en-US" altLang="zh-TW" sz="2400" dirty="0" smtClean="0"/>
              <a:t>3.</a:t>
            </a:r>
            <a:r>
              <a:rPr lang="zh-TW" altLang="en-US" sz="2400" dirty="0" smtClean="0"/>
              <a:t>問題行為篩選量表</a:t>
            </a:r>
            <a:endParaRPr lang="en-US" altLang="zh-TW" sz="2400" dirty="0" smtClean="0"/>
          </a:p>
          <a:p>
            <a:r>
              <a:rPr lang="en-US" altLang="zh-TW" sz="2400" dirty="0" smtClean="0"/>
              <a:t>4.</a:t>
            </a:r>
            <a:r>
              <a:rPr lang="zh-TW" altLang="en-US" sz="2400" dirty="0" smtClean="0"/>
              <a:t>學生行為評量表</a:t>
            </a:r>
            <a:endParaRPr lang="en-US" altLang="zh-TW" sz="2400" dirty="0" smtClean="0"/>
          </a:p>
          <a:p>
            <a:r>
              <a:rPr lang="en-US" altLang="zh-TW" sz="2400" dirty="0" smtClean="0"/>
              <a:t>5.</a:t>
            </a:r>
            <a:r>
              <a:rPr lang="zh-TW" altLang="en-US" sz="2400" dirty="0" smtClean="0"/>
              <a:t>學生適應調查表</a:t>
            </a:r>
            <a:endParaRPr lang="zh-TW" altLang="en-US" sz="2400" dirty="0"/>
          </a:p>
        </p:txBody>
      </p:sp>
      <p:sp>
        <p:nvSpPr>
          <p:cNvPr id="5" name="直線圖說文字 1 4"/>
          <p:cNvSpPr/>
          <p:nvPr/>
        </p:nvSpPr>
        <p:spPr>
          <a:xfrm>
            <a:off x="8298872" y="3916281"/>
            <a:ext cx="3435927" cy="2387535"/>
          </a:xfrm>
          <a:prstGeom prst="borderCallout1">
            <a:avLst>
              <a:gd name="adj1" fmla="val 29195"/>
              <a:gd name="adj2" fmla="val 941"/>
              <a:gd name="adj3" fmla="val 8049"/>
              <a:gd name="adj4" fmla="val -9057"/>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dirty="0" smtClean="0"/>
              <a:t>學習現況</a:t>
            </a:r>
            <a:r>
              <a:rPr lang="en-US" altLang="zh-TW" sz="2400" dirty="0" smtClean="0"/>
              <a:t>:</a:t>
            </a:r>
          </a:p>
          <a:p>
            <a:endParaRPr lang="en-US" altLang="zh-TW" sz="2400" dirty="0" smtClean="0"/>
          </a:p>
          <a:p>
            <a:r>
              <a:rPr lang="zh-TW" altLang="en-US" sz="2400" dirty="0" smtClean="0"/>
              <a:t>注意力、記憶力、理解力、生活及社會適應、人際適應及情緒表現</a:t>
            </a:r>
            <a:endParaRPr lang="zh-TW" altLang="en-US" sz="2400" dirty="0"/>
          </a:p>
        </p:txBody>
      </p:sp>
    </p:spTree>
    <p:extLst>
      <p:ext uri="{BB962C8B-B14F-4D97-AF65-F5344CB8AC3E}">
        <p14:creationId xmlns:p14="http://schemas.microsoft.com/office/powerpoint/2010/main" val="198801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32" fill="hold" grpId="1" nodeType="clickEffect">
                                  <p:stCondLst>
                                    <p:cond delay="0"/>
                                  </p:stCondLst>
                                  <p:childTnLst>
                                    <p:animEffect transition="out" filter="box(out)">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6800" y="966651"/>
            <a:ext cx="10058400" cy="5068389"/>
          </a:xfrm>
        </p:spPr>
        <p:txBody>
          <a:bodyPr/>
          <a:lstStyle/>
          <a:p>
            <a:pPr marL="0" lvl="0" indent="0">
              <a:buNone/>
              <a:tabLst>
                <a:tab pos="465455" algn="l"/>
              </a:tabLst>
            </a:pPr>
            <a:r>
              <a:rPr lang="en-US" altLang="zh-TW" sz="2000" kern="100" dirty="0">
                <a:latin typeface="+mj-ea"/>
                <a:cs typeface="DFKaiShu-SB-Estd-BF"/>
              </a:rPr>
              <a:t>(</a:t>
            </a:r>
            <a:r>
              <a:rPr lang="zh-TW" altLang="en-US" sz="3200" kern="100" dirty="0">
                <a:latin typeface="+mj-ea"/>
                <a:cs typeface="DFKaiShu-SB-Estd-BF"/>
              </a:rPr>
              <a:t>二</a:t>
            </a:r>
            <a:r>
              <a:rPr lang="en-US" altLang="zh-TW" sz="3200" kern="100" dirty="0">
                <a:latin typeface="+mj-ea"/>
                <a:cs typeface="DFKaiShu-SB-Estd-BF"/>
              </a:rPr>
              <a:t>)</a:t>
            </a:r>
            <a:r>
              <a:rPr lang="zh-TW" altLang="zh-TW" sz="3200" kern="100" dirty="0">
                <a:latin typeface="+mj-ea"/>
                <a:cs typeface="DFKaiShu-SB-Estd-BF"/>
              </a:rPr>
              <a:t>情緒或行為表現顯著異常「跨情境」之認定：</a:t>
            </a:r>
            <a:endParaRPr lang="zh-TW" altLang="zh-TW" sz="3200" kern="100" dirty="0">
              <a:latin typeface="+mj-ea"/>
              <a:cs typeface="Times New Roman" panose="02020603050405020304" pitchFamily="18" charset="0"/>
            </a:endParaRPr>
          </a:p>
          <a:p>
            <a:pPr marL="0" lvl="0" indent="0">
              <a:buNone/>
              <a:tabLst>
                <a:tab pos="465455" algn="l"/>
              </a:tabLst>
            </a:pPr>
            <a:r>
              <a:rPr lang="en-US" altLang="zh-TW" sz="2800" kern="0" dirty="0">
                <a:latin typeface="+mj-ea"/>
                <a:cs typeface="DFKaiShu-SB-Estd-BF"/>
              </a:rPr>
              <a:t>1.</a:t>
            </a:r>
            <a:r>
              <a:rPr lang="zh-TW" altLang="zh-TW" sz="2800" kern="0" dirty="0">
                <a:latin typeface="+mj-ea"/>
                <a:cs typeface="DFKaiShu-SB-Estd-BF"/>
              </a:rPr>
              <a:t>學校情境顯現適應困難：</a:t>
            </a:r>
            <a:endParaRPr lang="zh-TW" altLang="zh-TW" sz="2800" kern="100" dirty="0">
              <a:latin typeface="+mj-ea"/>
              <a:cs typeface="Times New Roman" panose="02020603050405020304" pitchFamily="18" charset="0"/>
            </a:endParaRPr>
          </a:p>
          <a:p>
            <a:pPr marL="288290" indent="0">
              <a:buNone/>
            </a:pPr>
            <a:r>
              <a:rPr lang="zh-TW" altLang="zh-TW" sz="2800" kern="0" dirty="0">
                <a:latin typeface="+mj-ea"/>
                <a:cs typeface="Wingdings-Regular"/>
              </a:rPr>
              <a:t>情緒障礙相關</a:t>
            </a:r>
            <a:r>
              <a:rPr lang="zh-TW" altLang="zh-TW" sz="2800" kern="0" dirty="0">
                <a:latin typeface="+mj-ea"/>
                <a:cs typeface="DFKaiShu-SB-Estd-BF"/>
              </a:rPr>
              <a:t>標準化測驗結果過切截點，同時學校觀察記錄、教師、同儕或個案晤談記錄等資料顯示情緒行為表現顯著異於同齡者之表現或社會文化常態。</a:t>
            </a:r>
            <a:endParaRPr lang="zh-TW" altLang="zh-TW" sz="2800" kern="100" dirty="0">
              <a:latin typeface="+mj-ea"/>
              <a:cs typeface="Times New Roman" panose="02020603050405020304" pitchFamily="18" charset="0"/>
            </a:endParaRPr>
          </a:p>
          <a:p>
            <a:pPr marL="0" lvl="0" indent="0">
              <a:buNone/>
              <a:tabLst>
                <a:tab pos="465455" algn="l"/>
              </a:tabLst>
            </a:pPr>
            <a:r>
              <a:rPr lang="en-US" altLang="zh-TW" sz="2800" kern="0" dirty="0">
                <a:latin typeface="+mj-ea"/>
                <a:cs typeface="DFKaiShu-SB-Estd-BF"/>
              </a:rPr>
              <a:t>2.</a:t>
            </a:r>
            <a:r>
              <a:rPr lang="zh-TW" altLang="zh-TW" sz="2800" kern="0" dirty="0">
                <a:latin typeface="+mj-ea"/>
                <a:cs typeface="DFKaiShu-SB-Estd-BF"/>
              </a:rPr>
              <a:t>家庭、社區、社會任一情境之適應困難：</a:t>
            </a:r>
            <a:endParaRPr lang="zh-TW" altLang="zh-TW" sz="2800" kern="100" dirty="0">
              <a:latin typeface="+mj-ea"/>
              <a:cs typeface="Times New Roman" panose="02020603050405020304" pitchFamily="18" charset="0"/>
            </a:endParaRPr>
          </a:p>
          <a:p>
            <a:pPr marL="288290" indent="0">
              <a:buNone/>
            </a:pPr>
            <a:r>
              <a:rPr lang="zh-TW" altLang="zh-TW" sz="2800" kern="0" dirty="0">
                <a:latin typeface="+mj-ea"/>
                <a:cs typeface="DFKaiShu-SB-Estd-BF"/>
              </a:rPr>
              <a:t>情緒行為障礙相關標準化測驗結果過切截點，同時家長晤談記錄等資料顯示情緒行為表現顯著異於同齡者之表現或社會文化常態。</a:t>
            </a:r>
            <a:endParaRPr lang="zh-TW" altLang="zh-TW" sz="2800" kern="100" dirty="0">
              <a:latin typeface="+mj-ea"/>
              <a:cs typeface="Times New Roman" panose="02020603050405020304" pitchFamily="18" charset="0"/>
            </a:endParaRPr>
          </a:p>
          <a:p>
            <a:endParaRPr lang="zh-TW" altLang="en-US" sz="2800" dirty="0"/>
          </a:p>
        </p:txBody>
      </p:sp>
    </p:spTree>
    <p:extLst>
      <p:ext uri="{BB962C8B-B14F-4D97-AF65-F5344CB8AC3E}">
        <p14:creationId xmlns:p14="http://schemas.microsoft.com/office/powerpoint/2010/main" val="199636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3">
                                            <p:txEl>
                                              <p:pRg st="0" end="0"/>
                                            </p:txEl>
                                          </p:spTgt>
                                        </p:tgtEl>
                                      </p:cBhvr>
                                    </p:animEffect>
                                    <p:animScale>
                                      <p:cBhvr>
                                        <p:cTn id="7" dur="50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6800" y="953589"/>
            <a:ext cx="10058400" cy="5081451"/>
          </a:xfrm>
        </p:spPr>
        <p:txBody>
          <a:bodyPr>
            <a:normAutofit lnSpcReduction="10000"/>
          </a:bodyPr>
          <a:lstStyle/>
          <a:p>
            <a:pPr marL="0" lvl="0" indent="0">
              <a:buNone/>
              <a:tabLst>
                <a:tab pos="465455" algn="l"/>
              </a:tabLst>
            </a:pPr>
            <a:r>
              <a:rPr lang="en-US" altLang="zh-TW" sz="2800" kern="0" dirty="0" smtClean="0">
                <a:latin typeface="+mj-ea"/>
                <a:ea typeface="+mj-ea"/>
                <a:cs typeface="DFKaiShu-SB-Estd-BF"/>
              </a:rPr>
              <a:t>(</a:t>
            </a:r>
            <a:r>
              <a:rPr lang="zh-TW" altLang="en-US" sz="2800" kern="0" dirty="0" smtClean="0">
                <a:latin typeface="+mj-ea"/>
                <a:ea typeface="+mj-ea"/>
                <a:cs typeface="DFKaiShu-SB-Estd-BF"/>
              </a:rPr>
              <a:t>三</a:t>
            </a:r>
            <a:r>
              <a:rPr lang="en-US" altLang="zh-TW" sz="2800" kern="0" dirty="0">
                <a:latin typeface="+mj-ea"/>
                <a:ea typeface="+mj-ea"/>
                <a:cs typeface="DFKaiShu-SB-Estd-BF"/>
              </a:rPr>
              <a:t>)</a:t>
            </a:r>
            <a:r>
              <a:rPr lang="zh-TW" altLang="zh-TW" sz="2800" kern="0" dirty="0" smtClean="0">
                <a:latin typeface="+mj-ea"/>
                <a:ea typeface="+mj-ea"/>
                <a:cs typeface="DFKaiShu-SB-Estd-BF"/>
              </a:rPr>
              <a:t>提供</a:t>
            </a:r>
            <a:r>
              <a:rPr lang="zh-TW" altLang="zh-TW" sz="2800" kern="0" dirty="0">
                <a:latin typeface="+mj-ea"/>
                <a:ea typeface="+mj-ea"/>
                <a:cs typeface="DFKaiShu-SB-Estd-BF"/>
              </a:rPr>
              <a:t>轉介</a:t>
            </a:r>
            <a:r>
              <a:rPr lang="zh-TW" altLang="zh-TW" sz="2800" kern="0" dirty="0" smtClean="0">
                <a:latin typeface="+mj-ea"/>
                <a:ea typeface="+mj-ea"/>
                <a:cs typeface="DFKaiShu-SB-Estd-BF"/>
              </a:rPr>
              <a:t>前</a:t>
            </a:r>
            <a:r>
              <a:rPr lang="zh-TW" altLang="en-US" sz="2800" kern="0" dirty="0" smtClean="0">
                <a:latin typeface="+mj-ea"/>
                <a:ea typeface="+mj-ea"/>
                <a:cs typeface="DFKaiShu-SB-Estd-BF"/>
              </a:rPr>
              <a:t>介入一</a:t>
            </a:r>
            <a:r>
              <a:rPr lang="zh-TW" altLang="zh-TW" sz="2800" kern="0" dirty="0" smtClean="0">
                <a:latin typeface="+mj-ea"/>
                <a:ea typeface="+mj-ea"/>
                <a:cs typeface="DFKaiShu-SB-Estd-BF"/>
              </a:rPr>
              <a:t>學期</a:t>
            </a:r>
            <a:r>
              <a:rPr lang="en-US" altLang="zh-TW" sz="2800" kern="0" dirty="0" smtClean="0">
                <a:latin typeface="+mj-ea"/>
                <a:ea typeface="+mj-ea"/>
                <a:cs typeface="DFKaiShu-SB-Estd-BF"/>
              </a:rPr>
              <a:t>(</a:t>
            </a:r>
            <a:r>
              <a:rPr lang="zh-TW" altLang="en-US" sz="2800" kern="0" dirty="0" smtClean="0">
                <a:latin typeface="+mj-ea"/>
                <a:ea typeface="+mj-ea"/>
                <a:cs typeface="DFKaiShu-SB-Estd-BF"/>
              </a:rPr>
              <a:t>六個月</a:t>
            </a:r>
            <a:r>
              <a:rPr lang="en-US" altLang="zh-TW" sz="2800" kern="0" dirty="0" smtClean="0">
                <a:latin typeface="+mj-ea"/>
                <a:ea typeface="+mj-ea"/>
                <a:cs typeface="DFKaiShu-SB-Estd-BF"/>
              </a:rPr>
              <a:t>)</a:t>
            </a:r>
            <a:r>
              <a:rPr lang="zh-TW" altLang="zh-TW" sz="2800" kern="0" dirty="0" smtClean="0">
                <a:latin typeface="+mj-ea"/>
                <a:ea typeface="+mj-ea"/>
                <a:cs typeface="DFKaiShu-SB-Estd-BF"/>
              </a:rPr>
              <a:t>一般</a:t>
            </a:r>
            <a:r>
              <a:rPr lang="zh-TW" altLang="zh-TW" sz="2800" kern="0" dirty="0">
                <a:latin typeface="+mj-ea"/>
                <a:ea typeface="+mj-ea"/>
                <a:cs typeface="DFKaiShu-SB-Estd-BF"/>
              </a:rPr>
              <a:t>教育輔導介入內容及成效。</a:t>
            </a:r>
            <a:endParaRPr lang="zh-TW" altLang="zh-TW" sz="2800" kern="100" dirty="0">
              <a:latin typeface="+mj-ea"/>
              <a:ea typeface="+mj-ea"/>
              <a:cs typeface="Times New Roman" panose="02020603050405020304" pitchFamily="18" charset="0"/>
            </a:endParaRPr>
          </a:p>
          <a:p>
            <a:pPr marL="0" lvl="0" indent="0">
              <a:buNone/>
              <a:tabLst>
                <a:tab pos="375285" algn="l"/>
                <a:tab pos="465455" algn="l"/>
              </a:tabLst>
            </a:pPr>
            <a:r>
              <a:rPr lang="en-US" altLang="zh-TW" sz="2800" kern="100" dirty="0" smtClean="0">
                <a:latin typeface="+mj-ea"/>
                <a:ea typeface="+mj-ea"/>
                <a:cs typeface="DFKaiShu-SB-Estd-BF"/>
              </a:rPr>
              <a:t>(</a:t>
            </a:r>
            <a:r>
              <a:rPr lang="zh-TW" altLang="en-US" sz="2800" kern="100" dirty="0" smtClean="0">
                <a:latin typeface="+mj-ea"/>
                <a:ea typeface="+mj-ea"/>
                <a:cs typeface="DFKaiShu-SB-Estd-BF"/>
              </a:rPr>
              <a:t>四</a:t>
            </a:r>
            <a:r>
              <a:rPr lang="en-US" altLang="zh-TW" sz="2800" kern="100" dirty="0" smtClean="0">
                <a:latin typeface="+mj-ea"/>
                <a:ea typeface="+mj-ea"/>
                <a:cs typeface="DFKaiShu-SB-Estd-BF"/>
              </a:rPr>
              <a:t>)</a:t>
            </a:r>
            <a:r>
              <a:rPr lang="zh-TW" altLang="zh-TW" sz="2800" kern="100" dirty="0" smtClean="0">
                <a:latin typeface="+mj-ea"/>
                <a:ea typeface="+mj-ea"/>
                <a:cs typeface="DFKaiShu-SB-Estd-BF"/>
              </a:rPr>
              <a:t>情緒</a:t>
            </a:r>
            <a:r>
              <a:rPr lang="zh-TW" altLang="zh-TW" sz="2800" kern="100" dirty="0">
                <a:latin typeface="+mj-ea"/>
                <a:ea typeface="+mj-ea"/>
                <a:cs typeface="DFKaiShu-SB-Estd-BF"/>
              </a:rPr>
              <a:t>行為障礙學生鑑定除上述評估資料之外，仍應檢具相關資料</a:t>
            </a:r>
            <a:r>
              <a:rPr lang="zh-TW" altLang="zh-TW" sz="2800" kern="100" dirty="0" smtClean="0">
                <a:latin typeface="+mj-ea"/>
                <a:ea typeface="+mj-ea"/>
                <a:cs typeface="DFKaiShu-SB-Estd-BF"/>
              </a:rPr>
              <a:t>證明</a:t>
            </a:r>
            <a:r>
              <a:rPr lang="zh-TW" altLang="en-US" sz="2800" kern="100" dirty="0" smtClean="0">
                <a:latin typeface="+mj-ea"/>
                <a:ea typeface="+mj-ea"/>
                <a:cs typeface="DFKaiShu-SB-Estd-BF"/>
              </a:rPr>
              <a:t> </a:t>
            </a:r>
            <a:r>
              <a:rPr lang="zh-TW" altLang="zh-TW" sz="2800" kern="100" dirty="0" smtClean="0">
                <a:latin typeface="+mj-ea"/>
                <a:ea typeface="+mj-ea"/>
                <a:cs typeface="DFKaiShu-SB-Estd-BF"/>
              </a:rPr>
              <a:t>障礙</a:t>
            </a:r>
            <a:r>
              <a:rPr lang="zh-TW" altLang="zh-TW" sz="2800" kern="100" dirty="0">
                <a:latin typeface="+mj-ea"/>
                <a:ea typeface="+mj-ea"/>
                <a:cs typeface="DFKaiShu-SB-Estd-BF"/>
              </a:rPr>
              <a:t>非因智能、感官、健康</a:t>
            </a:r>
            <a:r>
              <a:rPr lang="zh-TW" altLang="zh-TW" sz="2800" kern="100" dirty="0" smtClean="0">
                <a:latin typeface="+mj-ea"/>
                <a:ea typeface="+mj-ea"/>
                <a:cs typeface="DFKaiShu-SB-Estd-BF"/>
              </a:rPr>
              <a:t>等</a:t>
            </a:r>
            <a:r>
              <a:rPr lang="zh-TW" altLang="en-US" sz="2800" kern="100" dirty="0" smtClean="0">
                <a:latin typeface="+mj-ea"/>
                <a:ea typeface="+mj-ea"/>
                <a:cs typeface="DFKaiShu-SB-Estd-BF"/>
              </a:rPr>
              <a:t>  </a:t>
            </a:r>
            <a:r>
              <a:rPr lang="zh-TW" altLang="zh-TW" sz="2800" kern="100" dirty="0" smtClean="0">
                <a:latin typeface="+mj-ea"/>
                <a:ea typeface="+mj-ea"/>
                <a:cs typeface="DFKaiShu-SB-Estd-BF"/>
              </a:rPr>
              <a:t>因素</a:t>
            </a:r>
            <a:r>
              <a:rPr lang="zh-TW" altLang="zh-TW" sz="2800" kern="100" dirty="0">
                <a:latin typeface="+mj-ea"/>
                <a:ea typeface="+mj-ea"/>
                <a:cs typeface="DFKaiShu-SB-Estd-BF"/>
              </a:rPr>
              <a:t>直接造成之結果</a:t>
            </a:r>
            <a:r>
              <a:rPr lang="zh-TW" altLang="zh-TW" sz="2800" kern="100" dirty="0" smtClean="0">
                <a:latin typeface="+mj-ea"/>
                <a:ea typeface="+mj-ea"/>
                <a:cs typeface="DFKaiShu-SB-Estd-BF"/>
              </a:rPr>
              <a:t>。</a:t>
            </a:r>
            <a:endParaRPr lang="zh-TW" altLang="zh-TW" sz="2800" kern="100" dirty="0">
              <a:latin typeface="+mj-ea"/>
              <a:ea typeface="+mj-ea"/>
              <a:cs typeface="Times New Roman" panose="02020603050405020304" pitchFamily="18" charset="0"/>
            </a:endParaRPr>
          </a:p>
          <a:p>
            <a:pPr marL="0" lvl="0" indent="0">
              <a:buNone/>
              <a:tabLst>
                <a:tab pos="465455" algn="l"/>
              </a:tabLst>
            </a:pPr>
            <a:r>
              <a:rPr lang="en-US" altLang="zh-TW" sz="2800" kern="100" dirty="0" smtClean="0">
                <a:latin typeface="+mj-ea"/>
                <a:ea typeface="+mj-ea"/>
                <a:cs typeface="DFKaiShu-SB-Estd-BF"/>
              </a:rPr>
              <a:t>(</a:t>
            </a:r>
            <a:r>
              <a:rPr lang="zh-TW" altLang="en-US" sz="2800" kern="100" dirty="0" smtClean="0">
                <a:latin typeface="+mj-ea"/>
                <a:ea typeface="+mj-ea"/>
                <a:cs typeface="DFKaiShu-SB-Estd-BF"/>
              </a:rPr>
              <a:t>五</a:t>
            </a:r>
            <a:r>
              <a:rPr lang="en-US" altLang="zh-TW" sz="2800" kern="100" dirty="0" smtClean="0">
                <a:latin typeface="+mj-ea"/>
                <a:ea typeface="+mj-ea"/>
                <a:cs typeface="DFKaiShu-SB-Estd-BF"/>
              </a:rPr>
              <a:t>)</a:t>
            </a:r>
            <a:r>
              <a:rPr lang="zh-TW" altLang="zh-TW" sz="2800" kern="100" dirty="0" smtClean="0">
                <a:latin typeface="+mj-ea"/>
                <a:ea typeface="+mj-ea"/>
                <a:cs typeface="DFKaiShu-SB-Estd-BF"/>
              </a:rPr>
              <a:t>情緒</a:t>
            </a:r>
            <a:r>
              <a:rPr lang="zh-TW" altLang="zh-TW" sz="2800" kern="100" dirty="0">
                <a:latin typeface="+mj-ea"/>
                <a:ea typeface="+mj-ea"/>
                <a:cs typeface="DFKaiShu-SB-Estd-BF"/>
              </a:rPr>
              <a:t>行為障礙亞型依上列鑑定基準區分如下：</a:t>
            </a:r>
            <a:endParaRPr lang="zh-TW" altLang="zh-TW" sz="2800" kern="100" dirty="0">
              <a:latin typeface="+mj-ea"/>
              <a:ea typeface="+mj-ea"/>
              <a:cs typeface="Times New Roman" panose="02020603050405020304" pitchFamily="18" charset="0"/>
            </a:endParaRPr>
          </a:p>
          <a:p>
            <a:pPr marL="0" lvl="0" indent="0">
              <a:buNone/>
              <a:tabLst>
                <a:tab pos="375285" algn="l"/>
                <a:tab pos="465455" algn="l"/>
              </a:tabLst>
            </a:pPr>
            <a:r>
              <a:rPr lang="zh-TW" altLang="en-US" sz="2800" dirty="0">
                <a:latin typeface="+mj-ea"/>
                <a:ea typeface="+mj-ea"/>
                <a:cs typeface="DFKaiShu-SB-Estd-BF"/>
              </a:rPr>
              <a:t> </a:t>
            </a:r>
            <a:r>
              <a:rPr lang="zh-TW" altLang="en-US" sz="2800" dirty="0" smtClean="0">
                <a:latin typeface="+mj-ea"/>
                <a:ea typeface="+mj-ea"/>
                <a:cs typeface="DFKaiShu-SB-Estd-BF"/>
              </a:rPr>
              <a:t>      </a:t>
            </a:r>
            <a:r>
              <a:rPr lang="x-none" altLang="zh-TW" sz="2800" dirty="0" smtClean="0">
                <a:latin typeface="+mj-ea"/>
                <a:ea typeface="+mj-ea"/>
                <a:cs typeface="DFKaiShu-SB-Estd-BF"/>
              </a:rPr>
              <a:t>精神性疾患</a:t>
            </a:r>
            <a:r>
              <a:rPr lang="x-none" altLang="zh-TW" sz="2800" dirty="0">
                <a:latin typeface="+mj-ea"/>
                <a:ea typeface="+mj-ea"/>
                <a:cs typeface="DFKaiShu-SB-Estd-BF"/>
              </a:rPr>
              <a:t>、情感性疾患、畏懼性疾患、焦慮性疾患、</a:t>
            </a:r>
            <a:r>
              <a:rPr lang="x-none" altLang="zh-TW" sz="2800" dirty="0" smtClean="0">
                <a:latin typeface="+mj-ea"/>
                <a:ea typeface="+mj-ea"/>
                <a:cs typeface="DFKaiShu-SB-Estd-BF"/>
              </a:rPr>
              <a:t>注</a:t>
            </a:r>
            <a:r>
              <a:rPr lang="zh-TW" altLang="en-US" sz="2800" dirty="0" smtClean="0">
                <a:latin typeface="+mj-ea"/>
                <a:ea typeface="+mj-ea"/>
                <a:cs typeface="DFKaiShu-SB-Estd-BF"/>
              </a:rPr>
              <a:t> </a:t>
            </a:r>
            <a:endParaRPr lang="en-US" altLang="zh-TW" sz="2800" dirty="0" smtClean="0">
              <a:latin typeface="+mj-ea"/>
              <a:ea typeface="+mj-ea"/>
              <a:cs typeface="DFKaiShu-SB-Estd-BF"/>
            </a:endParaRPr>
          </a:p>
          <a:p>
            <a:pPr marL="0" lvl="0" indent="0">
              <a:buNone/>
              <a:tabLst>
                <a:tab pos="375285" algn="l"/>
                <a:tab pos="465455" algn="l"/>
              </a:tabLst>
            </a:pPr>
            <a:r>
              <a:rPr lang="zh-TW" altLang="en-US" sz="2800" dirty="0">
                <a:latin typeface="+mj-ea"/>
                <a:ea typeface="+mj-ea"/>
                <a:cs typeface="DFKaiShu-SB-Estd-BF"/>
              </a:rPr>
              <a:t> </a:t>
            </a:r>
            <a:r>
              <a:rPr lang="zh-TW" altLang="en-US" sz="2800" dirty="0" smtClean="0">
                <a:latin typeface="+mj-ea"/>
                <a:ea typeface="+mj-ea"/>
                <a:cs typeface="DFKaiShu-SB-Estd-BF"/>
              </a:rPr>
              <a:t>     </a:t>
            </a:r>
            <a:r>
              <a:rPr lang="x-none" altLang="zh-TW" sz="2800" dirty="0" smtClean="0">
                <a:latin typeface="+mj-ea"/>
                <a:ea typeface="+mj-ea"/>
                <a:cs typeface="DFKaiShu-SB-Estd-BF"/>
              </a:rPr>
              <a:t>意力缺陷過動症</a:t>
            </a:r>
            <a:r>
              <a:rPr lang="x-none" altLang="zh-TW" sz="2800" dirty="0">
                <a:latin typeface="+mj-ea"/>
                <a:ea typeface="+mj-ea"/>
                <a:cs typeface="DFKaiShu-SB-Estd-BF"/>
              </a:rPr>
              <a:t>（簡稱ADHD）、</a:t>
            </a:r>
            <a:r>
              <a:rPr lang="x-none" altLang="zh-TW" sz="2800" dirty="0" smtClean="0">
                <a:latin typeface="+mj-ea"/>
                <a:ea typeface="+mj-ea"/>
                <a:cs typeface="DFKaiShu-SB-Estd-BF"/>
              </a:rPr>
              <a:t>其他持續性之情緒或行為</a:t>
            </a:r>
            <a:endParaRPr lang="en-US" altLang="zh-TW" sz="2800" dirty="0" smtClean="0">
              <a:latin typeface="+mj-ea"/>
              <a:ea typeface="+mj-ea"/>
              <a:cs typeface="DFKaiShu-SB-Estd-BF"/>
            </a:endParaRPr>
          </a:p>
          <a:p>
            <a:pPr marL="0" lvl="0" indent="0">
              <a:buNone/>
              <a:tabLst>
                <a:tab pos="375285" algn="l"/>
                <a:tab pos="465455" algn="l"/>
              </a:tabLst>
            </a:pPr>
            <a:r>
              <a:rPr lang="zh-TW" altLang="en-US" sz="2800" dirty="0">
                <a:latin typeface="+mj-ea"/>
                <a:ea typeface="+mj-ea"/>
                <a:cs typeface="DFKaiShu-SB-Estd-BF"/>
              </a:rPr>
              <a:t> </a:t>
            </a:r>
            <a:r>
              <a:rPr lang="zh-TW" altLang="en-US" sz="2800" dirty="0" smtClean="0">
                <a:latin typeface="+mj-ea"/>
                <a:ea typeface="+mj-ea"/>
                <a:cs typeface="DFKaiShu-SB-Estd-BF"/>
              </a:rPr>
              <a:t>      </a:t>
            </a:r>
            <a:r>
              <a:rPr lang="x-none" altLang="zh-TW" sz="2800" dirty="0" smtClean="0">
                <a:latin typeface="+mj-ea"/>
                <a:ea typeface="+mj-ea"/>
                <a:cs typeface="DFKaiShu-SB-Estd-BF"/>
              </a:rPr>
              <a:t>問題</a:t>
            </a:r>
            <a:r>
              <a:rPr lang="x-none" altLang="zh-TW" sz="2800" dirty="0">
                <a:latin typeface="+mj-ea"/>
                <a:ea typeface="+mj-ea"/>
                <a:cs typeface="DFKaiShu-SB-Estd-BF"/>
              </a:rPr>
              <a:t>（</a:t>
            </a:r>
            <a:r>
              <a:rPr lang="x-none" altLang="zh-TW" sz="2800" dirty="0" smtClean="0">
                <a:latin typeface="+mj-ea"/>
                <a:ea typeface="+mj-ea"/>
                <a:cs typeface="DFKaiShu-SB-Estd-BF"/>
              </a:rPr>
              <a:t>如對立性反抗行為</a:t>
            </a:r>
            <a:r>
              <a:rPr lang="x-none" altLang="zh-TW" sz="2800" dirty="0">
                <a:latin typeface="+mj-ea"/>
                <a:ea typeface="+mj-ea"/>
                <a:cs typeface="DFKaiShu-SB-Estd-BF"/>
              </a:rPr>
              <a:t>、選擇性緘默症…等）。</a:t>
            </a:r>
            <a:r>
              <a:rPr lang="zh-TW" altLang="zh-TW" sz="2800" dirty="0">
                <a:latin typeface="+mj-ea"/>
                <a:ea typeface="+mj-ea"/>
              </a:rPr>
              <a:t> </a:t>
            </a:r>
            <a:endParaRPr lang="en-US" altLang="zh-TW" sz="2800" dirty="0" smtClean="0">
              <a:latin typeface="+mj-ea"/>
              <a:ea typeface="+mj-ea"/>
            </a:endParaRPr>
          </a:p>
          <a:p>
            <a:pPr marL="0" lvl="0" indent="0">
              <a:buNone/>
              <a:tabLst>
                <a:tab pos="375285" algn="l"/>
                <a:tab pos="465455" algn="l"/>
              </a:tabLst>
            </a:pPr>
            <a:r>
              <a:rPr lang="en-US" altLang="zh-TW" sz="2800" kern="100" dirty="0" smtClean="0">
                <a:latin typeface="+mj-ea"/>
                <a:ea typeface="+mj-ea"/>
                <a:cs typeface="DFKaiShu-SB-Estd-BF"/>
              </a:rPr>
              <a:t>(</a:t>
            </a:r>
            <a:r>
              <a:rPr lang="zh-TW" altLang="en-US" sz="2800" kern="100" dirty="0" smtClean="0">
                <a:latin typeface="+mj-ea"/>
                <a:ea typeface="+mj-ea"/>
                <a:cs typeface="DFKaiShu-SB-Estd-BF"/>
              </a:rPr>
              <a:t>六</a:t>
            </a:r>
            <a:r>
              <a:rPr lang="en-US" altLang="zh-TW" sz="2800" kern="100" dirty="0">
                <a:latin typeface="+mj-ea"/>
                <a:ea typeface="+mj-ea"/>
                <a:cs typeface="DFKaiShu-SB-Estd-BF"/>
              </a:rPr>
              <a:t>)</a:t>
            </a:r>
            <a:r>
              <a:rPr lang="zh-TW" altLang="zh-TW" sz="2800" kern="100" dirty="0" smtClean="0">
                <a:latin typeface="+mj-ea"/>
                <a:ea typeface="+mj-ea"/>
                <a:cs typeface="DFKaiShu-SB-Estd-BF"/>
              </a:rPr>
              <a:t>疑似</a:t>
            </a:r>
            <a:r>
              <a:rPr lang="zh-TW" altLang="zh-TW" sz="2800" kern="100" dirty="0">
                <a:latin typeface="+mj-ea"/>
                <a:ea typeface="+mj-ea"/>
                <a:cs typeface="DFKaiShu-SB-Estd-BF"/>
              </a:rPr>
              <a:t>情緒行為障礙學生服務至少滿一學期後，檢具最新</a:t>
            </a:r>
            <a:r>
              <a:rPr lang="zh-TW" altLang="zh-TW" sz="2800" kern="100" dirty="0" smtClean="0">
                <a:latin typeface="+mj-ea"/>
                <a:ea typeface="+mj-ea"/>
                <a:cs typeface="DFKaiShu-SB-Estd-BF"/>
              </a:rPr>
              <a:t>評估</a:t>
            </a:r>
            <a:endParaRPr lang="en-US" altLang="zh-TW" sz="2800" kern="100" dirty="0" smtClean="0">
              <a:latin typeface="+mj-ea"/>
              <a:ea typeface="+mj-ea"/>
              <a:cs typeface="DFKaiShu-SB-Estd-BF"/>
            </a:endParaRPr>
          </a:p>
          <a:p>
            <a:pPr marL="0" lvl="0" indent="0">
              <a:buNone/>
              <a:tabLst>
                <a:tab pos="375285" algn="l"/>
                <a:tab pos="465455" algn="l"/>
              </a:tabLst>
            </a:pPr>
            <a:r>
              <a:rPr lang="zh-TW" altLang="en-US" sz="2800" kern="100" dirty="0">
                <a:latin typeface="+mj-ea"/>
                <a:ea typeface="+mj-ea"/>
                <a:cs typeface="DFKaiShu-SB-Estd-BF"/>
              </a:rPr>
              <a:t> </a:t>
            </a:r>
            <a:r>
              <a:rPr lang="zh-TW" altLang="en-US" sz="2800" kern="100" dirty="0" smtClean="0">
                <a:latin typeface="+mj-ea"/>
                <a:ea typeface="+mj-ea"/>
                <a:cs typeface="DFKaiShu-SB-Estd-BF"/>
              </a:rPr>
              <a:t>       </a:t>
            </a:r>
            <a:r>
              <a:rPr lang="zh-TW" altLang="zh-TW" sz="2800" kern="100" dirty="0" smtClean="0">
                <a:latin typeface="+mj-ea"/>
                <a:ea typeface="+mj-ea"/>
                <a:cs typeface="DFKaiShu-SB-Estd-BF"/>
              </a:rPr>
              <a:t>資</a:t>
            </a:r>
            <a:r>
              <a:rPr lang="zh-TW" altLang="zh-TW" sz="2800" kern="100" dirty="0">
                <a:latin typeface="+mj-ea"/>
                <a:ea typeface="+mj-ea"/>
                <a:cs typeface="DFKaiShu-SB-Estd-BF"/>
              </a:rPr>
              <a:t>料及教學介入反應資料提報再鑑定。</a:t>
            </a:r>
            <a:endParaRPr lang="zh-TW" altLang="zh-TW" sz="2800" kern="100" dirty="0">
              <a:latin typeface="+mj-ea"/>
              <a:ea typeface="+mj-ea"/>
              <a:cs typeface="Times New Roman" panose="02020603050405020304" pitchFamily="18" charset="0"/>
            </a:endParaRPr>
          </a:p>
          <a:p>
            <a:endParaRPr lang="zh-TW" altLang="en-US" dirty="0"/>
          </a:p>
        </p:txBody>
      </p:sp>
      <p:sp>
        <p:nvSpPr>
          <p:cNvPr id="8" name="圓角矩形 7"/>
          <p:cNvSpPr/>
          <p:nvPr/>
        </p:nvSpPr>
        <p:spPr>
          <a:xfrm>
            <a:off x="5187490" y="3494314"/>
            <a:ext cx="5484863" cy="2758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注意力不足</a:t>
            </a:r>
            <a:r>
              <a:rPr lang="en-US" altLang="zh-TW" dirty="0" smtClean="0"/>
              <a:t>/</a:t>
            </a:r>
            <a:r>
              <a:rPr lang="zh-TW" altLang="en-US" dirty="0" smtClean="0"/>
              <a:t>過動症</a:t>
            </a:r>
            <a:endParaRPr lang="en-US" altLang="zh-TW" dirty="0" smtClean="0"/>
          </a:p>
          <a:p>
            <a:pPr algn="ctr"/>
            <a:r>
              <a:rPr lang="en-US" altLang="zh-TW" dirty="0" smtClean="0"/>
              <a:t>314.01(F90.2)</a:t>
            </a:r>
            <a:r>
              <a:rPr lang="zh-TW" altLang="en-US" dirty="0" smtClean="0"/>
              <a:t>混合表現</a:t>
            </a:r>
            <a:endParaRPr lang="en-US" altLang="zh-TW" dirty="0" smtClean="0"/>
          </a:p>
          <a:p>
            <a:pPr algn="ctr"/>
            <a:r>
              <a:rPr lang="en-US" altLang="zh-TW" dirty="0" smtClean="0"/>
              <a:t>314.00(F90.0)</a:t>
            </a:r>
            <a:r>
              <a:rPr lang="zh-TW" altLang="en-US" dirty="0" smtClean="0"/>
              <a:t>不專注主顯</a:t>
            </a:r>
            <a:endParaRPr lang="en-US" altLang="zh-TW" dirty="0" smtClean="0"/>
          </a:p>
          <a:p>
            <a:pPr algn="ctr"/>
            <a:r>
              <a:rPr lang="en-US" altLang="zh-TW" dirty="0" smtClean="0"/>
              <a:t>314.01(F90.1)</a:t>
            </a:r>
            <a:r>
              <a:rPr lang="zh-TW" altLang="en-US" dirty="0" smtClean="0"/>
              <a:t>過動</a:t>
            </a:r>
            <a:r>
              <a:rPr lang="en-US" altLang="zh-TW" dirty="0" smtClean="0"/>
              <a:t>/</a:t>
            </a:r>
            <a:r>
              <a:rPr lang="zh-TW" altLang="en-US" dirty="0" smtClean="0"/>
              <a:t>衝動主顯</a:t>
            </a:r>
            <a:endParaRPr lang="en-US" altLang="zh-TW" dirty="0" smtClean="0"/>
          </a:p>
          <a:p>
            <a:pPr algn="ctr"/>
            <a:r>
              <a:rPr lang="en-US" altLang="zh-TW" dirty="0" smtClean="0"/>
              <a:t>314.01(F90.8)</a:t>
            </a:r>
            <a:r>
              <a:rPr lang="zh-TW" altLang="en-US" dirty="0" smtClean="0"/>
              <a:t>其他特定的注意力不足</a:t>
            </a:r>
            <a:r>
              <a:rPr lang="en-US" altLang="zh-TW" dirty="0" smtClean="0"/>
              <a:t>/</a:t>
            </a:r>
            <a:r>
              <a:rPr lang="zh-TW" altLang="en-US" dirty="0" smtClean="0"/>
              <a:t>過動症</a:t>
            </a:r>
            <a:endParaRPr lang="en-US" altLang="zh-TW" dirty="0" smtClean="0"/>
          </a:p>
          <a:p>
            <a:pPr algn="ctr"/>
            <a:r>
              <a:rPr lang="en-US" altLang="zh-TW" dirty="0" smtClean="0"/>
              <a:t>314.01(F90.9)</a:t>
            </a:r>
            <a:r>
              <a:rPr lang="zh-TW" altLang="en-US" dirty="0" smtClean="0"/>
              <a:t>非特定的注意力不足</a:t>
            </a:r>
            <a:r>
              <a:rPr lang="en-US" altLang="zh-TW" dirty="0" smtClean="0"/>
              <a:t>/</a:t>
            </a:r>
            <a:r>
              <a:rPr lang="zh-TW" altLang="en-US" dirty="0" smtClean="0"/>
              <a:t>過動症</a:t>
            </a:r>
            <a:endParaRPr lang="en-US" altLang="zh-TW" dirty="0"/>
          </a:p>
          <a:p>
            <a:pPr algn="ctr"/>
            <a:endParaRPr lang="en-US" altLang="zh-TW" dirty="0"/>
          </a:p>
          <a:p>
            <a:pPr algn="ctr"/>
            <a:endParaRPr lang="en-US" altLang="zh-TW" dirty="0"/>
          </a:p>
          <a:p>
            <a:pPr algn="ctr"/>
            <a:endParaRPr lang="en-US" altLang="zh-TW" dirty="0"/>
          </a:p>
        </p:txBody>
      </p:sp>
      <p:sp>
        <p:nvSpPr>
          <p:cNvPr id="5" name="圓角矩形 4"/>
          <p:cNvSpPr/>
          <p:nvPr/>
        </p:nvSpPr>
        <p:spPr>
          <a:xfrm>
            <a:off x="6934841" y="2034847"/>
            <a:ext cx="4615542" cy="4206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dirty="0" smtClean="0"/>
              <a:t>1.</a:t>
            </a:r>
            <a:r>
              <a:rPr lang="zh-TW" altLang="en-US" sz="2400" dirty="0" smtClean="0"/>
              <a:t>初級預防層級填寫，可參考</a:t>
            </a:r>
            <a:endParaRPr lang="en-US" altLang="zh-TW" dirty="0" smtClean="0"/>
          </a:p>
          <a:p>
            <a:pPr algn="ctr"/>
            <a:r>
              <a:rPr lang="zh-TW" altLang="zh-TW" dirty="0" smtClean="0"/>
              <a:t>基隆市</a:t>
            </a:r>
            <a:r>
              <a:rPr lang="zh-TW" altLang="zh-TW" dirty="0"/>
              <a:t>疑似情緒行為障礙學生</a:t>
            </a:r>
            <a:r>
              <a:rPr lang="en-US" altLang="zh-TW" dirty="0"/>
              <a:t>  </a:t>
            </a:r>
            <a:r>
              <a:rPr lang="zh-TW" altLang="zh-TW" dirty="0"/>
              <a:t>轉介前介入輔導紀錄表</a:t>
            </a:r>
            <a:r>
              <a:rPr lang="en-US" altLang="zh-TW" dirty="0"/>
              <a:t>(</a:t>
            </a:r>
            <a:r>
              <a:rPr lang="zh-TW" altLang="zh-TW" dirty="0"/>
              <a:t>新個案</a:t>
            </a:r>
            <a:r>
              <a:rPr lang="en-US" altLang="zh-TW" dirty="0" smtClean="0"/>
              <a:t>)</a:t>
            </a:r>
          </a:p>
          <a:p>
            <a:endParaRPr lang="en-US" altLang="zh-TW" sz="2400" dirty="0" smtClean="0"/>
          </a:p>
          <a:p>
            <a:r>
              <a:rPr lang="en-US" altLang="zh-TW" sz="2400" dirty="0" smtClean="0"/>
              <a:t>2.</a:t>
            </a:r>
            <a:r>
              <a:rPr lang="zh-TW" altLang="en-US" sz="2400" dirty="0" smtClean="0"/>
              <a:t>二級輔導層級填寫</a:t>
            </a:r>
            <a:endParaRPr lang="en-US" altLang="zh-TW" sz="2400" dirty="0" smtClean="0"/>
          </a:p>
          <a:p>
            <a:r>
              <a:rPr lang="zh-TW" altLang="en-US" sz="2000" dirty="0" smtClean="0"/>
              <a:t>個案會議、安排認輔教師、補救教學、小團體教學、個別諮商輔導</a:t>
            </a:r>
            <a:endParaRPr lang="en-US" altLang="zh-TW" sz="2000" dirty="0" smtClean="0"/>
          </a:p>
          <a:p>
            <a:pPr algn="ctr"/>
            <a:endParaRPr lang="en-US" altLang="zh-TW" sz="2400" dirty="0" smtClean="0"/>
          </a:p>
          <a:p>
            <a:pPr algn="ctr"/>
            <a:r>
              <a:rPr lang="en-US" altLang="zh-TW" sz="2400" u="sng" dirty="0" smtClean="0"/>
              <a:t> </a:t>
            </a:r>
            <a:endParaRPr lang="zh-TW" altLang="zh-TW" sz="2400" dirty="0"/>
          </a:p>
          <a:p>
            <a:pPr algn="ctr"/>
            <a:endParaRPr lang="zh-TW" altLang="en-US" dirty="0"/>
          </a:p>
        </p:txBody>
      </p:sp>
      <p:sp>
        <p:nvSpPr>
          <p:cNvPr id="6" name="文字方塊 5"/>
          <p:cNvSpPr txBox="1"/>
          <p:nvPr/>
        </p:nvSpPr>
        <p:spPr>
          <a:xfrm>
            <a:off x="7321732" y="1665515"/>
            <a:ext cx="45719" cy="369332"/>
          </a:xfrm>
          <a:prstGeom prst="rect">
            <a:avLst/>
          </a:prstGeom>
          <a:noFill/>
        </p:spPr>
        <p:txBody>
          <a:bodyPr wrap="square" rtlCol="0">
            <a:spAutoFit/>
          </a:bodyPr>
          <a:lstStyle/>
          <a:p>
            <a:endParaRPr lang="zh-TW" altLang="en-US" dirty="0"/>
          </a:p>
        </p:txBody>
      </p:sp>
      <p:sp>
        <p:nvSpPr>
          <p:cNvPr id="7" name="圓角矩形 6"/>
          <p:cNvSpPr/>
          <p:nvPr/>
        </p:nvSpPr>
        <p:spPr>
          <a:xfrm>
            <a:off x="2349138" y="2869084"/>
            <a:ext cx="2645229" cy="16376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dirty="0" smtClean="0"/>
              <a:t>綜合分析的因素排除</a:t>
            </a:r>
            <a:r>
              <a:rPr lang="en-US" altLang="zh-TW" dirty="0" smtClean="0"/>
              <a:t>:</a:t>
            </a:r>
          </a:p>
          <a:p>
            <a:r>
              <a:rPr lang="en-US" altLang="zh-TW" dirty="0" smtClean="0"/>
              <a:t>1.</a:t>
            </a:r>
            <a:r>
              <a:rPr lang="zh-TW" altLang="en-US" dirty="0" smtClean="0"/>
              <a:t>智能因素</a:t>
            </a:r>
            <a:endParaRPr lang="en-US" altLang="zh-TW" dirty="0" smtClean="0"/>
          </a:p>
          <a:p>
            <a:r>
              <a:rPr lang="en-US" altLang="zh-TW" dirty="0" smtClean="0"/>
              <a:t>2.</a:t>
            </a:r>
            <a:r>
              <a:rPr lang="zh-TW" altLang="en-US" dirty="0" smtClean="0"/>
              <a:t>感官障礙</a:t>
            </a:r>
            <a:endParaRPr lang="en-US" altLang="zh-TW" dirty="0" smtClean="0"/>
          </a:p>
          <a:p>
            <a:r>
              <a:rPr lang="en-US" altLang="zh-TW" dirty="0" smtClean="0"/>
              <a:t>3.</a:t>
            </a:r>
            <a:r>
              <a:rPr lang="zh-TW" altLang="en-US" dirty="0" smtClean="0"/>
              <a:t>健康因素</a:t>
            </a:r>
            <a:endParaRPr lang="en-US" altLang="zh-TW" dirty="0" smtClean="0"/>
          </a:p>
          <a:p>
            <a:pPr algn="ctr"/>
            <a:endParaRPr lang="zh-TW" altLang="en-US" dirty="0"/>
          </a:p>
        </p:txBody>
      </p:sp>
    </p:spTree>
    <p:extLst>
      <p:ext uri="{BB962C8B-B14F-4D97-AF65-F5344CB8AC3E}">
        <p14:creationId xmlns:p14="http://schemas.microsoft.com/office/powerpoint/2010/main" val="416997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1" nodeType="clickEffect">
                                  <p:stCondLst>
                                    <p:cond delay="0"/>
                                  </p:stCondLst>
                                  <p:childTnLst>
                                    <p:anim calcmode="lin" valueType="num">
                                      <p:cBhvr additive="base">
                                        <p:cTn id="16" dur="500"/>
                                        <p:tgtEl>
                                          <p:spTgt spid="5"/>
                                        </p:tgtEl>
                                        <p:attrNameLst>
                                          <p:attrName>ppt_y</p:attrName>
                                        </p:attrNameLst>
                                      </p:cBhvr>
                                      <p:tavLst>
                                        <p:tav tm="0">
                                          <p:val>
                                            <p:strVal val="#ppt_y"/>
                                          </p:val>
                                        </p:tav>
                                        <p:tav tm="100000">
                                          <p:val>
                                            <p:strVal val="#ppt_y+#ppt_h*1.125000"/>
                                          </p:val>
                                        </p:tav>
                                      </p:tavLst>
                                    </p:anim>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xit" presetSubtype="0" fill="hold" grpId="1" nodeType="clickEffect">
                                  <p:stCondLst>
                                    <p:cond delay="0"/>
                                  </p:stCondLst>
                                  <p:childTnLst>
                                    <p:anim calcmode="lin" valueType="num">
                                      <p:cBhvr>
                                        <p:cTn id="32" dur="1000"/>
                                        <p:tgtEl>
                                          <p:spTgt spid="7"/>
                                        </p:tgtEl>
                                        <p:attrNameLst>
                                          <p:attrName>ppt_w</p:attrName>
                                        </p:attrNameLst>
                                      </p:cBhvr>
                                      <p:tavLst>
                                        <p:tav tm="0">
                                          <p:val>
                                            <p:strVal val="ppt_w"/>
                                          </p:val>
                                        </p:tav>
                                        <p:tav tm="100000">
                                          <p:val>
                                            <p:strVal val="ppt_w*0.70"/>
                                          </p:val>
                                        </p:tav>
                                      </p:tavLst>
                                    </p:anim>
                                    <p:anim calcmode="lin" valueType="num">
                                      <p:cBhvr>
                                        <p:cTn id="33" dur="1000"/>
                                        <p:tgtEl>
                                          <p:spTgt spid="7"/>
                                        </p:tgtEl>
                                        <p:attrNameLst>
                                          <p:attrName>ppt_h</p:attrName>
                                        </p:attrNameLst>
                                      </p:cBhvr>
                                      <p:tavLst>
                                        <p:tav tm="0">
                                          <p:val>
                                            <p:strVal val="ppt_h"/>
                                          </p:val>
                                        </p:tav>
                                        <p:tav tm="100000">
                                          <p:val>
                                            <p:strVal val="ppt_h"/>
                                          </p:val>
                                        </p:tav>
                                      </p:tavLst>
                                    </p:anim>
                                    <p:animEffect transition="out" filter="fade">
                                      <p:cBhvr>
                                        <p:cTn id="34" dur="1000"/>
                                        <p:tgtEl>
                                          <p:spTgt spid="7"/>
                                        </p:tgtEl>
                                      </p:cBhvr>
                                    </p:animEffect>
                                    <p:set>
                                      <p:cBhvr>
                                        <p:cTn id="35" dur="1" fill="hold">
                                          <p:stCondLst>
                                            <p:cond delay="999"/>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500"/>
                                        <p:tgtEl>
                                          <p:spTgt spid="3">
                                            <p:txEl>
                                              <p:pRg st="3" end="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500"/>
                                        <p:tgtEl>
                                          <p:spTgt spid="3">
                                            <p:txEl>
                                              <p:pRg st="4" end="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8"/>
                                        </p:tgtEl>
                                      </p:cBhvr>
                                    </p:animEffect>
                                    <p:set>
                                      <p:cBhvr>
                                        <p:cTn id="59" dur="1" fill="hold">
                                          <p:stCondLst>
                                            <p:cond delay="499"/>
                                          </p:stCondLst>
                                        </p:cTn>
                                        <p:tgtEl>
                                          <p:spTgt spid="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500"/>
                                        <p:tgtEl>
                                          <p:spTgt spid="3">
                                            <p:txEl>
                                              <p:pRg st="6" end="6"/>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5" grpId="0" animBg="1"/>
      <p:bldP spid="5"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情障</a:t>
            </a:r>
            <a:r>
              <a:rPr lang="en-US" altLang="zh-TW" dirty="0"/>
              <a:t>-</a:t>
            </a:r>
            <a:r>
              <a:rPr lang="zh-TW" altLang="en-US" dirty="0" smtClean="0"/>
              <a:t>流程</a:t>
            </a:r>
            <a:r>
              <a:rPr lang="zh-TW" altLang="en-US" dirty="0"/>
              <a:t>表</a:t>
            </a:r>
            <a:r>
              <a:rPr lang="en-US" altLang="zh-TW" dirty="0"/>
              <a:t/>
            </a:r>
            <a:br>
              <a:rPr lang="en-US" altLang="zh-TW" dirty="0"/>
            </a:br>
            <a:endParaRPr lang="zh-TW" altLang="en-US" dirty="0"/>
          </a:p>
        </p:txBody>
      </p:sp>
      <p:sp>
        <p:nvSpPr>
          <p:cNvPr id="3" name="內容版面配置區 2"/>
          <p:cNvSpPr>
            <a:spLocks noGrp="1"/>
          </p:cNvSpPr>
          <p:nvPr>
            <p:ph idx="1"/>
          </p:nvPr>
        </p:nvSpPr>
        <p:spPr/>
        <p:txBody>
          <a:bodyPr>
            <a:normAutofit/>
          </a:bodyPr>
          <a:lstStyle/>
          <a:p>
            <a:r>
              <a:rPr lang="zh-TW" altLang="zh-TW" sz="3200" dirty="0"/>
              <a:t>基隆市情緒行為障礙學生鑑定安置流程</a:t>
            </a:r>
            <a:endParaRPr lang="zh-TW" altLang="en-US" sz="3200" dirty="0"/>
          </a:p>
        </p:txBody>
      </p:sp>
    </p:spTree>
    <p:extLst>
      <p:ext uri="{BB962C8B-B14F-4D97-AF65-F5344CB8AC3E}">
        <p14:creationId xmlns:p14="http://schemas.microsoft.com/office/powerpoint/2010/main" val="1538051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6800" y="642594"/>
            <a:ext cx="10058400" cy="1160080"/>
          </a:xfrm>
        </p:spPr>
        <p:txBody>
          <a:bodyPr>
            <a:normAutofit fontScale="90000"/>
          </a:bodyPr>
          <a:lstStyle/>
          <a:p>
            <a:r>
              <a:rPr lang="zh-TW" altLang="en-US" dirty="0" smtClean="0"/>
              <a:t>心</a:t>
            </a:r>
            <a:r>
              <a:rPr lang="zh-TW" altLang="en-US" dirty="0"/>
              <a:t>評工具</a:t>
            </a:r>
            <a:r>
              <a:rPr lang="zh-TW" altLang="en-US" dirty="0" smtClean="0"/>
              <a:t>介紹</a:t>
            </a:r>
            <a:r>
              <a:rPr lang="en-US" altLang="zh-TW" dirty="0" smtClean="0"/>
              <a:t>-</a:t>
            </a:r>
            <a:r>
              <a:rPr lang="zh-TW" altLang="en-US" dirty="0" smtClean="0"/>
              <a:t>情緒</a:t>
            </a:r>
            <a:r>
              <a:rPr lang="zh-TW" altLang="en-US" dirty="0"/>
              <a:t>障礙量</a:t>
            </a:r>
            <a:r>
              <a:rPr lang="zh-TW" altLang="en-US" dirty="0" smtClean="0"/>
              <a:t>表</a:t>
            </a:r>
            <a:r>
              <a:rPr lang="zh-TW" altLang="en-US" dirty="0"/>
              <a:t/>
            </a:r>
            <a:br>
              <a:rPr lang="zh-TW" altLang="en-US" dirty="0"/>
            </a:br>
            <a:endParaRPr lang="zh-TW" altLang="en-US" dirty="0"/>
          </a:p>
        </p:txBody>
      </p:sp>
      <p:sp>
        <p:nvSpPr>
          <p:cNvPr id="3" name="內容版面配置區 2"/>
          <p:cNvSpPr>
            <a:spLocks noGrp="1"/>
          </p:cNvSpPr>
          <p:nvPr>
            <p:ph idx="1"/>
          </p:nvPr>
        </p:nvSpPr>
        <p:spPr>
          <a:xfrm>
            <a:off x="1066800" y="1685109"/>
            <a:ext cx="10058400" cy="4349931"/>
          </a:xfrm>
        </p:spPr>
        <p:txBody>
          <a:bodyPr>
            <a:normAutofit/>
          </a:bodyPr>
          <a:lstStyle/>
          <a:p>
            <a:r>
              <a:rPr lang="zh-TW" altLang="zh-TW" sz="2400" dirty="0" smtClean="0"/>
              <a:t>本</a:t>
            </a:r>
            <a:r>
              <a:rPr lang="zh-TW" altLang="zh-TW" sz="2400" dirty="0"/>
              <a:t>量表共</a:t>
            </a:r>
            <a:r>
              <a:rPr lang="en-US" altLang="zh-TW" sz="2400" dirty="0"/>
              <a:t>52</a:t>
            </a:r>
            <a:r>
              <a:rPr lang="zh-TW" altLang="zh-TW" sz="2400" dirty="0"/>
              <a:t>題，分為五個分量表：</a:t>
            </a:r>
            <a:r>
              <a:rPr lang="en-US" altLang="zh-TW" sz="2400" dirty="0"/>
              <a:t/>
            </a:r>
            <a:br>
              <a:rPr lang="en-US" altLang="zh-TW" sz="2400" dirty="0"/>
            </a:br>
            <a:r>
              <a:rPr lang="en-US" altLang="zh-TW" sz="2400" dirty="0"/>
              <a:t>(1).</a:t>
            </a:r>
            <a:r>
              <a:rPr lang="zh-TW" altLang="zh-TW" sz="2400" dirty="0"/>
              <a:t>優勢人際關係—測量兒童在社會情境裡控制其情緒和行為的能力。</a:t>
            </a:r>
            <a:r>
              <a:rPr lang="en-US" altLang="zh-TW" sz="2400" dirty="0"/>
              <a:t/>
            </a:r>
            <a:br>
              <a:rPr lang="en-US" altLang="zh-TW" sz="2400" dirty="0"/>
            </a:br>
            <a:r>
              <a:rPr lang="en-US" altLang="zh-TW" sz="2400" dirty="0"/>
              <a:t>(2).</a:t>
            </a:r>
            <a:r>
              <a:rPr lang="zh-TW" altLang="zh-TW" sz="2400" dirty="0"/>
              <a:t>優勢家庭參與—測量兒童對家庭的參與程度及與家人的關係。</a:t>
            </a:r>
            <a:r>
              <a:rPr lang="en-US" altLang="zh-TW" sz="2400" dirty="0"/>
              <a:t/>
            </a:r>
            <a:br>
              <a:rPr lang="en-US" altLang="zh-TW" sz="2400" dirty="0"/>
            </a:br>
            <a:r>
              <a:rPr lang="en-US" altLang="zh-TW" sz="2400" dirty="0"/>
              <a:t>(3).</a:t>
            </a:r>
            <a:r>
              <a:rPr lang="zh-TW" altLang="zh-TW" sz="2400" dirty="0"/>
              <a:t>優勢內在能力—測量兒童的能力和成就的未來展望。</a:t>
            </a:r>
            <a:r>
              <a:rPr lang="en-US" altLang="zh-TW" sz="2400" dirty="0"/>
              <a:t/>
            </a:r>
            <a:br>
              <a:rPr lang="en-US" altLang="zh-TW" sz="2400" dirty="0"/>
            </a:br>
            <a:r>
              <a:rPr lang="en-US" altLang="zh-TW" sz="2400" dirty="0"/>
              <a:t>(4).</a:t>
            </a:r>
            <a:r>
              <a:rPr lang="zh-TW" altLang="zh-TW" sz="2400" dirty="0"/>
              <a:t>優勢學校表現—著重於兒童在學校及課堂作業的能力表現。</a:t>
            </a:r>
            <a:r>
              <a:rPr lang="en-US" altLang="zh-TW" sz="2400" dirty="0"/>
              <a:t/>
            </a:r>
            <a:br>
              <a:rPr lang="en-US" altLang="zh-TW" sz="2400" dirty="0"/>
            </a:br>
            <a:r>
              <a:rPr lang="en-US" altLang="zh-TW" sz="2400" dirty="0"/>
              <a:t>(5).</a:t>
            </a:r>
            <a:r>
              <a:rPr lang="zh-TW" altLang="zh-TW" sz="2400" dirty="0"/>
              <a:t>優勢情感—評量兒童接受他人感情及對他人表達感受的能力。</a:t>
            </a:r>
            <a:r>
              <a:rPr lang="en-US" altLang="zh-TW" sz="2400" dirty="0"/>
              <a:t/>
            </a:r>
            <a:br>
              <a:rPr lang="en-US" altLang="zh-TW" sz="2400" dirty="0"/>
            </a:br>
            <a:r>
              <a:rPr lang="zh-TW" altLang="zh-TW" sz="2400" dirty="0"/>
              <a:t>另有</a:t>
            </a:r>
            <a:r>
              <a:rPr lang="en-US" altLang="zh-TW" sz="2400" dirty="0"/>
              <a:t>8</a:t>
            </a:r>
            <a:r>
              <a:rPr lang="zh-TW" altLang="zh-TW" sz="2400" dirty="0"/>
              <a:t>題開放題目讓父母和專業人員可記錄兒童在學業、社交、運動、家庭和社區上的長處。</a:t>
            </a:r>
          </a:p>
          <a:p>
            <a:r>
              <a:rPr lang="zh-TW" altLang="zh-TW" sz="2400" dirty="0"/>
              <a:t>注意事項</a:t>
            </a:r>
            <a:r>
              <a:rPr lang="en-US" altLang="zh-TW" sz="2400" dirty="0"/>
              <a:t>:</a:t>
            </a:r>
            <a:r>
              <a:rPr lang="zh-TW" altLang="zh-TW" sz="2400" dirty="0"/>
              <a:t>建議評量者必須認識評量兒童至少兩個月</a:t>
            </a:r>
            <a:endParaRPr lang="en-US" altLang="zh-TW" sz="2400" dirty="0"/>
          </a:p>
          <a:p>
            <a:endParaRPr lang="en-US" altLang="zh-TW" dirty="0"/>
          </a:p>
          <a:p>
            <a:endParaRPr lang="zh-TW" altLang="en-US" dirty="0"/>
          </a:p>
        </p:txBody>
      </p:sp>
    </p:spTree>
    <p:extLst>
      <p:ext uri="{BB962C8B-B14F-4D97-AF65-F5344CB8AC3E}">
        <p14:creationId xmlns:p14="http://schemas.microsoft.com/office/powerpoint/2010/main" val="2903014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肥皂">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TM03457510[[fn=肥皂]]</Template>
  <TotalTime>726</TotalTime>
  <Words>1508</Words>
  <Application>Microsoft Office PowerPoint</Application>
  <PresentationFormat>寬螢幕</PresentationFormat>
  <Paragraphs>118</Paragraphs>
  <Slides>20</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20</vt:i4>
      </vt:variant>
    </vt:vector>
  </HeadingPairs>
  <TitlesOfParts>
    <vt:vector size="28" baseType="lpstr">
      <vt:lpstr>DFKaiShu-SB-Estd-BF</vt:lpstr>
      <vt:lpstr>Wingdings-Regular</vt:lpstr>
      <vt:lpstr>細明體</vt:lpstr>
      <vt:lpstr>新細明體</vt:lpstr>
      <vt:lpstr>Arial</vt:lpstr>
      <vt:lpstr>Century Gothic</vt:lpstr>
      <vt:lpstr>Times New Roman</vt:lpstr>
      <vt:lpstr>肥皂</vt:lpstr>
      <vt:lpstr>B類別 (情緒行為障礙)</vt:lpstr>
      <vt:lpstr>PowerPoint 簡報</vt:lpstr>
      <vt:lpstr>身心障礙及資賦優異學生鑑定辦法</vt:lpstr>
      <vt:lpstr>基隆市補充說明</vt:lpstr>
      <vt:lpstr>PowerPoint 簡報</vt:lpstr>
      <vt:lpstr>PowerPoint 簡報</vt:lpstr>
      <vt:lpstr>PowerPoint 簡報</vt:lpstr>
      <vt:lpstr>情障-流程表 </vt:lpstr>
      <vt:lpstr>心評工具介紹-情緒障礙量表 </vt:lpstr>
      <vt:lpstr>2.注意力缺陷/過動障礙測驗</vt:lpstr>
      <vt:lpstr>3.問題行為篩選量表 </vt:lpstr>
      <vt:lpstr>4.學生適應調查表 </vt:lpstr>
      <vt:lpstr>5.學生行為評量表</vt:lpstr>
      <vt:lpstr>其他相關測驗</vt:lpstr>
      <vt:lpstr>行為與情緒評量表</vt:lpstr>
      <vt:lpstr>國小學生活動量評量表</vt:lpstr>
      <vt:lpstr>多向度注意力測驗</vt:lpstr>
      <vt:lpstr>電腦化注意力診斷測驗</vt:lpstr>
      <vt:lpstr>情障-鑑定安置報告撰寫 注意事項</vt:lpstr>
      <vt:lpstr>情緒行為障礙-鑑定安置會議報告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B類別 (自閉症+情緒行為障礙)</dc:title>
  <dc:creator>USER</dc:creator>
  <cp:lastModifiedBy>USER</cp:lastModifiedBy>
  <cp:revision>30</cp:revision>
  <dcterms:created xsi:type="dcterms:W3CDTF">2017-07-31T01:44:10Z</dcterms:created>
  <dcterms:modified xsi:type="dcterms:W3CDTF">2017-08-09T06:42:59Z</dcterms:modified>
</cp:coreProperties>
</file>