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63" r:id="rId5"/>
    <p:sldId id="261" r:id="rId6"/>
    <p:sldId id="264" r:id="rId7"/>
    <p:sldId id="265" r:id="rId8"/>
    <p:sldId id="259" r:id="rId9"/>
    <p:sldId id="266" r:id="rId10"/>
    <p:sldId id="267" r:id="rId11"/>
    <p:sldId id="268" r:id="rId12"/>
    <p:sldId id="260"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2C61294-C9A3-46E5-8B8B-B67A1BB9295B}" type="datetimeFigureOut">
              <a:rPr lang="zh-TW" altLang="en-US" smtClean="0"/>
              <a:t>2017/8/9</a:t>
            </a:fld>
            <a:endParaRPr lang="zh-TW" alt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zh-TW"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06778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30241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90452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lvl1pPr>
              <a:defRPr sz="1800"/>
            </a:lvl1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382761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58710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789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zh-TW" altLang="en-US"/>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644457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zh-TW" altLang="en-US"/>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125738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zh-TW" altLang="en-US"/>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83656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276FA06C-C3A1-4602-AC08-D8AB4F33D0F8}" type="slidenum">
              <a:rPr lang="zh-TW" altLang="en-US" smtClean="0"/>
              <a:t>‹#›</a:t>
            </a:fld>
            <a:endParaRPr lang="zh-TW" altLang="en-US"/>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559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44068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zh-TW" alt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499773455"/>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A1</a:t>
            </a:r>
            <a:r>
              <a:rPr lang="zh-TW" altLang="en-US" dirty="0" smtClean="0"/>
              <a:t>類別</a:t>
            </a:r>
            <a:r>
              <a:rPr lang="en-US" altLang="zh-TW" dirty="0" smtClean="0"/>
              <a:t/>
            </a:r>
            <a:br>
              <a:rPr lang="en-US" altLang="zh-TW" dirty="0" smtClean="0"/>
            </a:br>
            <a:r>
              <a:rPr lang="en-US" altLang="zh-TW" sz="6600" dirty="0" smtClean="0"/>
              <a:t>(</a:t>
            </a:r>
            <a:r>
              <a:rPr lang="zh-TW" altLang="en-US" sz="6600" dirty="0" smtClean="0"/>
              <a:t>智能障</a:t>
            </a:r>
            <a:r>
              <a:rPr lang="zh-TW" altLang="en-US" sz="6600" dirty="0"/>
              <a:t>礙</a:t>
            </a:r>
            <a:r>
              <a:rPr lang="en-US" altLang="zh-TW" sz="6600" dirty="0" smtClean="0"/>
              <a:t>)</a:t>
            </a:r>
            <a:endParaRPr lang="zh-TW" altLang="en-US" sz="6600" dirty="0"/>
          </a:p>
        </p:txBody>
      </p:sp>
      <p:sp>
        <p:nvSpPr>
          <p:cNvPr id="3" name="副標題 2"/>
          <p:cNvSpPr>
            <a:spLocks noGrp="1"/>
          </p:cNvSpPr>
          <p:nvPr>
            <p:ph type="subTitle" idx="1"/>
          </p:nvPr>
        </p:nvSpPr>
        <p:spPr/>
        <p:txBody>
          <a:bodyPr/>
          <a:lstStyle/>
          <a:p>
            <a:r>
              <a:rPr lang="zh-TW" altLang="en-US" dirty="0" smtClean="0"/>
              <a:t>鑑定安置組 陳立珣</a:t>
            </a:r>
            <a:endParaRPr lang="zh-TW" altLang="en-US" dirty="0"/>
          </a:p>
        </p:txBody>
      </p:sp>
    </p:spTree>
    <p:extLst>
      <p:ext uri="{BB962C8B-B14F-4D97-AF65-F5344CB8AC3E}">
        <p14:creationId xmlns:p14="http://schemas.microsoft.com/office/powerpoint/2010/main" val="225339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社會適應表現檢核表</a:t>
            </a:r>
            <a:endParaRPr lang="zh-TW" altLang="en-US" dirty="0"/>
          </a:p>
        </p:txBody>
      </p:sp>
      <p:sp>
        <p:nvSpPr>
          <p:cNvPr id="3" name="內容版面配置區 2"/>
          <p:cNvSpPr>
            <a:spLocks noGrp="1"/>
          </p:cNvSpPr>
          <p:nvPr>
            <p:ph idx="1"/>
          </p:nvPr>
        </p:nvSpPr>
        <p:spPr/>
        <p:txBody>
          <a:bodyPr>
            <a:normAutofit/>
          </a:bodyPr>
          <a:lstStyle/>
          <a:p>
            <a:r>
              <a:rPr lang="en-US" altLang="zh-TW" sz="2000" dirty="0"/>
              <a:t>1.</a:t>
            </a:r>
            <a:r>
              <a:rPr lang="zh-TW" altLang="zh-TW" sz="2000" dirty="0"/>
              <a:t>主要是評量學生在日常生活中所需之各項能力表現，作為各階段智能障礙學生的鑑定與安置之依據。多重障礙者亦可採用本檢核表，作為其鑑定、安置與個別化教育計畫之參考。除了智能障礙者的鑑定之外，其他如嚴重情緒障礙、自閉症、發展遲緩者，亦可以此為重要之參考依據。</a:t>
            </a:r>
          </a:p>
          <a:p>
            <a:r>
              <a:rPr lang="en-US" altLang="zh-TW" sz="2000" dirty="0"/>
              <a:t>2.</a:t>
            </a:r>
            <a:r>
              <a:rPr lang="zh-TW" altLang="zh-TW" sz="2000" dirty="0"/>
              <a:t>包含五個不同向度的適應領域：</a:t>
            </a:r>
            <a:r>
              <a:rPr lang="en-US" altLang="zh-TW" sz="2000" dirty="0"/>
              <a:t/>
            </a:r>
            <a:br>
              <a:rPr lang="en-US" altLang="zh-TW" sz="2000" dirty="0"/>
            </a:br>
            <a:r>
              <a:rPr lang="en-US" altLang="zh-TW" sz="2000" dirty="0"/>
              <a:t>(1).</a:t>
            </a:r>
            <a:r>
              <a:rPr lang="zh-TW" altLang="zh-TW" sz="2000" dirty="0"/>
              <a:t>生活自理領域：包括飲食、如廁、穿著、衛生與儀容四種生活自理基本能力。</a:t>
            </a:r>
            <a:r>
              <a:rPr lang="en-US" altLang="zh-TW" sz="2000" dirty="0"/>
              <a:t/>
            </a:r>
            <a:br>
              <a:rPr lang="en-US" altLang="zh-TW" sz="2000" dirty="0"/>
            </a:br>
            <a:r>
              <a:rPr lang="en-US" altLang="zh-TW" sz="2000" dirty="0"/>
              <a:t>(2).</a:t>
            </a:r>
            <a:r>
              <a:rPr lang="zh-TW" altLang="zh-TW" sz="2000" dirty="0"/>
              <a:t>動作與行動能力領域：包括粗大肌肉動作能力與小肌肉動作能力及其綜合表現。</a:t>
            </a:r>
            <a:r>
              <a:rPr lang="en-US" altLang="zh-TW" sz="2000" dirty="0"/>
              <a:t/>
            </a:r>
            <a:br>
              <a:rPr lang="en-US" altLang="zh-TW" sz="2000" dirty="0"/>
            </a:br>
            <a:r>
              <a:rPr lang="en-US" altLang="zh-TW" sz="2000" dirty="0"/>
              <a:t>(3).</a:t>
            </a:r>
            <a:r>
              <a:rPr lang="zh-TW" altLang="zh-TW" sz="2000" dirty="0"/>
              <a:t>語言與溝通領域：包括聽覺理解、動作表達、口語表達以及符號與文字表達。</a:t>
            </a:r>
            <a:r>
              <a:rPr lang="en-US" altLang="zh-TW" sz="2000" dirty="0"/>
              <a:t/>
            </a:r>
            <a:br>
              <a:rPr lang="en-US" altLang="zh-TW" sz="2000" dirty="0"/>
            </a:br>
            <a:r>
              <a:rPr lang="en-US" altLang="zh-TW" sz="2000" dirty="0"/>
              <a:t>(4).</a:t>
            </a:r>
            <a:r>
              <a:rPr lang="zh-TW" altLang="zh-TW" sz="2000" dirty="0"/>
              <a:t>社會人際與情緒行為領域：包括人際、參與團體活動、運用社區設施及情緒反應與穩定性。</a:t>
            </a:r>
            <a:r>
              <a:rPr lang="en-US" altLang="zh-TW" sz="2000" dirty="0"/>
              <a:t/>
            </a:r>
            <a:br>
              <a:rPr lang="en-US" altLang="zh-TW" sz="2000" dirty="0"/>
            </a:br>
            <a:r>
              <a:rPr lang="en-US" altLang="zh-TW" sz="2000" dirty="0"/>
              <a:t>(5).</a:t>
            </a:r>
            <a:r>
              <a:rPr lang="zh-TW" altLang="zh-TW" sz="2000" dirty="0"/>
              <a:t>學科學習領域：包括閱讀、書寫、數學等基本學科能力表現與生活常識。</a:t>
            </a:r>
            <a:endParaRPr lang="zh-TW" altLang="en-US" sz="2000" dirty="0"/>
          </a:p>
        </p:txBody>
      </p:sp>
    </p:spTree>
    <p:extLst>
      <p:ext uri="{BB962C8B-B14F-4D97-AF65-F5344CB8AC3E}">
        <p14:creationId xmlns:p14="http://schemas.microsoft.com/office/powerpoint/2010/main" val="3140108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ADHD </a:t>
            </a:r>
            <a:r>
              <a:rPr lang="zh-TW" altLang="zh-TW" dirty="0"/>
              <a:t>學生適應評量</a:t>
            </a:r>
            <a:r>
              <a:rPr lang="zh-TW" altLang="zh-TW" dirty="0" smtClean="0"/>
              <a:t>表</a:t>
            </a:r>
            <a:endParaRPr lang="zh-TW" altLang="en-US" dirty="0"/>
          </a:p>
        </p:txBody>
      </p:sp>
      <p:sp>
        <p:nvSpPr>
          <p:cNvPr id="3" name="內容版面配置區 2"/>
          <p:cNvSpPr>
            <a:spLocks noGrp="1"/>
          </p:cNvSpPr>
          <p:nvPr>
            <p:ph idx="1"/>
          </p:nvPr>
        </p:nvSpPr>
        <p:spPr/>
        <p:txBody>
          <a:bodyPr>
            <a:normAutofit/>
          </a:bodyPr>
          <a:lstStyle/>
          <a:p>
            <a:r>
              <a:rPr lang="zh-TW" altLang="zh-TW" sz="2800" dirty="0"/>
              <a:t>以一般普通班中下程度學生到啟智班較高功能的學生之間為範圍編製適應功能評量工具。</a:t>
            </a:r>
            <a:endParaRPr lang="en-US" altLang="zh-TW" sz="2800" dirty="0"/>
          </a:p>
          <a:p>
            <a:endParaRPr lang="zh-TW" altLang="en-US" dirty="0"/>
          </a:p>
          <a:p>
            <a:endParaRPr lang="en-US" altLang="zh-TW" dirty="0" smtClean="0"/>
          </a:p>
          <a:p>
            <a:pPr marL="0" indent="0">
              <a:buNone/>
            </a:pPr>
            <a:endParaRPr lang="zh-TW" altLang="en-US" dirty="0"/>
          </a:p>
        </p:txBody>
      </p:sp>
      <p:pic>
        <p:nvPicPr>
          <p:cNvPr id="4" name="圖片 3"/>
          <p:cNvPicPr>
            <a:picLocks noChangeAspect="1"/>
          </p:cNvPicPr>
          <p:nvPr/>
        </p:nvPicPr>
        <p:blipFill>
          <a:blip r:embed="rId2"/>
          <a:stretch>
            <a:fillRect/>
          </a:stretch>
        </p:blipFill>
        <p:spPr>
          <a:xfrm>
            <a:off x="6096000" y="2736818"/>
            <a:ext cx="4523624" cy="3298222"/>
          </a:xfrm>
          <a:prstGeom prst="rect">
            <a:avLst/>
          </a:prstGeom>
        </p:spPr>
      </p:pic>
    </p:spTree>
    <p:extLst>
      <p:ext uri="{BB962C8B-B14F-4D97-AF65-F5344CB8AC3E}">
        <p14:creationId xmlns:p14="http://schemas.microsoft.com/office/powerpoint/2010/main" val="393419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0675" y="2706525"/>
            <a:ext cx="10058400" cy="1371600"/>
          </a:xfrm>
        </p:spPr>
        <p:txBody>
          <a:bodyPr>
            <a:normAutofit fontScale="90000"/>
          </a:bodyPr>
          <a:lstStyle/>
          <a:p>
            <a:r>
              <a:rPr lang="zh-TW" altLang="en-US" dirty="0" smtClean="0"/>
              <a:t>智能障</a:t>
            </a:r>
            <a:r>
              <a:rPr lang="zh-TW" altLang="en-US" dirty="0"/>
              <a:t>礙</a:t>
            </a:r>
            <a:r>
              <a:rPr lang="en-US" altLang="zh-TW" dirty="0" smtClean="0"/>
              <a:t>-</a:t>
            </a:r>
            <a:r>
              <a:rPr lang="zh-TW" altLang="en-US" dirty="0" smtClean="0"/>
              <a:t>鑑定</a:t>
            </a:r>
            <a:r>
              <a:rPr lang="zh-TW" altLang="en-US" dirty="0"/>
              <a:t>安置報告</a:t>
            </a:r>
            <a:r>
              <a:rPr lang="zh-TW" altLang="en-US" dirty="0" smtClean="0"/>
              <a:t>撰寫 注意事項</a:t>
            </a:r>
            <a:endParaRPr lang="zh-TW" altLang="en-US" dirty="0"/>
          </a:p>
        </p:txBody>
      </p:sp>
    </p:spTree>
    <p:extLst>
      <p:ext uri="{BB962C8B-B14F-4D97-AF65-F5344CB8AC3E}">
        <p14:creationId xmlns:p14="http://schemas.microsoft.com/office/powerpoint/2010/main" val="619912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智能障</a:t>
            </a:r>
            <a:r>
              <a:rPr lang="zh-TW" altLang="en-US" dirty="0"/>
              <a:t>礙</a:t>
            </a:r>
            <a:r>
              <a:rPr lang="en-US" altLang="zh-TW" dirty="0" smtClean="0"/>
              <a:t>-</a:t>
            </a:r>
            <a:r>
              <a:rPr lang="zh-TW" altLang="en-US" dirty="0" smtClean="0"/>
              <a:t>鑑定</a:t>
            </a:r>
            <a:r>
              <a:rPr lang="zh-TW" altLang="en-US" dirty="0"/>
              <a:t>安置會議報告</a:t>
            </a:r>
            <a:r>
              <a:rPr lang="en-US" altLang="zh-TW" dirty="0"/>
              <a:t/>
            </a:r>
            <a:br>
              <a:rPr lang="en-US" altLang="zh-TW" dirty="0"/>
            </a:b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402123167"/>
              </p:ext>
            </p:extLst>
          </p:nvPr>
        </p:nvGraphicFramePr>
        <p:xfrm>
          <a:off x="1358539" y="1489165"/>
          <a:ext cx="9170125" cy="4650378"/>
        </p:xfrm>
        <a:graphic>
          <a:graphicData uri="http://schemas.openxmlformats.org/drawingml/2006/table">
            <a:tbl>
              <a:tblPr firstRow="1" firstCol="1" bandRow="1">
                <a:tableStyleId>{5C22544A-7EE6-4342-B048-85BDC9FD1C3A}</a:tableStyleId>
              </a:tblPr>
              <a:tblGrid>
                <a:gridCol w="484817">
                  <a:extLst>
                    <a:ext uri="{9D8B030D-6E8A-4147-A177-3AD203B41FA5}">
                      <a16:colId xmlns:a16="http://schemas.microsoft.com/office/drawing/2014/main" val="3471504277"/>
                    </a:ext>
                  </a:extLst>
                </a:gridCol>
                <a:gridCol w="3302280">
                  <a:extLst>
                    <a:ext uri="{9D8B030D-6E8A-4147-A177-3AD203B41FA5}">
                      <a16:colId xmlns:a16="http://schemas.microsoft.com/office/drawing/2014/main" val="2188367448"/>
                    </a:ext>
                  </a:extLst>
                </a:gridCol>
                <a:gridCol w="5383028">
                  <a:extLst>
                    <a:ext uri="{9D8B030D-6E8A-4147-A177-3AD203B41FA5}">
                      <a16:colId xmlns:a16="http://schemas.microsoft.com/office/drawing/2014/main" val="318717397"/>
                    </a:ext>
                  </a:extLst>
                </a:gridCol>
              </a:tblGrid>
              <a:tr h="104504">
                <a:tc gridSpan="3">
                  <a:txBody>
                    <a:bodyPr/>
                    <a:lstStyle/>
                    <a:p>
                      <a:pPr algn="ctr">
                        <a:spcAft>
                          <a:spcPts val="0"/>
                        </a:spcAft>
                      </a:pP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950983047"/>
                  </a:ext>
                </a:extLst>
              </a:tr>
              <a:tr h="817022">
                <a:tc>
                  <a:txBody>
                    <a:bodyPr/>
                    <a:lstStyle/>
                    <a:p>
                      <a:pPr>
                        <a:spcAft>
                          <a:spcPts val="0"/>
                        </a:spcAft>
                      </a:pPr>
                      <a:r>
                        <a:rPr lang="en-US" sz="3200" kern="100">
                          <a:effectLst/>
                        </a:rPr>
                        <a:t>1</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zh-TW" sz="3200" kern="100">
                          <a:effectLst/>
                        </a:rPr>
                        <a:t>學生基本資料</a:t>
                      </a:r>
                      <a:r>
                        <a:rPr lang="en-US" sz="3200" kern="100">
                          <a:effectLst/>
                        </a:rPr>
                        <a:t>-</a:t>
                      </a:r>
                      <a:endParaRPr lang="zh-TW" sz="1600" kern="100">
                        <a:effectLst/>
                      </a:endParaRPr>
                    </a:p>
                    <a:p>
                      <a:pPr>
                        <a:spcAft>
                          <a:spcPts val="0"/>
                        </a:spcAft>
                      </a:pPr>
                      <a:r>
                        <a:rPr lang="en-US" sz="3200" kern="100">
                          <a:effectLst/>
                        </a:rPr>
                        <a:t> </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zh-TW" sz="3200" kern="100">
                          <a:effectLst/>
                        </a:rPr>
                        <a:t>最近一次鑑定結果</a:t>
                      </a:r>
                      <a:endParaRPr lang="zh-TW" sz="1600" kern="100">
                        <a:effectLst/>
                      </a:endParaRPr>
                    </a:p>
                    <a:p>
                      <a:pPr>
                        <a:spcAft>
                          <a:spcPts val="0"/>
                        </a:spcAft>
                      </a:pPr>
                      <a:r>
                        <a:rPr lang="zh-TW" sz="3200" kern="100">
                          <a:effectLst/>
                        </a:rPr>
                        <a:t>這次要提報的障礙</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extLst>
                  <a:ext uri="{0D108BD9-81ED-4DB2-BD59-A6C34878D82A}">
                    <a16:rowId xmlns:a16="http://schemas.microsoft.com/office/drawing/2014/main" val="3416018571"/>
                  </a:ext>
                </a:extLst>
              </a:tr>
              <a:tr h="408512">
                <a:tc>
                  <a:txBody>
                    <a:bodyPr/>
                    <a:lstStyle/>
                    <a:p>
                      <a:pPr>
                        <a:spcAft>
                          <a:spcPts val="0"/>
                        </a:spcAft>
                      </a:pPr>
                      <a:r>
                        <a:rPr lang="en-US" sz="3200" kern="100">
                          <a:effectLst/>
                        </a:rPr>
                        <a:t>2</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gridSpan="2">
                  <a:txBody>
                    <a:bodyPr/>
                    <a:lstStyle/>
                    <a:p>
                      <a:pPr>
                        <a:spcAft>
                          <a:spcPts val="0"/>
                        </a:spcAft>
                      </a:pPr>
                      <a:r>
                        <a:rPr lang="zh-TW" sz="3200" kern="100">
                          <a:effectLst/>
                        </a:rPr>
                        <a:t>醫療診斷證明或評估報告</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hMerge="1">
                  <a:txBody>
                    <a:bodyPr/>
                    <a:lstStyle/>
                    <a:p>
                      <a:endParaRPr lang="zh-TW" altLang="en-US"/>
                    </a:p>
                  </a:txBody>
                  <a:tcPr/>
                </a:tc>
                <a:extLst>
                  <a:ext uri="{0D108BD9-81ED-4DB2-BD59-A6C34878D82A}">
                    <a16:rowId xmlns:a16="http://schemas.microsoft.com/office/drawing/2014/main" val="369744649"/>
                  </a:ext>
                </a:extLst>
              </a:tr>
              <a:tr h="408512">
                <a:tc>
                  <a:txBody>
                    <a:bodyPr/>
                    <a:lstStyle/>
                    <a:p>
                      <a:pPr>
                        <a:spcAft>
                          <a:spcPts val="0"/>
                        </a:spcAft>
                      </a:pPr>
                      <a:r>
                        <a:rPr lang="en-US" sz="3200" kern="100">
                          <a:effectLst/>
                        </a:rPr>
                        <a:t>3</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zh-TW" sz="3200" kern="100">
                          <a:effectLst/>
                        </a:rPr>
                        <a:t>智能評估</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en-US" sz="3200" kern="100">
                          <a:effectLst/>
                        </a:rPr>
                        <a:t>(</a:t>
                      </a:r>
                      <a:r>
                        <a:rPr lang="zh-TW" sz="3200" kern="100">
                          <a:effectLst/>
                        </a:rPr>
                        <a:t>施測狀況</a:t>
                      </a:r>
                      <a:r>
                        <a:rPr lang="en-US" sz="3200" kern="100">
                          <a:effectLst/>
                        </a:rPr>
                        <a:t>+</a:t>
                      </a:r>
                      <a:r>
                        <a:rPr lang="zh-TW" sz="3200" kern="100">
                          <a:effectLst/>
                        </a:rPr>
                        <a:t>平常學習表現</a:t>
                      </a:r>
                      <a:r>
                        <a:rPr lang="en-US" sz="3200" kern="100">
                          <a:effectLst/>
                        </a:rPr>
                        <a:t>)</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extLst>
                  <a:ext uri="{0D108BD9-81ED-4DB2-BD59-A6C34878D82A}">
                    <a16:rowId xmlns:a16="http://schemas.microsoft.com/office/drawing/2014/main" val="295728979"/>
                  </a:ext>
                </a:extLst>
              </a:tr>
              <a:tr h="1053738">
                <a:tc>
                  <a:txBody>
                    <a:bodyPr/>
                    <a:lstStyle/>
                    <a:p>
                      <a:pPr>
                        <a:spcAft>
                          <a:spcPts val="0"/>
                        </a:spcAft>
                      </a:pPr>
                      <a:r>
                        <a:rPr lang="en-US" sz="3200" kern="100">
                          <a:effectLst/>
                        </a:rPr>
                        <a:t>4</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zh-TW" sz="3200" kern="100">
                          <a:effectLst/>
                        </a:rPr>
                        <a:t>適應行為</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zh-TW" sz="3200" kern="100">
                          <a:effectLst/>
                        </a:rPr>
                        <a:t>家中和學校</a:t>
                      </a:r>
                      <a:endParaRPr lang="zh-TW" sz="1600" kern="100">
                        <a:effectLst/>
                      </a:endParaRPr>
                    </a:p>
                    <a:p>
                      <a:pPr>
                        <a:spcAft>
                          <a:spcPts val="0"/>
                        </a:spcAft>
                      </a:pPr>
                      <a:r>
                        <a:rPr lang="en-US" sz="3200" kern="100">
                          <a:effectLst/>
                        </a:rPr>
                        <a:t>(</a:t>
                      </a:r>
                      <a:r>
                        <a:rPr lang="zh-TW" sz="3200" kern="100">
                          <a:effectLst/>
                        </a:rPr>
                        <a:t>顯著困難的具體實例證明</a:t>
                      </a:r>
                      <a:r>
                        <a:rPr lang="en-US" sz="3200" kern="100">
                          <a:effectLst/>
                        </a:rPr>
                        <a:t>)</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extLst>
                  <a:ext uri="{0D108BD9-81ED-4DB2-BD59-A6C34878D82A}">
                    <a16:rowId xmlns:a16="http://schemas.microsoft.com/office/drawing/2014/main" val="875563505"/>
                  </a:ext>
                </a:extLst>
              </a:tr>
              <a:tr h="408512">
                <a:tc>
                  <a:txBody>
                    <a:bodyPr/>
                    <a:lstStyle/>
                    <a:p>
                      <a:pPr>
                        <a:spcAft>
                          <a:spcPts val="0"/>
                        </a:spcAft>
                      </a:pPr>
                      <a:r>
                        <a:rPr lang="en-US" sz="3200" kern="100">
                          <a:effectLst/>
                        </a:rPr>
                        <a:t>5</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zh-TW" sz="3200" kern="100">
                          <a:effectLst/>
                        </a:rPr>
                        <a:t>轉介前介入</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en-US" sz="3200" kern="100">
                          <a:effectLst/>
                        </a:rPr>
                        <a:t>(</a:t>
                      </a:r>
                      <a:r>
                        <a:rPr lang="zh-TW" sz="3200" kern="100">
                          <a:effectLst/>
                        </a:rPr>
                        <a:t>舉實例和成效</a:t>
                      </a:r>
                      <a:r>
                        <a:rPr lang="en-US" sz="3200" kern="100">
                          <a:effectLst/>
                        </a:rPr>
                        <a:t>)</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extLst>
                  <a:ext uri="{0D108BD9-81ED-4DB2-BD59-A6C34878D82A}">
                    <a16:rowId xmlns:a16="http://schemas.microsoft.com/office/drawing/2014/main" val="2613076109"/>
                  </a:ext>
                </a:extLst>
              </a:tr>
              <a:tr h="408512">
                <a:tc>
                  <a:txBody>
                    <a:bodyPr/>
                    <a:lstStyle/>
                    <a:p>
                      <a:pPr>
                        <a:spcAft>
                          <a:spcPts val="0"/>
                        </a:spcAft>
                      </a:pPr>
                      <a:r>
                        <a:rPr lang="en-US" sz="3200" kern="100">
                          <a:effectLst/>
                        </a:rPr>
                        <a:t>6</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zh-TW" sz="3200" kern="100">
                          <a:effectLst/>
                        </a:rPr>
                        <a:t>其它補充</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a:txBody>
                    <a:bodyPr/>
                    <a:lstStyle/>
                    <a:p>
                      <a:pPr>
                        <a:spcAft>
                          <a:spcPts val="0"/>
                        </a:spcAft>
                      </a:pPr>
                      <a:r>
                        <a:rPr lang="en-US" sz="3200" kern="100">
                          <a:effectLst/>
                        </a:rPr>
                        <a:t>(</a:t>
                      </a:r>
                      <a:r>
                        <a:rPr lang="zh-TW" sz="3200" kern="100">
                          <a:effectLst/>
                        </a:rPr>
                        <a:t>家長晤談、治療師建議</a:t>
                      </a:r>
                      <a:r>
                        <a:rPr lang="en-US" sz="3200" kern="100">
                          <a:effectLst/>
                        </a:rPr>
                        <a:t>)</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extLst>
                  <a:ext uri="{0D108BD9-81ED-4DB2-BD59-A6C34878D82A}">
                    <a16:rowId xmlns:a16="http://schemas.microsoft.com/office/drawing/2014/main" val="1273895618"/>
                  </a:ext>
                </a:extLst>
              </a:tr>
              <a:tr h="408512">
                <a:tc>
                  <a:txBody>
                    <a:bodyPr/>
                    <a:lstStyle/>
                    <a:p>
                      <a:pPr>
                        <a:spcAft>
                          <a:spcPts val="0"/>
                        </a:spcAft>
                      </a:pPr>
                      <a:r>
                        <a:rPr lang="en-US" sz="3200" kern="100">
                          <a:effectLst/>
                        </a:rPr>
                        <a:t>7</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gridSpan="2">
                  <a:txBody>
                    <a:bodyPr/>
                    <a:lstStyle/>
                    <a:p>
                      <a:pPr>
                        <a:spcAft>
                          <a:spcPts val="0"/>
                        </a:spcAft>
                      </a:pPr>
                      <a:r>
                        <a:rPr lang="zh-TW" sz="3200" kern="100" dirty="0">
                          <a:effectLst/>
                        </a:rPr>
                        <a:t>初判結果</a:t>
                      </a:r>
                      <a:r>
                        <a:rPr lang="en-US" sz="3200" kern="100" dirty="0">
                          <a:effectLst/>
                        </a:rPr>
                        <a:t>+</a:t>
                      </a:r>
                      <a:r>
                        <a:rPr lang="zh-TW" sz="3200" kern="100" dirty="0">
                          <a:effectLst/>
                        </a:rPr>
                        <a:t>特殊需求</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7016" marR="67016" marT="0" marB="0"/>
                </a:tc>
                <a:tc hMerge="1">
                  <a:txBody>
                    <a:bodyPr/>
                    <a:lstStyle/>
                    <a:p>
                      <a:endParaRPr lang="zh-TW" altLang="en-US"/>
                    </a:p>
                  </a:txBody>
                  <a:tcPr/>
                </a:tc>
                <a:extLst>
                  <a:ext uri="{0D108BD9-81ED-4DB2-BD59-A6C34878D82A}">
                    <a16:rowId xmlns:a16="http://schemas.microsoft.com/office/drawing/2014/main" val="219403739"/>
                  </a:ext>
                </a:extLst>
              </a:tr>
            </a:tbl>
          </a:graphicData>
        </a:graphic>
      </p:graphicFrame>
    </p:spTree>
    <p:extLst>
      <p:ext uri="{BB962C8B-B14F-4D97-AF65-F5344CB8AC3E}">
        <p14:creationId xmlns:p14="http://schemas.microsoft.com/office/powerpoint/2010/main" val="75820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t>1.</a:t>
            </a:r>
            <a:r>
              <a:rPr lang="zh-TW" altLang="en-US" sz="2800" dirty="0"/>
              <a:t>鑑定安置流程和定義</a:t>
            </a:r>
            <a:endParaRPr lang="en-US" altLang="zh-TW" sz="2800" dirty="0"/>
          </a:p>
          <a:p>
            <a:r>
              <a:rPr lang="en-US" altLang="zh-TW" sz="2800" dirty="0"/>
              <a:t>2.</a:t>
            </a:r>
            <a:r>
              <a:rPr lang="zh-TW" altLang="en-US" sz="2800" dirty="0"/>
              <a:t>相關心評工具使用</a:t>
            </a:r>
            <a:endParaRPr lang="en-US" altLang="zh-TW" sz="2800" dirty="0"/>
          </a:p>
          <a:p>
            <a:r>
              <a:rPr lang="en-US" altLang="zh-TW" sz="2800" dirty="0"/>
              <a:t>3.</a:t>
            </a:r>
            <a:r>
              <a:rPr lang="zh-TW" altLang="en-US" sz="2800" dirty="0"/>
              <a:t>鑑定安置報告撰寫 注意事項</a:t>
            </a:r>
            <a:endParaRPr lang="en-US" altLang="zh-TW" sz="2800" dirty="0"/>
          </a:p>
          <a:p>
            <a:r>
              <a:rPr lang="en-US" altLang="zh-TW" sz="2800" dirty="0"/>
              <a:t>4.</a:t>
            </a:r>
            <a:r>
              <a:rPr lang="zh-TW" altLang="en-US" sz="2800" dirty="0"/>
              <a:t>鑑定安置會議報告</a:t>
            </a:r>
            <a:endParaRPr lang="en-US" altLang="zh-TW" sz="2800" dirty="0"/>
          </a:p>
          <a:p>
            <a:r>
              <a:rPr lang="en-US" altLang="zh-TW" sz="2800" dirty="0"/>
              <a:t>5.</a:t>
            </a:r>
            <a:r>
              <a:rPr lang="zh-TW" altLang="en-US" sz="2800" dirty="0"/>
              <a:t>優良個案報告參考</a:t>
            </a:r>
            <a:r>
              <a:rPr lang="en-US" altLang="zh-TW" sz="2800" dirty="0"/>
              <a:t>(</a:t>
            </a:r>
            <a:r>
              <a:rPr lang="zh-TW" altLang="en-US" sz="2800" dirty="0"/>
              <a:t>還未完成</a:t>
            </a:r>
            <a:r>
              <a:rPr lang="en-US" altLang="zh-TW" sz="2800" dirty="0"/>
              <a:t>)</a:t>
            </a:r>
          </a:p>
          <a:p>
            <a:endParaRPr lang="zh-TW" altLang="en-US" dirty="0"/>
          </a:p>
        </p:txBody>
      </p:sp>
    </p:spTree>
    <p:extLst>
      <p:ext uri="{BB962C8B-B14F-4D97-AF65-F5344CB8AC3E}">
        <p14:creationId xmlns:p14="http://schemas.microsoft.com/office/powerpoint/2010/main" val="11139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智能障礙 流程</a:t>
            </a:r>
            <a:r>
              <a:rPr lang="zh-TW" altLang="en-US" dirty="0"/>
              <a:t>表</a:t>
            </a:r>
            <a:r>
              <a:rPr lang="en-US" altLang="zh-TW" dirty="0"/>
              <a:t/>
            </a:r>
            <a:br>
              <a:rPr lang="en-US" altLang="zh-TW" dirty="0"/>
            </a:br>
            <a:endParaRPr lang="zh-TW" altLang="en-US" dirty="0"/>
          </a:p>
        </p:txBody>
      </p:sp>
      <p:sp>
        <p:nvSpPr>
          <p:cNvPr id="3" name="內容版面配置區 2"/>
          <p:cNvSpPr>
            <a:spLocks noGrp="1"/>
          </p:cNvSpPr>
          <p:nvPr>
            <p:ph idx="1"/>
          </p:nvPr>
        </p:nvSpPr>
        <p:spPr/>
        <p:txBody>
          <a:bodyPr/>
          <a:lstStyle/>
          <a:p>
            <a:r>
              <a:rPr lang="zh-TW" altLang="zh-TW" sz="3600" dirty="0" smtClean="0"/>
              <a:t>基隆市</a:t>
            </a:r>
            <a:r>
              <a:rPr lang="zh-TW" altLang="en-US" sz="3600" dirty="0" smtClean="0"/>
              <a:t>智</a:t>
            </a:r>
            <a:r>
              <a:rPr lang="zh-TW" altLang="en-US" sz="3600" dirty="0"/>
              <a:t>能</a:t>
            </a:r>
            <a:r>
              <a:rPr lang="zh-TW" altLang="zh-TW" sz="3600" dirty="0" smtClean="0"/>
              <a:t>障礙</a:t>
            </a:r>
            <a:r>
              <a:rPr lang="zh-TW" altLang="zh-TW" sz="3600" dirty="0"/>
              <a:t>學生鑑定安置流程</a:t>
            </a:r>
            <a:endParaRPr lang="zh-TW" altLang="en-US" sz="3600" dirty="0"/>
          </a:p>
          <a:p>
            <a:endParaRPr lang="zh-TW" altLang="en-US" dirty="0"/>
          </a:p>
        </p:txBody>
      </p:sp>
    </p:spTree>
    <p:extLst>
      <p:ext uri="{BB962C8B-B14F-4D97-AF65-F5344CB8AC3E}">
        <p14:creationId xmlns:p14="http://schemas.microsoft.com/office/powerpoint/2010/main" val="153805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kern="0" dirty="0">
                <a:latin typeface="Calibri" panose="020F0502020204030204" pitchFamily="34" charset="0"/>
                <a:ea typeface="標楷體" panose="03000509000000000000" pitchFamily="65" charset="-120"/>
                <a:cs typeface="DFKaiShu-SB-Estd-BF"/>
              </a:rPr>
              <a:t>身心障礙及資賦優異學生鑑定辦法</a:t>
            </a:r>
            <a:r>
              <a:rPr lang="zh-TW" altLang="zh-TW" kern="100" dirty="0">
                <a:latin typeface="Calibri" panose="020F0502020204030204" pitchFamily="34" charset="0"/>
                <a:cs typeface="Times New Roman" panose="02020603050405020304" pitchFamily="18" charset="0"/>
              </a:rPr>
              <a:t/>
            </a:r>
            <a:br>
              <a:rPr lang="zh-TW" altLang="zh-TW" kern="100" dirty="0">
                <a:latin typeface="Calibri" panose="020F0502020204030204" pitchFamily="34" charset="0"/>
                <a:cs typeface="Times New Roman" panose="02020603050405020304" pitchFamily="18" charset="0"/>
              </a:rPr>
            </a:br>
            <a:endParaRPr lang="zh-TW" altLang="en-US" dirty="0"/>
          </a:p>
        </p:txBody>
      </p:sp>
      <p:sp>
        <p:nvSpPr>
          <p:cNvPr id="3" name="內容版面配置區 2"/>
          <p:cNvSpPr>
            <a:spLocks noGrp="1"/>
          </p:cNvSpPr>
          <p:nvPr>
            <p:ph idx="1"/>
          </p:nvPr>
        </p:nvSpPr>
        <p:spPr/>
        <p:txBody>
          <a:bodyPr>
            <a:normAutofit/>
          </a:bodyPr>
          <a:lstStyle/>
          <a:p>
            <a:r>
              <a:rPr lang="zh-TW" altLang="zh-TW" sz="2800" dirty="0">
                <a:ea typeface="標楷體" panose="03000509000000000000" pitchFamily="65" charset="-120"/>
                <a:cs typeface="細明體" panose="02020509000000000000" pitchFamily="49" charset="-120"/>
              </a:rPr>
              <a:t>本法第三條第一款所稱智能障礙，指個人之智能發展較同年齡者明顯遲緩，且在學習及生活適應能力表現上有顯著困難者。前項所定智能障礙，其鑑定基準依下列各款規定：心智功能明顯低下或個別智力測驗結果未達平均數負二個標準差。學生在生活自理、動作與行動能力、語言與溝通、社會人際與情緒行為等任一向度及學科（領域）學習之表現較同年齡者有顯著困難情形。</a:t>
            </a:r>
            <a:endParaRPr lang="zh-TW" altLang="en-US" dirty="0"/>
          </a:p>
        </p:txBody>
      </p:sp>
    </p:spTree>
    <p:extLst>
      <p:ext uri="{BB962C8B-B14F-4D97-AF65-F5344CB8AC3E}">
        <p14:creationId xmlns:p14="http://schemas.microsoft.com/office/powerpoint/2010/main" val="65360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智能障礙 補充</a:t>
            </a:r>
            <a:r>
              <a:rPr lang="zh-TW" altLang="en-US" dirty="0"/>
              <a:t>說明</a:t>
            </a:r>
            <a:br>
              <a:rPr lang="zh-TW" altLang="en-US" dirty="0"/>
            </a:br>
            <a:endParaRPr lang="zh-TW" altLang="en-US" dirty="0"/>
          </a:p>
        </p:txBody>
      </p:sp>
      <p:sp>
        <p:nvSpPr>
          <p:cNvPr id="3" name="內容版面配置區 2"/>
          <p:cNvSpPr>
            <a:spLocks noGrp="1"/>
          </p:cNvSpPr>
          <p:nvPr>
            <p:ph idx="1"/>
          </p:nvPr>
        </p:nvSpPr>
        <p:spPr>
          <a:xfrm>
            <a:off x="1066800" y="1711234"/>
            <a:ext cx="10058400" cy="4323806"/>
          </a:xfrm>
        </p:spPr>
        <p:txBody>
          <a:bodyPr/>
          <a:lstStyle/>
          <a:p>
            <a:pPr marL="342900" lvl="0" indent="-342900">
              <a:buFont typeface="+mj-ea"/>
              <a:buAutoNum type="ea1ChtPlain"/>
              <a:tabLst>
                <a:tab pos="471805" algn="l"/>
              </a:tabLst>
            </a:pPr>
            <a:r>
              <a:rPr lang="x-none" altLang="zh-TW" sz="2800" dirty="0">
                <a:latin typeface="標楷體" panose="03000509000000000000" pitchFamily="65" charset="-120"/>
                <a:ea typeface="標楷體" panose="03000509000000000000" pitchFamily="65" charset="-120"/>
              </a:rPr>
              <a:t>具下列文件之一，經觀察確認文件所載與學生實際表現無明顯不同，研判為智能障礙：</a:t>
            </a:r>
            <a:r>
              <a:rPr lang="zh-TW" altLang="zh-TW" sz="2800" dirty="0">
                <a:latin typeface="標楷體" panose="03000509000000000000" pitchFamily="65" charset="-120"/>
                <a:ea typeface="標楷體" panose="03000509000000000000" pitchFamily="65" charset="-120"/>
              </a:rPr>
              <a:t> </a:t>
            </a:r>
            <a:endParaRPr lang="en-US" altLang="zh-TW" sz="2800" dirty="0" smtClean="0">
              <a:latin typeface="標楷體" panose="03000509000000000000" pitchFamily="65" charset="-120"/>
              <a:ea typeface="標楷體" panose="03000509000000000000" pitchFamily="65" charset="-120"/>
            </a:endParaRPr>
          </a:p>
          <a:p>
            <a:pPr marL="0" lvl="0" indent="0">
              <a:buNone/>
              <a:tabLst>
                <a:tab pos="471805" algn="l"/>
              </a:tabLst>
            </a:pPr>
            <a:r>
              <a:rPr lang="en-US" altLang="zh-TW" sz="2800" kern="0" dirty="0" smtClean="0">
                <a:latin typeface="標楷體" panose="03000509000000000000" pitchFamily="65" charset="-120"/>
                <a:ea typeface="標楷體" panose="03000509000000000000" pitchFamily="65" charset="-120"/>
                <a:cs typeface="DFKaiShu-SB-Estd-BF"/>
              </a:rPr>
              <a:t>(</a:t>
            </a:r>
            <a:r>
              <a:rPr lang="zh-TW" altLang="en-US" sz="2800" kern="0" dirty="0" smtClean="0">
                <a:latin typeface="標楷體" panose="03000509000000000000" pitchFamily="65" charset="-120"/>
                <a:ea typeface="標楷體" panose="03000509000000000000" pitchFamily="65" charset="-120"/>
                <a:cs typeface="DFKaiShu-SB-Estd-BF"/>
              </a:rPr>
              <a:t>一</a:t>
            </a:r>
            <a:r>
              <a:rPr lang="en-US" altLang="zh-TW" sz="2800" kern="0" dirty="0" smtClean="0">
                <a:latin typeface="標楷體" panose="03000509000000000000" pitchFamily="65" charset="-120"/>
                <a:ea typeface="標楷體" panose="03000509000000000000" pitchFamily="65" charset="-120"/>
                <a:cs typeface="DFKaiShu-SB-Estd-BF"/>
              </a:rPr>
              <a:t>)</a:t>
            </a:r>
            <a:r>
              <a:rPr lang="zh-TW" altLang="zh-TW" sz="2800" kern="0" dirty="0" smtClean="0">
                <a:latin typeface="標楷體" panose="03000509000000000000" pitchFamily="65" charset="-120"/>
                <a:ea typeface="標楷體" panose="03000509000000000000" pitchFamily="65" charset="-120"/>
                <a:cs typeface="DFKaiShu-SB-Estd-BF"/>
              </a:rPr>
              <a:t>檢</a:t>
            </a:r>
            <a:r>
              <a:rPr lang="zh-TW" altLang="zh-TW" sz="2800" kern="0" dirty="0">
                <a:latin typeface="標楷體" panose="03000509000000000000" pitchFamily="65" charset="-120"/>
                <a:ea typeface="標楷體" panose="03000509000000000000" pitchFamily="65" charset="-120"/>
                <a:cs typeface="DFKaiShu-SB-Estd-BF"/>
              </a:rPr>
              <a:t>附有效期限內之智能障礙身心障礙手冊（證明）。</a:t>
            </a:r>
            <a:endParaRPr lang="zh-TW" altLang="zh-TW" sz="2800" kern="100" dirty="0">
              <a:latin typeface="標楷體" panose="03000509000000000000" pitchFamily="65" charset="-120"/>
              <a:ea typeface="標楷體" panose="03000509000000000000" pitchFamily="65" charset="-120"/>
              <a:cs typeface="Times New Roman" panose="02020603050405020304" pitchFamily="18" charset="0"/>
            </a:endParaRPr>
          </a:p>
          <a:p>
            <a:pPr marL="0" lvl="0" indent="0">
              <a:buNone/>
              <a:tabLst>
                <a:tab pos="471805" algn="l"/>
              </a:tabLst>
            </a:pPr>
            <a:r>
              <a:rPr lang="en-US" altLang="zh-TW" sz="2800" kern="0" dirty="0" smtClean="0">
                <a:latin typeface="標楷體" panose="03000509000000000000" pitchFamily="65" charset="-120"/>
                <a:ea typeface="標楷體" panose="03000509000000000000" pitchFamily="65" charset="-120"/>
                <a:cs typeface="DFKaiShu-SB-Estd-BF"/>
              </a:rPr>
              <a:t>(</a:t>
            </a:r>
            <a:r>
              <a:rPr lang="zh-TW" altLang="en-US" sz="2800" kern="0" dirty="0" smtClean="0">
                <a:latin typeface="標楷體" panose="03000509000000000000" pitchFamily="65" charset="-120"/>
                <a:ea typeface="標楷體" panose="03000509000000000000" pitchFamily="65" charset="-120"/>
                <a:cs typeface="DFKaiShu-SB-Estd-BF"/>
              </a:rPr>
              <a:t>二</a:t>
            </a:r>
            <a:r>
              <a:rPr lang="en-US" altLang="zh-TW" sz="2800" kern="0" dirty="0" smtClean="0">
                <a:latin typeface="標楷體" panose="03000509000000000000" pitchFamily="65" charset="-120"/>
                <a:ea typeface="標楷體" panose="03000509000000000000" pitchFamily="65" charset="-120"/>
                <a:cs typeface="DFKaiShu-SB-Estd-BF"/>
              </a:rPr>
              <a:t>)</a:t>
            </a:r>
            <a:r>
              <a:rPr lang="zh-TW" altLang="zh-TW" sz="2800" kern="0" dirty="0" smtClean="0">
                <a:latin typeface="標楷體" panose="03000509000000000000" pitchFamily="65" charset="-120"/>
                <a:ea typeface="標楷體" panose="03000509000000000000" pitchFamily="65" charset="-120"/>
                <a:cs typeface="DFKaiShu-SB-Estd-BF"/>
              </a:rPr>
              <a:t>身心</a:t>
            </a:r>
            <a:r>
              <a:rPr lang="zh-TW" altLang="zh-TW" sz="2800" kern="0" dirty="0">
                <a:latin typeface="標楷體" panose="03000509000000000000" pitchFamily="65" charset="-120"/>
                <a:ea typeface="標楷體" panose="03000509000000000000" pitchFamily="65" charset="-120"/>
                <a:cs typeface="DFKaiShu-SB-Estd-BF"/>
              </a:rPr>
              <a:t>障礙鑑定或教學醫院等級醫院專科醫師開具的半年內醫療診斷證明書或</a:t>
            </a:r>
            <a:r>
              <a:rPr lang="zh-TW" altLang="zh-TW" sz="2800" u="sng" kern="0" dirty="0">
                <a:latin typeface="標楷體" panose="03000509000000000000" pitchFamily="65" charset="-120"/>
                <a:ea typeface="標楷體" panose="03000509000000000000" pitchFamily="65" charset="-120"/>
                <a:cs typeface="DFKaiShu-SB-Estd-BF"/>
              </a:rPr>
              <a:t>有效期限</a:t>
            </a:r>
            <a:r>
              <a:rPr lang="zh-TW" altLang="zh-TW" sz="2800" kern="0" dirty="0">
                <a:latin typeface="標楷體" panose="03000509000000000000" pitchFamily="65" charset="-120"/>
                <a:ea typeface="標楷體" panose="03000509000000000000" pitchFamily="65" charset="-120"/>
                <a:cs typeface="DFKaiShu-SB-Estd-BF"/>
              </a:rPr>
              <a:t>內兒童發展聯合評估中心之評估報告記載為智能障礙。</a:t>
            </a:r>
            <a:endParaRPr lang="zh-TW" altLang="zh-TW" sz="2800" kern="100" dirty="0">
              <a:latin typeface="標楷體" panose="03000509000000000000" pitchFamily="65" charset="-120"/>
              <a:ea typeface="標楷體" panose="03000509000000000000" pitchFamily="65" charset="-120"/>
              <a:cs typeface="Times New Roman" panose="02020603050405020304" pitchFamily="18" charset="0"/>
            </a:endParaRPr>
          </a:p>
          <a:p>
            <a:pPr marL="0" lvl="0" indent="0">
              <a:buNone/>
              <a:tabLst>
                <a:tab pos="471805" algn="l"/>
              </a:tabLst>
            </a:pPr>
            <a:r>
              <a:rPr lang="en-US" altLang="zh-TW" sz="2800" kern="0" dirty="0" smtClean="0">
                <a:latin typeface="標楷體" panose="03000509000000000000" pitchFamily="65" charset="-120"/>
                <a:ea typeface="標楷體" panose="03000509000000000000" pitchFamily="65" charset="-120"/>
                <a:cs typeface="DFKaiShu-SB-Estd-BF"/>
              </a:rPr>
              <a:t>(</a:t>
            </a:r>
            <a:r>
              <a:rPr lang="zh-TW" altLang="en-US" sz="2800" kern="0" dirty="0" smtClean="0">
                <a:latin typeface="標楷體" panose="03000509000000000000" pitchFamily="65" charset="-120"/>
                <a:ea typeface="標楷體" panose="03000509000000000000" pitchFamily="65" charset="-120"/>
                <a:cs typeface="DFKaiShu-SB-Estd-BF"/>
              </a:rPr>
              <a:t>三</a:t>
            </a:r>
            <a:r>
              <a:rPr lang="en-US" altLang="zh-TW" sz="2800" kern="0" dirty="0" smtClean="0">
                <a:latin typeface="標楷體" panose="03000509000000000000" pitchFamily="65" charset="-120"/>
                <a:ea typeface="標楷體" panose="03000509000000000000" pitchFamily="65" charset="-120"/>
                <a:cs typeface="DFKaiShu-SB-Estd-BF"/>
              </a:rPr>
              <a:t>)</a:t>
            </a:r>
            <a:r>
              <a:rPr lang="zh-TW" altLang="zh-TW" sz="2800" kern="0" dirty="0" smtClean="0">
                <a:latin typeface="標楷體" panose="03000509000000000000" pitchFamily="65" charset="-120"/>
                <a:ea typeface="標楷體" panose="03000509000000000000" pitchFamily="65" charset="-120"/>
                <a:cs typeface="DFKaiShu-SB-Estd-BF"/>
              </a:rPr>
              <a:t>已</a:t>
            </a:r>
            <a:r>
              <a:rPr lang="zh-TW" altLang="zh-TW" sz="2800" kern="0" dirty="0">
                <a:latin typeface="標楷體" panose="03000509000000000000" pitchFamily="65" charset="-120"/>
                <a:ea typeface="標楷體" panose="03000509000000000000" pitchFamily="65" charset="-120"/>
                <a:cs typeface="DFKaiShu-SB-Estd-BF"/>
              </a:rPr>
              <a:t>領有前項身心障礙手冊（證明）或醫院心理衡鑑結果為智能障礙，仍須檢附社會適應相關量表評估資料。</a:t>
            </a:r>
            <a:endParaRPr lang="zh-TW" altLang="zh-TW" sz="2800" kern="100" dirty="0">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0851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6800" y="757646"/>
            <a:ext cx="10058400" cy="5277394"/>
          </a:xfrm>
        </p:spPr>
        <p:txBody>
          <a:bodyPr>
            <a:normAutofit/>
          </a:bodyPr>
          <a:lstStyle/>
          <a:p>
            <a:pPr marL="0" lvl="0" indent="0">
              <a:buNone/>
              <a:tabLst>
                <a:tab pos="471805" algn="l"/>
              </a:tabLst>
            </a:pPr>
            <a:r>
              <a:rPr lang="zh-TW" altLang="en-US" sz="2800" dirty="0" smtClean="0">
                <a:latin typeface="標楷體" panose="03000509000000000000" pitchFamily="65" charset="-120"/>
                <a:ea typeface="標楷體" panose="03000509000000000000" pitchFamily="65" charset="-120"/>
              </a:rPr>
              <a:t>二、</a:t>
            </a:r>
            <a:r>
              <a:rPr lang="x-none" altLang="zh-TW" sz="2800" dirty="0" smtClean="0">
                <a:latin typeface="標楷體" panose="03000509000000000000" pitchFamily="65" charset="-120"/>
                <a:ea typeface="標楷體" panose="03000509000000000000" pitchFamily="65" charset="-120"/>
              </a:rPr>
              <a:t>注意事項</a:t>
            </a:r>
            <a:r>
              <a:rPr lang="zh-TW" altLang="zh-TW" sz="2800" dirty="0">
                <a:latin typeface="標楷體" panose="03000509000000000000" pitchFamily="65" charset="-120"/>
                <a:ea typeface="標楷體" panose="03000509000000000000" pitchFamily="65" charset="-120"/>
                <a:cs typeface="DFKaiShu-SB-Estd-BF"/>
              </a:rPr>
              <a:t>：</a:t>
            </a:r>
            <a:r>
              <a:rPr lang="zh-TW" altLang="zh-TW" sz="2800" dirty="0">
                <a:latin typeface="標楷體" panose="03000509000000000000" pitchFamily="65" charset="-120"/>
                <a:ea typeface="標楷體" panose="03000509000000000000" pitchFamily="65" charset="-120"/>
              </a:rPr>
              <a:t> </a:t>
            </a:r>
            <a:endParaRPr lang="en-US" altLang="zh-TW" sz="2800" dirty="0" smtClean="0">
              <a:latin typeface="標楷體" panose="03000509000000000000" pitchFamily="65" charset="-120"/>
              <a:ea typeface="標楷體" panose="03000509000000000000" pitchFamily="65" charset="-120"/>
            </a:endParaRPr>
          </a:p>
          <a:p>
            <a:pPr marL="0" lvl="0" indent="0">
              <a:buNone/>
              <a:tabLst>
                <a:tab pos="471805" algn="l"/>
              </a:tabLst>
            </a:pPr>
            <a:r>
              <a:rPr lang="en-US" altLang="zh-TW" sz="2800" kern="100" dirty="0" smtClean="0">
                <a:latin typeface="標楷體" panose="03000509000000000000" pitchFamily="65" charset="-120"/>
                <a:ea typeface="標楷體" panose="03000509000000000000" pitchFamily="65" charset="-120"/>
                <a:cs typeface="DFKaiShu-SB-Estd-BF"/>
              </a:rPr>
              <a:t>(</a:t>
            </a:r>
            <a:r>
              <a:rPr lang="zh-TW" altLang="en-US" sz="2800" kern="100" dirty="0" smtClean="0">
                <a:latin typeface="標楷體" panose="03000509000000000000" pitchFamily="65" charset="-120"/>
                <a:ea typeface="標楷體" panose="03000509000000000000" pitchFamily="65" charset="-120"/>
                <a:cs typeface="DFKaiShu-SB-Estd-BF"/>
              </a:rPr>
              <a:t>一</a:t>
            </a:r>
            <a:r>
              <a:rPr lang="en-US" altLang="zh-TW" sz="2800" kern="100" dirty="0" smtClean="0">
                <a:latin typeface="標楷體" panose="03000509000000000000" pitchFamily="65" charset="-120"/>
                <a:ea typeface="標楷體" panose="03000509000000000000" pitchFamily="65" charset="-120"/>
                <a:cs typeface="DFKaiShu-SB-Estd-BF"/>
              </a:rPr>
              <a:t>)</a:t>
            </a:r>
            <a:r>
              <a:rPr lang="zh-TW" altLang="zh-TW" sz="2800" kern="100" dirty="0" smtClean="0">
                <a:latin typeface="標楷體" panose="03000509000000000000" pitchFamily="65" charset="-120"/>
                <a:ea typeface="標楷體" panose="03000509000000000000" pitchFamily="65" charset="-120"/>
                <a:cs typeface="DFKaiShu-SB-Estd-BF"/>
              </a:rPr>
              <a:t>無</a:t>
            </a:r>
            <a:r>
              <a:rPr lang="zh-TW" altLang="zh-TW" sz="2800" kern="100" dirty="0">
                <a:latin typeface="標楷體" panose="03000509000000000000" pitchFamily="65" charset="-120"/>
                <a:ea typeface="標楷體" panose="03000509000000000000" pitchFamily="65" charset="-120"/>
                <a:cs typeface="DFKaiShu-SB-Estd-BF"/>
              </a:rPr>
              <a:t>第一項證明，</a:t>
            </a:r>
            <a:r>
              <a:rPr lang="zh-TW" altLang="zh-TW" sz="2800" kern="100" dirty="0">
                <a:latin typeface="標楷體" panose="03000509000000000000" pitchFamily="65" charset="-120"/>
                <a:ea typeface="標楷體" panose="03000509000000000000" pitchFamily="65" charset="-120"/>
                <a:cs typeface="Times New Roman" panose="02020603050405020304" pitchFamily="18" charset="0"/>
              </a:rPr>
              <a:t>學生相關表現具智能障礙特質，需檢附</a:t>
            </a:r>
            <a:r>
              <a:rPr lang="zh-TW" altLang="zh-TW" sz="2800" kern="100" dirty="0">
                <a:latin typeface="標楷體" panose="03000509000000000000" pitchFamily="65" charset="-120"/>
                <a:ea typeface="標楷體" panose="03000509000000000000" pitchFamily="65" charset="-120"/>
                <a:cs typeface="DFKaiShu-SB-Estd-BF"/>
              </a:rPr>
              <a:t>相關需求評估資料（智能評估、社會適應評量及學業表現資料）研判</a:t>
            </a:r>
            <a:r>
              <a:rPr lang="zh-TW" altLang="zh-TW" sz="2800" kern="100" dirty="0" smtClean="0">
                <a:latin typeface="標楷體" panose="03000509000000000000" pitchFamily="65" charset="-120"/>
                <a:ea typeface="標楷體" panose="03000509000000000000" pitchFamily="65" charset="-120"/>
                <a:cs typeface="DFKaiShu-SB-Estd-BF"/>
              </a:rPr>
              <a:t>之</a:t>
            </a:r>
            <a:r>
              <a:rPr lang="zh-TW" altLang="en-US" sz="2800" kern="100" dirty="0">
                <a:latin typeface="標楷體" panose="03000509000000000000" pitchFamily="65" charset="-120"/>
                <a:ea typeface="標楷體" panose="03000509000000000000" pitchFamily="65" charset="-120"/>
                <a:cs typeface="DFKaiShu-SB-Estd-BF"/>
              </a:rPr>
              <a:t>。</a:t>
            </a:r>
            <a:endParaRPr lang="zh-TW" altLang="zh-TW" sz="2800" kern="100" dirty="0">
              <a:latin typeface="標楷體" panose="03000509000000000000" pitchFamily="65" charset="-120"/>
              <a:ea typeface="標楷體" panose="03000509000000000000" pitchFamily="65" charset="-120"/>
              <a:cs typeface="Times New Roman" panose="02020603050405020304" pitchFamily="18" charset="0"/>
            </a:endParaRPr>
          </a:p>
          <a:p>
            <a:pPr marL="0" lvl="0" indent="0">
              <a:buNone/>
              <a:tabLst>
                <a:tab pos="471805" algn="l"/>
              </a:tabLst>
            </a:pPr>
            <a:r>
              <a:rPr lang="en-US" altLang="zh-TW" sz="2800" kern="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2800" kern="0" dirty="0" smtClean="0">
                <a:latin typeface="標楷體" panose="03000509000000000000" pitchFamily="65" charset="-120"/>
                <a:ea typeface="標楷體" panose="03000509000000000000" pitchFamily="65" charset="-120"/>
                <a:cs typeface="Times New Roman" panose="02020603050405020304" pitchFamily="18" charset="0"/>
              </a:rPr>
              <a:t>二</a:t>
            </a:r>
            <a:r>
              <a:rPr lang="en-US" altLang="zh-TW" sz="2800" kern="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zh-TW" sz="2800" kern="0" dirty="0" smtClean="0">
                <a:latin typeface="標楷體" panose="03000509000000000000" pitchFamily="65" charset="-120"/>
                <a:ea typeface="標楷體" panose="03000509000000000000" pitchFamily="65" charset="-120"/>
                <a:cs typeface="Times New Roman" panose="02020603050405020304" pitchFamily="18" charset="0"/>
              </a:rPr>
              <a:t>由</a:t>
            </a:r>
            <a:r>
              <a:rPr lang="zh-TW" altLang="zh-TW" sz="2800" kern="0" dirty="0">
                <a:latin typeface="標楷體" panose="03000509000000000000" pitchFamily="65" charset="-120"/>
                <a:ea typeface="標楷體" panose="03000509000000000000" pitchFamily="65" charset="-120"/>
                <a:cs typeface="Times New Roman" panose="02020603050405020304" pitchFamily="18" charset="0"/>
              </a:rPr>
              <a:t>合格心評人員施測魏氏兒童智力量表第四版：</a:t>
            </a:r>
            <a:endParaRPr lang="zh-TW" altLang="zh-TW" sz="2800" kern="100" dirty="0">
              <a:latin typeface="標楷體" panose="03000509000000000000" pitchFamily="65" charset="-120"/>
              <a:ea typeface="標楷體" panose="03000509000000000000" pitchFamily="65" charset="-120"/>
              <a:cs typeface="Times New Roman" panose="02020603050405020304" pitchFamily="18" charset="0"/>
            </a:endParaRPr>
          </a:p>
          <a:p>
            <a:pPr marL="471805" indent="-635"/>
            <a:r>
              <a:rPr lang="zh-TW" altLang="zh-TW" sz="2800" kern="0" dirty="0">
                <a:latin typeface="標楷體" panose="03000509000000000000" pitchFamily="65" charset="-120"/>
                <a:ea typeface="標楷體" panose="03000509000000000000" pitchFamily="65" charset="-120"/>
                <a:cs typeface="Times New Roman" panose="02020603050405020304" pitchFamily="18" charset="0"/>
              </a:rPr>
              <a:t>語文理解、知覺推理二項因數指數無顯著差異（即差距未超過</a:t>
            </a:r>
            <a:r>
              <a:rPr lang="en-US" altLang="zh-TW" sz="2800" kern="0" dirty="0">
                <a:latin typeface="標楷體" panose="03000509000000000000" pitchFamily="65" charset="-120"/>
                <a:ea typeface="標楷體" panose="03000509000000000000" pitchFamily="65" charset="-120"/>
                <a:cs typeface="Times New Roman" panose="02020603050405020304" pitchFamily="18" charset="0"/>
              </a:rPr>
              <a:t>20</a:t>
            </a:r>
            <a:r>
              <a:rPr lang="zh-TW" altLang="zh-TW" sz="2800" kern="0" dirty="0">
                <a:latin typeface="標楷體" panose="03000509000000000000" pitchFamily="65" charset="-120"/>
                <a:ea typeface="標楷體" panose="03000509000000000000" pitchFamily="65" charset="-120"/>
                <a:cs typeface="Times New Roman" panose="02020603050405020304" pitchFamily="18" charset="0"/>
              </a:rPr>
              <a:t>），可以全量表為代表分數時，並參考全量表分數</a:t>
            </a:r>
            <a:r>
              <a:rPr lang="en-US" altLang="zh-TW" sz="2800" kern="0" dirty="0">
                <a:latin typeface="標楷體" panose="03000509000000000000" pitchFamily="65" charset="-120"/>
                <a:ea typeface="標楷體" panose="03000509000000000000" pitchFamily="65" charset="-120"/>
                <a:cs typeface="Times New Roman" panose="02020603050405020304" pitchFamily="18" charset="0"/>
              </a:rPr>
              <a:t>±95%</a:t>
            </a:r>
            <a:r>
              <a:rPr lang="zh-TW" altLang="zh-TW" sz="2800" kern="0" dirty="0">
                <a:latin typeface="標楷體" panose="03000509000000000000" pitchFamily="65" charset="-120"/>
                <a:ea typeface="標楷體" panose="03000509000000000000" pitchFamily="65" charset="-120"/>
                <a:cs typeface="Times New Roman" panose="02020603050405020304" pitchFamily="18" charset="0"/>
              </a:rPr>
              <a:t>信賴區間。</a:t>
            </a:r>
            <a:endParaRPr lang="zh-TW" altLang="zh-TW" sz="2800" kern="100" dirty="0">
              <a:latin typeface="標楷體" panose="03000509000000000000" pitchFamily="65" charset="-120"/>
              <a:ea typeface="標楷體" panose="03000509000000000000" pitchFamily="65" charset="-120"/>
              <a:cs typeface="Times New Roman" panose="02020603050405020304" pitchFamily="18" charset="0"/>
            </a:endParaRPr>
          </a:p>
          <a:p>
            <a:pPr marL="0" lvl="0" indent="0">
              <a:buNone/>
              <a:tabLst>
                <a:tab pos="471805" algn="l"/>
              </a:tabLst>
            </a:pPr>
            <a:r>
              <a:rPr lang="en-US" altLang="zh-TW" sz="2800" kern="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2800" kern="0" dirty="0" smtClean="0">
                <a:latin typeface="標楷體" panose="03000509000000000000" pitchFamily="65" charset="-120"/>
                <a:ea typeface="標楷體" panose="03000509000000000000" pitchFamily="65" charset="-120"/>
                <a:cs typeface="Times New Roman" panose="02020603050405020304" pitchFamily="18" charset="0"/>
              </a:rPr>
              <a:t>三</a:t>
            </a:r>
            <a:r>
              <a:rPr lang="en-US" altLang="zh-TW" sz="2800" kern="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zh-TW" sz="2800" kern="0" dirty="0" smtClean="0">
                <a:latin typeface="標楷體" panose="03000509000000000000" pitchFamily="65" charset="-120"/>
                <a:ea typeface="標楷體" panose="03000509000000000000" pitchFamily="65" charset="-120"/>
                <a:cs typeface="Times New Roman" panose="02020603050405020304" pitchFamily="18" charset="0"/>
              </a:rPr>
              <a:t>運用</a:t>
            </a:r>
            <a:r>
              <a:rPr lang="zh-TW" altLang="zh-TW" sz="2800" kern="0" dirty="0">
                <a:latin typeface="標楷體" panose="03000509000000000000" pitchFamily="65" charset="-120"/>
                <a:ea typeface="標楷體" panose="03000509000000000000" pitchFamily="65" charset="-120"/>
                <a:cs typeface="Times New Roman" panose="02020603050405020304" pitchFamily="18" charset="0"/>
              </a:rPr>
              <a:t>適應行為量表或檢核表，低於所選量表或檢核表所定之切截分數</a:t>
            </a:r>
            <a:r>
              <a:rPr lang="zh-TW" altLang="zh-TW" sz="2800" kern="0" dirty="0" smtClean="0">
                <a:latin typeface="標楷體" panose="03000509000000000000" pitchFamily="65" charset="-120"/>
                <a:ea typeface="標楷體" panose="03000509000000000000" pitchFamily="65" charset="-120"/>
                <a:cs typeface="Times New Roman" panose="02020603050405020304" pitchFamily="18" charset="0"/>
              </a:rPr>
              <a:t>。</a:t>
            </a:r>
            <a:endParaRPr lang="zh-TW" altLang="zh-TW" sz="2800" kern="1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86836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6800" y="966651"/>
            <a:ext cx="10058400" cy="5068389"/>
          </a:xfrm>
        </p:spPr>
        <p:txBody>
          <a:bodyPr>
            <a:normAutofit/>
          </a:bodyPr>
          <a:lstStyle/>
          <a:p>
            <a:pPr marL="0" lvl="0" indent="0">
              <a:buNone/>
              <a:tabLst>
                <a:tab pos="471805" algn="l"/>
              </a:tabLst>
            </a:pPr>
            <a:r>
              <a:rPr lang="en-US" altLang="zh-TW" sz="2400" kern="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kern="0" dirty="0">
                <a:latin typeface="標楷體" panose="03000509000000000000" pitchFamily="65" charset="-120"/>
                <a:ea typeface="標楷體" panose="03000509000000000000" pitchFamily="65" charset="-120"/>
                <a:cs typeface="Times New Roman" panose="02020603050405020304" pitchFamily="18" charset="0"/>
              </a:rPr>
              <a:t>四</a:t>
            </a:r>
            <a:r>
              <a:rPr lang="en-US" altLang="zh-TW" sz="2400" kern="0"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0" dirty="0">
                <a:latin typeface="標楷體" panose="03000509000000000000" pitchFamily="65" charset="-120"/>
                <a:ea typeface="標楷體" panose="03000509000000000000" pitchFamily="65" charset="-120"/>
                <a:cs typeface="Times New Roman" panose="02020603050405020304" pitchFamily="18" charset="0"/>
              </a:rPr>
              <a:t>學業表現資料之認定如下：</a:t>
            </a:r>
            <a:endParaRPr lang="zh-TW" altLang="zh-TW" sz="2400" kern="100" dirty="0">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buFont typeface="+mj-lt"/>
              <a:buAutoNum type="arabicPeriod"/>
              <a:tabLst>
                <a:tab pos="561340" algn="l"/>
              </a:tabLst>
            </a:pPr>
            <a:r>
              <a:rPr lang="zh-TW" altLang="zh-TW" sz="2400" kern="0" dirty="0">
                <a:latin typeface="標楷體" panose="03000509000000000000" pitchFamily="65" charset="-120"/>
                <a:ea typeface="標楷體" panose="03000509000000000000" pitchFamily="65" charset="-120"/>
                <a:cs typeface="DFKaiShu-SB-Estd-BF"/>
              </a:rPr>
              <a:t>新個案：檢附足以證明學科（領域）學習顯著困難相關資料及基本學習能力測驗。</a:t>
            </a:r>
            <a:endParaRPr lang="zh-TW" altLang="zh-TW" sz="2400" kern="100" dirty="0">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buFont typeface="+mj-lt"/>
              <a:buAutoNum type="arabicPeriod"/>
              <a:tabLst>
                <a:tab pos="561340" algn="l"/>
              </a:tabLst>
            </a:pPr>
            <a:r>
              <a:rPr lang="zh-TW" altLang="zh-TW" sz="2400" kern="0" dirty="0">
                <a:latin typeface="標楷體" panose="03000509000000000000" pitchFamily="65" charset="-120"/>
                <a:ea typeface="標楷體" panose="03000509000000000000" pitchFamily="65" charset="-120"/>
                <a:cs typeface="DFKaiShu-SB-Estd-BF"/>
              </a:rPr>
              <a:t>重新鑑定時，原安置於不分類資源班或不分類巡迴輔導班學生</a:t>
            </a:r>
            <a:r>
              <a:rPr lang="en-US" altLang="zh-TW" sz="2400" kern="0" dirty="0">
                <a:latin typeface="標楷體" panose="03000509000000000000" pitchFamily="65" charset="-120"/>
                <a:ea typeface="標楷體" panose="03000509000000000000" pitchFamily="65" charset="-120"/>
                <a:cs typeface="DFKaiShu-SB-Estd-BF"/>
              </a:rPr>
              <a:t>:</a:t>
            </a:r>
            <a:r>
              <a:rPr lang="zh-TW" altLang="zh-TW" sz="2400" kern="0" dirty="0">
                <a:latin typeface="標楷體" panose="03000509000000000000" pitchFamily="65" charset="-120"/>
                <a:ea typeface="標楷體" panose="03000509000000000000" pitchFamily="65" charset="-120"/>
                <a:cs typeface="DFKaiShu-SB-Estd-BF"/>
              </a:rPr>
              <a:t>檢附足以證明學科（領域）學習顯著困難相關資料（請註明哪些是普通班成績、哪些是資源班或巡迴輔導班成績）及基本學習能力測驗。</a:t>
            </a:r>
            <a:endParaRPr lang="zh-TW" altLang="zh-TW" sz="2400" kern="100" dirty="0">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buFont typeface="+mj-lt"/>
              <a:buAutoNum type="arabicPeriod"/>
              <a:tabLst>
                <a:tab pos="561340" algn="l"/>
              </a:tabLst>
            </a:pPr>
            <a:r>
              <a:rPr lang="zh-TW" altLang="zh-TW" sz="2400" kern="0" dirty="0">
                <a:latin typeface="標楷體" panose="03000509000000000000" pitchFamily="65" charset="-120"/>
                <a:ea typeface="標楷體" panose="03000509000000000000" pitchFamily="65" charset="-120"/>
                <a:cs typeface="DFKaiShu-SB-Estd-BF"/>
              </a:rPr>
              <a:t>重新鑑定時，原安置於集中式特殊教育班學生：檢附個別化教育計畫</a:t>
            </a:r>
            <a:r>
              <a:rPr lang="en-US" altLang="zh-TW" sz="2400" kern="0" dirty="0">
                <a:latin typeface="標楷體" panose="03000509000000000000" pitchFamily="65" charset="-120"/>
                <a:ea typeface="標楷體" panose="03000509000000000000" pitchFamily="65" charset="-120"/>
                <a:cs typeface="DFKaiShu-SB-Estd-BF"/>
              </a:rPr>
              <a:t>IEP</a:t>
            </a:r>
            <a:r>
              <a:rPr lang="zh-TW" altLang="zh-TW" sz="2400" kern="0" dirty="0">
                <a:latin typeface="標楷體" panose="03000509000000000000" pitchFamily="65" charset="-120"/>
                <a:ea typeface="標楷體" panose="03000509000000000000" pitchFamily="65" charset="-120"/>
                <a:cs typeface="DFKaiShu-SB-Estd-BF"/>
              </a:rPr>
              <a:t>。</a:t>
            </a:r>
            <a:endParaRPr lang="zh-TW" altLang="zh-TW" sz="2400" kern="100" dirty="0">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sz="2400" dirty="0">
              <a:latin typeface="標楷體" panose="03000509000000000000" pitchFamily="65" charset="-120"/>
              <a:ea typeface="標楷體" panose="03000509000000000000" pitchFamily="65" charset="-120"/>
            </a:endParaRPr>
          </a:p>
          <a:p>
            <a:endParaRPr lang="zh-TW" altLang="en-US" sz="2400" dirty="0"/>
          </a:p>
        </p:txBody>
      </p:sp>
    </p:spTree>
    <p:extLst>
      <p:ext uri="{BB962C8B-B14F-4D97-AF65-F5344CB8AC3E}">
        <p14:creationId xmlns:p14="http://schemas.microsoft.com/office/powerpoint/2010/main" val="287175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6800" y="796834"/>
            <a:ext cx="10058400" cy="1371600"/>
          </a:xfrm>
        </p:spPr>
        <p:txBody>
          <a:bodyPr>
            <a:normAutofit fontScale="90000"/>
          </a:bodyPr>
          <a:lstStyle/>
          <a:p>
            <a:r>
              <a:rPr lang="zh-TW" altLang="en-US" dirty="0" smtClean="0"/>
              <a:t>心</a:t>
            </a:r>
            <a:r>
              <a:rPr lang="zh-TW" altLang="en-US" dirty="0"/>
              <a:t>評工具</a:t>
            </a:r>
            <a:r>
              <a:rPr lang="zh-TW" altLang="en-US" dirty="0" smtClean="0"/>
              <a:t>介紹</a:t>
            </a:r>
            <a:r>
              <a:rPr lang="en-US" altLang="zh-TW" dirty="0" smtClean="0"/>
              <a:t>-</a:t>
            </a:r>
            <a:br>
              <a:rPr lang="en-US" altLang="zh-TW" dirty="0" smtClean="0"/>
            </a:br>
            <a:r>
              <a:rPr lang="zh-TW" altLang="zh-TW" dirty="0" smtClean="0"/>
              <a:t>修訂</a:t>
            </a:r>
            <a:r>
              <a:rPr lang="zh-TW" altLang="zh-TW" dirty="0"/>
              <a:t>中華適應行為量表</a:t>
            </a:r>
            <a:r>
              <a:rPr lang="en-US" altLang="zh-TW" dirty="0"/>
              <a:t>&lt;</a:t>
            </a:r>
            <a:r>
              <a:rPr lang="zh-TW" altLang="zh-TW" dirty="0"/>
              <a:t>中小學版</a:t>
            </a:r>
            <a:r>
              <a:rPr lang="en-US" altLang="zh-TW" dirty="0"/>
              <a:t>&gt;</a:t>
            </a:r>
            <a:r>
              <a:rPr lang="zh-TW" altLang="en-US" dirty="0"/>
              <a:t/>
            </a:r>
            <a:br>
              <a:rPr lang="zh-TW" altLang="en-US" dirty="0"/>
            </a:br>
            <a:endParaRPr lang="zh-TW" altLang="en-US" dirty="0"/>
          </a:p>
        </p:txBody>
      </p:sp>
      <p:sp>
        <p:nvSpPr>
          <p:cNvPr id="3" name="內容版面配置區 2"/>
          <p:cNvSpPr>
            <a:spLocks noGrp="1"/>
          </p:cNvSpPr>
          <p:nvPr>
            <p:ph idx="1"/>
          </p:nvPr>
        </p:nvSpPr>
        <p:spPr>
          <a:xfrm>
            <a:off x="1066800" y="2168434"/>
            <a:ext cx="10058400" cy="3866606"/>
          </a:xfrm>
        </p:spPr>
        <p:txBody>
          <a:bodyPr>
            <a:normAutofit/>
          </a:bodyPr>
          <a:lstStyle/>
          <a:p>
            <a:r>
              <a:rPr lang="zh-TW" altLang="zh-TW" sz="3200" dirty="0"/>
              <a:t>此量表是用來評量並描述四至十八足歲兒童生活與適應行為發展狀況，評量結果可以評估兒童及青少年的生活與適應行為發展程度，並提供家長及教師教學及輔導之用。</a:t>
            </a:r>
            <a:endParaRPr lang="zh-TW" altLang="en-US" sz="3200" dirty="0"/>
          </a:p>
        </p:txBody>
      </p:sp>
    </p:spTree>
    <p:extLst>
      <p:ext uri="{BB962C8B-B14F-4D97-AF65-F5344CB8AC3E}">
        <p14:creationId xmlns:p14="http://schemas.microsoft.com/office/powerpoint/2010/main" val="290301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修訂文蘭適應行為量表（</a:t>
            </a:r>
            <a:r>
              <a:rPr lang="en-US" altLang="zh-TW" dirty="0"/>
              <a:t>VABS</a:t>
            </a:r>
            <a:r>
              <a:rPr lang="zh-TW" altLang="zh-TW" dirty="0"/>
              <a:t>）</a:t>
            </a:r>
            <a:endParaRPr lang="zh-TW" altLang="en-US" dirty="0"/>
          </a:p>
        </p:txBody>
      </p:sp>
      <p:sp>
        <p:nvSpPr>
          <p:cNvPr id="5" name="內容版面配置區 4"/>
          <p:cNvSpPr>
            <a:spLocks noGrp="1"/>
          </p:cNvSpPr>
          <p:nvPr>
            <p:ph idx="1"/>
          </p:nvPr>
        </p:nvSpPr>
        <p:spPr/>
        <p:txBody>
          <a:bodyPr>
            <a:noAutofit/>
          </a:bodyPr>
          <a:lstStyle/>
          <a:p>
            <a:r>
              <a:rPr lang="en-US" altLang="zh-TW" sz="2000" dirty="0"/>
              <a:t>1.</a:t>
            </a:r>
            <a:r>
              <a:rPr lang="zh-TW" altLang="zh-TW" sz="2000" dirty="0"/>
              <a:t>可診斷、評量智能不足學生之適應行為，作為教育安置之重要參考。並提供個別間及個別內在差異之比較，協助有關人員了解學生在同齡團體上之相對地位及內在差異情形。更可配合其他領域的評量，如智力測驗、成就測驗、語言發展評量等，做一廣泛而周延的教育計畫擬定之參考。</a:t>
            </a:r>
            <a:r>
              <a:rPr lang="en-US" altLang="zh-TW" sz="2000" dirty="0"/>
              <a:t> </a:t>
            </a:r>
            <a:endParaRPr lang="en-US" altLang="zh-TW" sz="2000" dirty="0" smtClean="0"/>
          </a:p>
          <a:p>
            <a:r>
              <a:rPr lang="en-US" altLang="zh-TW" sz="2000" dirty="0" smtClean="0"/>
              <a:t>2</a:t>
            </a:r>
            <a:r>
              <a:rPr lang="en-US" altLang="zh-TW" sz="2000" dirty="0"/>
              <a:t>.</a:t>
            </a:r>
            <a:r>
              <a:rPr lang="zh-TW" altLang="zh-TW" sz="2000" dirty="0"/>
              <a:t>總量表之標準分數代表兒童在個人及社會能力上的整體綜合評估，包含了四個不同向度的適應功能，內容如下：</a:t>
            </a:r>
            <a:r>
              <a:rPr lang="en-US" altLang="zh-TW" sz="2000" dirty="0"/>
              <a:t/>
            </a:r>
            <a:br>
              <a:rPr lang="en-US" altLang="zh-TW" sz="2000" dirty="0"/>
            </a:br>
            <a:r>
              <a:rPr lang="en-US" altLang="zh-TW" sz="2000" dirty="0"/>
              <a:t>(1).</a:t>
            </a:r>
            <a:r>
              <a:rPr lang="zh-TW" altLang="zh-TW" sz="2000" dirty="0"/>
              <a:t>溝通領域：包括接受性語言、表達性語言與書寫能力。</a:t>
            </a:r>
            <a:r>
              <a:rPr lang="en-US" altLang="zh-TW" sz="2000" dirty="0"/>
              <a:t/>
            </a:r>
            <a:br>
              <a:rPr lang="en-US" altLang="zh-TW" sz="2000" dirty="0"/>
            </a:br>
            <a:r>
              <a:rPr lang="en-US" altLang="zh-TW" sz="2000" dirty="0"/>
              <a:t>(2).</a:t>
            </a:r>
            <a:r>
              <a:rPr lang="zh-TW" altLang="zh-TW" sz="2000" dirty="0"/>
              <a:t>日常生活技巧領域：個人的生活技巧、家庭的生活技巧、社區的生活技巧。</a:t>
            </a:r>
            <a:r>
              <a:rPr lang="en-US" altLang="zh-TW" sz="2000" dirty="0"/>
              <a:t/>
            </a:r>
            <a:br>
              <a:rPr lang="en-US" altLang="zh-TW" sz="2000" dirty="0"/>
            </a:br>
            <a:r>
              <a:rPr lang="en-US" altLang="zh-TW" sz="2000" dirty="0"/>
              <a:t>(3).</a:t>
            </a:r>
            <a:r>
              <a:rPr lang="zh-TW" altLang="zh-TW" sz="2000" dirty="0"/>
              <a:t>社會化領域：人際關係、遊戲和休閒、應付進退技巧。</a:t>
            </a:r>
            <a:r>
              <a:rPr lang="en-US" altLang="zh-TW" sz="2000" dirty="0"/>
              <a:t/>
            </a:r>
            <a:br>
              <a:rPr lang="en-US" altLang="zh-TW" sz="2000" dirty="0"/>
            </a:br>
            <a:r>
              <a:rPr lang="en-US" altLang="zh-TW" sz="2000" dirty="0"/>
              <a:t>(4).</a:t>
            </a:r>
            <a:r>
              <a:rPr lang="zh-TW" altLang="zh-TW" sz="2000" dirty="0"/>
              <a:t>動作技巧領域：粗大動作、精細動作。</a:t>
            </a:r>
            <a:endParaRPr lang="zh-TW" altLang="en-US" sz="2000" dirty="0"/>
          </a:p>
        </p:txBody>
      </p:sp>
    </p:spTree>
    <p:extLst>
      <p:ext uri="{BB962C8B-B14F-4D97-AF65-F5344CB8AC3E}">
        <p14:creationId xmlns:p14="http://schemas.microsoft.com/office/powerpoint/2010/main" val="3693290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肥皂">
  <a:themeElements>
    <a:clrScheme name="肥皂">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肥皂">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肥皂">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TM03457510[[fn=肥皂]]</Template>
  <TotalTime>138</TotalTime>
  <Words>885</Words>
  <Application>Microsoft Office PowerPoint</Application>
  <PresentationFormat>寬螢幕</PresentationFormat>
  <Paragraphs>60</Paragraphs>
  <Slides>13</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13</vt:i4>
      </vt:variant>
    </vt:vector>
  </HeadingPairs>
  <TitlesOfParts>
    <vt:vector size="22" baseType="lpstr">
      <vt:lpstr>DFKaiShu-SB-Estd-BF</vt:lpstr>
      <vt:lpstr>細明體</vt:lpstr>
      <vt:lpstr>新細明體</vt:lpstr>
      <vt:lpstr>標楷體</vt:lpstr>
      <vt:lpstr>Arial</vt:lpstr>
      <vt:lpstr>Calibri</vt:lpstr>
      <vt:lpstr>Century Gothic</vt:lpstr>
      <vt:lpstr>Times New Roman</vt:lpstr>
      <vt:lpstr>肥皂</vt:lpstr>
      <vt:lpstr>A1類別 (智能障礙)</vt:lpstr>
      <vt:lpstr>PowerPoint 簡報</vt:lpstr>
      <vt:lpstr>智能障礙 流程表 </vt:lpstr>
      <vt:lpstr>身心障礙及資賦優異學生鑑定辦法 </vt:lpstr>
      <vt:lpstr>智能障礙 補充說明 </vt:lpstr>
      <vt:lpstr>PowerPoint 簡報</vt:lpstr>
      <vt:lpstr>PowerPoint 簡報</vt:lpstr>
      <vt:lpstr>心評工具介紹- 修訂中華適應行為量表&lt;中小學版&gt; </vt:lpstr>
      <vt:lpstr>修訂文蘭適應行為量表（VABS）</vt:lpstr>
      <vt:lpstr>社會適應表現檢核表</vt:lpstr>
      <vt:lpstr>ADHD 學生適應評量表</vt:lpstr>
      <vt:lpstr>智能障礙-鑑定安置報告撰寫 注意事項</vt:lpstr>
      <vt:lpstr>智能障礙-鑑定安置會議報告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B類別 (自閉症+情緒行為障礙)</dc:title>
  <dc:creator>USER</dc:creator>
  <cp:lastModifiedBy>USER</cp:lastModifiedBy>
  <cp:revision>10</cp:revision>
  <dcterms:created xsi:type="dcterms:W3CDTF">2017-07-31T01:44:10Z</dcterms:created>
  <dcterms:modified xsi:type="dcterms:W3CDTF">2017-08-09T06:42:17Z</dcterms:modified>
</cp:coreProperties>
</file>