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72" r:id="rId3"/>
    <p:sldId id="260" r:id="rId4"/>
    <p:sldId id="267" r:id="rId5"/>
    <p:sldId id="268" r:id="rId6"/>
    <p:sldId id="269" r:id="rId7"/>
    <p:sldId id="270" r:id="rId8"/>
    <p:sldId id="266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9" r:id="rId18"/>
    <p:sldId id="287" r:id="rId19"/>
    <p:sldId id="288" r:id="rId20"/>
    <p:sldId id="290" r:id="rId21"/>
    <p:sldId id="282" r:id="rId22"/>
    <p:sldId id="283" r:id="rId23"/>
    <p:sldId id="284" r:id="rId24"/>
    <p:sldId id="285" r:id="rId25"/>
    <p:sldId id="299" r:id="rId26"/>
    <p:sldId id="256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BF758-59D9-47F1-85B8-0B894804634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7094A4C1-505E-49D5-BAE7-69533DF5EB89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轉介與篩選</a:t>
          </a:r>
          <a:endParaRPr lang="zh-TW" altLang="en-US" sz="3200" b="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3871CD-3D32-49A6-BFEA-7F9B27CEAF89}" type="parTrans" cxnId="{66151A90-A8E8-4A3F-B5AD-1BAFACA4C511}">
      <dgm:prSet/>
      <dgm:spPr/>
      <dgm:t>
        <a:bodyPr/>
        <a:lstStyle/>
        <a:p>
          <a:endParaRPr lang="zh-TW" altLang="en-US"/>
        </a:p>
      </dgm:t>
    </dgm:pt>
    <dgm:pt modelId="{30D9AF90-F961-4ABA-8A63-475E78F70810}" type="sibTrans" cxnId="{66151A90-A8E8-4A3F-B5AD-1BAFACA4C511}">
      <dgm:prSet/>
      <dgm:spPr/>
      <dgm:t>
        <a:bodyPr/>
        <a:lstStyle/>
        <a:p>
          <a:endParaRPr lang="zh-TW" altLang="en-US"/>
        </a:p>
      </dgm:t>
    </dgm:pt>
    <dgm:pt modelId="{B574D9A8-AD51-4F20-A420-101F30F0FD41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施測與評量</a:t>
          </a:r>
          <a:endParaRPr lang="zh-TW" altLang="en-US" sz="3200" b="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8DB406-2973-4112-A709-E87C7CD585EB}" type="parTrans" cxnId="{A6EA8B4E-8C73-4ED7-98FD-F4FDC5DED4C8}">
      <dgm:prSet/>
      <dgm:spPr/>
      <dgm:t>
        <a:bodyPr/>
        <a:lstStyle/>
        <a:p>
          <a:endParaRPr lang="zh-TW" altLang="en-US"/>
        </a:p>
      </dgm:t>
    </dgm:pt>
    <dgm:pt modelId="{42030EDA-2EF6-47D8-849D-16E906A8459E}" type="sibTrans" cxnId="{A6EA8B4E-8C73-4ED7-98FD-F4FDC5DED4C8}">
      <dgm:prSet/>
      <dgm:spPr/>
      <dgm:t>
        <a:bodyPr/>
        <a:lstStyle/>
        <a:p>
          <a:endParaRPr lang="zh-TW" altLang="en-US"/>
        </a:p>
      </dgm:t>
    </dgm:pt>
    <dgm:pt modelId="{BE8D8B71-564C-465A-8813-3259A9E038E4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綜合 研判</a:t>
          </a:r>
          <a:endParaRPr lang="zh-TW" altLang="en-US" sz="3200" b="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553A84-CDD7-430B-891C-4A3E6586187D}" type="parTrans" cxnId="{2EEFCE1A-47BE-4542-B4C9-D2B6F2B4680C}">
      <dgm:prSet/>
      <dgm:spPr/>
      <dgm:t>
        <a:bodyPr/>
        <a:lstStyle/>
        <a:p>
          <a:endParaRPr lang="zh-TW" altLang="en-US"/>
        </a:p>
      </dgm:t>
    </dgm:pt>
    <dgm:pt modelId="{9C4ABBA4-FE29-451A-8D62-D47E5DB567C5}" type="sibTrans" cxnId="{2EEFCE1A-47BE-4542-B4C9-D2B6F2B4680C}">
      <dgm:prSet/>
      <dgm:spPr/>
      <dgm:t>
        <a:bodyPr/>
        <a:lstStyle/>
        <a:p>
          <a:endParaRPr lang="zh-TW" altLang="en-US"/>
        </a:p>
      </dgm:t>
    </dgm:pt>
    <dgm:pt modelId="{4762F5E7-F47B-4B4D-B6D2-E563A49762E5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鑑輔會 鑑定</a:t>
          </a:r>
          <a:endParaRPr lang="zh-TW" altLang="en-US" sz="3200" b="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905995-720B-4227-88DA-EC0C7CFE1746}" type="parTrans" cxnId="{D7CEB675-1CB6-49E4-BBE4-F358AF5F944F}">
      <dgm:prSet/>
      <dgm:spPr/>
      <dgm:t>
        <a:bodyPr/>
        <a:lstStyle/>
        <a:p>
          <a:endParaRPr lang="zh-TW" altLang="en-US"/>
        </a:p>
      </dgm:t>
    </dgm:pt>
    <dgm:pt modelId="{34F892E6-1AD9-4D7A-98FD-4BC7AAD33C41}" type="sibTrans" cxnId="{D7CEB675-1CB6-49E4-BBE4-F358AF5F944F}">
      <dgm:prSet/>
      <dgm:spPr/>
      <dgm:t>
        <a:bodyPr/>
        <a:lstStyle/>
        <a:p>
          <a:endParaRPr lang="zh-TW" altLang="en-US"/>
        </a:p>
      </dgm:t>
    </dgm:pt>
    <dgm:pt modelId="{B0C2AD5F-D7B8-4524-BE15-2054155B21A0}" type="pres">
      <dgm:prSet presAssocID="{211BF758-59D9-47F1-85B8-0B894804634C}" presName="rootnode" presStyleCnt="0">
        <dgm:presLayoutVars>
          <dgm:chMax/>
          <dgm:chPref/>
          <dgm:dir/>
          <dgm:animLvl val="lvl"/>
        </dgm:presLayoutVars>
      </dgm:prSet>
      <dgm:spPr/>
    </dgm:pt>
    <dgm:pt modelId="{7A4AA4D3-E550-4789-BBD9-C3CDFABC0E57}" type="pres">
      <dgm:prSet presAssocID="{7094A4C1-505E-49D5-BAE7-69533DF5EB89}" presName="composite" presStyleCnt="0"/>
      <dgm:spPr/>
    </dgm:pt>
    <dgm:pt modelId="{431FBC63-1177-4E7E-A562-1808681743C0}" type="pres">
      <dgm:prSet presAssocID="{7094A4C1-505E-49D5-BAE7-69533DF5EB89}" presName="bentUpArrow1" presStyleLbl="alignImgPlace1" presStyleIdx="0" presStyleCnt="3"/>
      <dgm:spPr/>
    </dgm:pt>
    <dgm:pt modelId="{4E2CED32-4F89-4D1D-9BA6-B1C6B28AB39A}" type="pres">
      <dgm:prSet presAssocID="{7094A4C1-505E-49D5-BAE7-69533DF5EB89}" presName="ParentText" presStyleLbl="node1" presStyleIdx="0" presStyleCnt="4" custScaleX="1130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B8F8A3-64F7-46C0-B8F8-70BD642174F9}" type="pres">
      <dgm:prSet presAssocID="{7094A4C1-505E-49D5-BAE7-69533DF5EB8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C9D9619-4E06-4B6C-B1D3-D1AB450FCD7E}" type="pres">
      <dgm:prSet presAssocID="{30D9AF90-F961-4ABA-8A63-475E78F70810}" presName="sibTrans" presStyleCnt="0"/>
      <dgm:spPr/>
    </dgm:pt>
    <dgm:pt modelId="{31272F5D-F93A-40BA-83CE-20FB99336F2C}" type="pres">
      <dgm:prSet presAssocID="{B574D9A8-AD51-4F20-A420-101F30F0FD41}" presName="composite" presStyleCnt="0"/>
      <dgm:spPr/>
    </dgm:pt>
    <dgm:pt modelId="{FE542A7F-ECCF-4C62-B496-0B979BB68F98}" type="pres">
      <dgm:prSet presAssocID="{B574D9A8-AD51-4F20-A420-101F30F0FD41}" presName="bentUpArrow1" presStyleLbl="alignImgPlace1" presStyleIdx="1" presStyleCnt="3"/>
      <dgm:spPr/>
    </dgm:pt>
    <dgm:pt modelId="{5B2F8A82-D1B3-4A95-B162-67E28B982EBE}" type="pres">
      <dgm:prSet presAssocID="{B574D9A8-AD51-4F20-A420-101F30F0FD41}" presName="ParentText" presStyleLbl="node1" presStyleIdx="1" presStyleCnt="4" custScaleX="1184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D72E85-A243-4DD4-BDA7-EBBCD306F284}" type="pres">
      <dgm:prSet presAssocID="{B574D9A8-AD51-4F20-A420-101F30F0FD4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C656037-136D-4702-8260-D6D76FEFB1EA}" type="pres">
      <dgm:prSet presAssocID="{42030EDA-2EF6-47D8-849D-16E906A8459E}" presName="sibTrans" presStyleCnt="0"/>
      <dgm:spPr/>
    </dgm:pt>
    <dgm:pt modelId="{0FD3D422-5EB5-49F0-855F-C7BC5F78E788}" type="pres">
      <dgm:prSet presAssocID="{BE8D8B71-564C-465A-8813-3259A9E038E4}" presName="composite" presStyleCnt="0"/>
      <dgm:spPr/>
    </dgm:pt>
    <dgm:pt modelId="{814A22F4-388C-4C3E-9E61-FFE0CD11631E}" type="pres">
      <dgm:prSet presAssocID="{BE8D8B71-564C-465A-8813-3259A9E038E4}" presName="bentUpArrow1" presStyleLbl="alignImgPlace1" presStyleIdx="2" presStyleCnt="3"/>
      <dgm:spPr/>
    </dgm:pt>
    <dgm:pt modelId="{0060CCAE-C14F-4A28-ABCD-92C20CCC9C75}" type="pres">
      <dgm:prSet presAssocID="{BE8D8B71-564C-465A-8813-3259A9E038E4}" presName="ParentText" presStyleLbl="node1" presStyleIdx="2" presStyleCnt="4" custScaleX="109237">
        <dgm:presLayoutVars>
          <dgm:chMax val="1"/>
          <dgm:chPref val="1"/>
          <dgm:bulletEnabled val="1"/>
        </dgm:presLayoutVars>
      </dgm:prSet>
      <dgm:spPr/>
    </dgm:pt>
    <dgm:pt modelId="{3DAEFFB2-6D79-422F-A985-BCBBFCCBB2A2}" type="pres">
      <dgm:prSet presAssocID="{BE8D8B71-564C-465A-8813-3259A9E038E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02383D3-EC6A-480D-BFC6-C165C927F7C1}" type="pres">
      <dgm:prSet presAssocID="{9C4ABBA4-FE29-451A-8D62-D47E5DB567C5}" presName="sibTrans" presStyleCnt="0"/>
      <dgm:spPr/>
    </dgm:pt>
    <dgm:pt modelId="{40B84048-0445-4618-B7C2-1AAA4C261C97}" type="pres">
      <dgm:prSet presAssocID="{4762F5E7-F47B-4B4D-B6D2-E563A49762E5}" presName="composite" presStyleCnt="0"/>
      <dgm:spPr/>
    </dgm:pt>
    <dgm:pt modelId="{67E02E25-4B1D-46A3-A779-34F54EE618A4}" type="pres">
      <dgm:prSet presAssocID="{4762F5E7-F47B-4B4D-B6D2-E563A49762E5}" presName="ParentText" presStyleLbl="node1" presStyleIdx="3" presStyleCnt="4" custScaleX="133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411969-3DFD-46D7-9D00-17E4BCC440A7}" type="presOf" srcId="{211BF758-59D9-47F1-85B8-0B894804634C}" destId="{B0C2AD5F-D7B8-4524-BE15-2054155B21A0}" srcOrd="0" destOrd="0" presId="urn:microsoft.com/office/officeart/2005/8/layout/StepDownProcess"/>
    <dgm:cxn modelId="{66151A90-A8E8-4A3F-B5AD-1BAFACA4C511}" srcId="{211BF758-59D9-47F1-85B8-0B894804634C}" destId="{7094A4C1-505E-49D5-BAE7-69533DF5EB89}" srcOrd="0" destOrd="0" parTransId="{1F3871CD-3D32-49A6-BFEA-7F9B27CEAF89}" sibTransId="{30D9AF90-F961-4ABA-8A63-475E78F70810}"/>
    <dgm:cxn modelId="{A6EA8B4E-8C73-4ED7-98FD-F4FDC5DED4C8}" srcId="{211BF758-59D9-47F1-85B8-0B894804634C}" destId="{B574D9A8-AD51-4F20-A420-101F30F0FD41}" srcOrd="1" destOrd="0" parTransId="{508DB406-2973-4112-A709-E87C7CD585EB}" sibTransId="{42030EDA-2EF6-47D8-849D-16E906A8459E}"/>
    <dgm:cxn modelId="{5F53E1F2-608C-4302-B974-774F1A477F98}" type="presOf" srcId="{4762F5E7-F47B-4B4D-B6D2-E563A49762E5}" destId="{67E02E25-4B1D-46A3-A779-34F54EE618A4}" srcOrd="0" destOrd="0" presId="urn:microsoft.com/office/officeart/2005/8/layout/StepDownProcess"/>
    <dgm:cxn modelId="{44DA0BD4-7585-47FE-AC46-00E04C4B40C4}" type="presOf" srcId="{B574D9A8-AD51-4F20-A420-101F30F0FD41}" destId="{5B2F8A82-D1B3-4A95-B162-67E28B982EBE}" srcOrd="0" destOrd="0" presId="urn:microsoft.com/office/officeart/2005/8/layout/StepDownProcess"/>
    <dgm:cxn modelId="{E6F3ADC1-DB24-4E37-9F4D-3E6C9C961208}" type="presOf" srcId="{BE8D8B71-564C-465A-8813-3259A9E038E4}" destId="{0060CCAE-C14F-4A28-ABCD-92C20CCC9C75}" srcOrd="0" destOrd="0" presId="urn:microsoft.com/office/officeart/2005/8/layout/StepDownProcess"/>
    <dgm:cxn modelId="{D7CEB675-1CB6-49E4-BBE4-F358AF5F944F}" srcId="{211BF758-59D9-47F1-85B8-0B894804634C}" destId="{4762F5E7-F47B-4B4D-B6D2-E563A49762E5}" srcOrd="3" destOrd="0" parTransId="{F4905995-720B-4227-88DA-EC0C7CFE1746}" sibTransId="{34F892E6-1AD9-4D7A-98FD-4BC7AAD33C41}"/>
    <dgm:cxn modelId="{4D3E1E28-5AD5-4E81-9DFB-A88227ACF558}" type="presOf" srcId="{7094A4C1-505E-49D5-BAE7-69533DF5EB89}" destId="{4E2CED32-4F89-4D1D-9BA6-B1C6B28AB39A}" srcOrd="0" destOrd="0" presId="urn:microsoft.com/office/officeart/2005/8/layout/StepDownProcess"/>
    <dgm:cxn modelId="{2EEFCE1A-47BE-4542-B4C9-D2B6F2B4680C}" srcId="{211BF758-59D9-47F1-85B8-0B894804634C}" destId="{BE8D8B71-564C-465A-8813-3259A9E038E4}" srcOrd="2" destOrd="0" parTransId="{5F553A84-CDD7-430B-891C-4A3E6586187D}" sibTransId="{9C4ABBA4-FE29-451A-8D62-D47E5DB567C5}"/>
    <dgm:cxn modelId="{689A6794-6846-4BC1-955E-1FB1470E3124}" type="presParOf" srcId="{B0C2AD5F-D7B8-4524-BE15-2054155B21A0}" destId="{7A4AA4D3-E550-4789-BBD9-C3CDFABC0E57}" srcOrd="0" destOrd="0" presId="urn:microsoft.com/office/officeart/2005/8/layout/StepDownProcess"/>
    <dgm:cxn modelId="{24B04FE3-6F33-42D2-88E5-50A786A453E0}" type="presParOf" srcId="{7A4AA4D3-E550-4789-BBD9-C3CDFABC0E57}" destId="{431FBC63-1177-4E7E-A562-1808681743C0}" srcOrd="0" destOrd="0" presId="urn:microsoft.com/office/officeart/2005/8/layout/StepDownProcess"/>
    <dgm:cxn modelId="{1E16C80E-43C2-4E66-9A06-B137990ADBDE}" type="presParOf" srcId="{7A4AA4D3-E550-4789-BBD9-C3CDFABC0E57}" destId="{4E2CED32-4F89-4D1D-9BA6-B1C6B28AB39A}" srcOrd="1" destOrd="0" presId="urn:microsoft.com/office/officeart/2005/8/layout/StepDownProcess"/>
    <dgm:cxn modelId="{2C98F405-A85F-459E-A820-E6F39B761D0D}" type="presParOf" srcId="{7A4AA4D3-E550-4789-BBD9-C3CDFABC0E57}" destId="{60B8F8A3-64F7-46C0-B8F8-70BD642174F9}" srcOrd="2" destOrd="0" presId="urn:microsoft.com/office/officeart/2005/8/layout/StepDownProcess"/>
    <dgm:cxn modelId="{E700AFE7-9BD4-4FAD-817F-E54C3579C675}" type="presParOf" srcId="{B0C2AD5F-D7B8-4524-BE15-2054155B21A0}" destId="{0C9D9619-4E06-4B6C-B1D3-D1AB450FCD7E}" srcOrd="1" destOrd="0" presId="urn:microsoft.com/office/officeart/2005/8/layout/StepDownProcess"/>
    <dgm:cxn modelId="{6936C2DD-5C9F-489F-A8EF-4E800AA66B8B}" type="presParOf" srcId="{B0C2AD5F-D7B8-4524-BE15-2054155B21A0}" destId="{31272F5D-F93A-40BA-83CE-20FB99336F2C}" srcOrd="2" destOrd="0" presId="urn:microsoft.com/office/officeart/2005/8/layout/StepDownProcess"/>
    <dgm:cxn modelId="{7ABAB28B-4A9C-44AF-9B07-70DAD8FBF67C}" type="presParOf" srcId="{31272F5D-F93A-40BA-83CE-20FB99336F2C}" destId="{FE542A7F-ECCF-4C62-B496-0B979BB68F98}" srcOrd="0" destOrd="0" presId="urn:microsoft.com/office/officeart/2005/8/layout/StepDownProcess"/>
    <dgm:cxn modelId="{8059B1C1-F4C3-43E8-A4A4-E8E1997BD35F}" type="presParOf" srcId="{31272F5D-F93A-40BA-83CE-20FB99336F2C}" destId="{5B2F8A82-D1B3-4A95-B162-67E28B982EBE}" srcOrd="1" destOrd="0" presId="urn:microsoft.com/office/officeart/2005/8/layout/StepDownProcess"/>
    <dgm:cxn modelId="{50007430-931B-4397-9D38-F9E7E855AFCC}" type="presParOf" srcId="{31272F5D-F93A-40BA-83CE-20FB99336F2C}" destId="{86D72E85-A243-4DD4-BDA7-EBBCD306F284}" srcOrd="2" destOrd="0" presId="urn:microsoft.com/office/officeart/2005/8/layout/StepDownProcess"/>
    <dgm:cxn modelId="{7FB8189C-6D34-45F7-AD37-4E4FD93DEA89}" type="presParOf" srcId="{B0C2AD5F-D7B8-4524-BE15-2054155B21A0}" destId="{5C656037-136D-4702-8260-D6D76FEFB1EA}" srcOrd="3" destOrd="0" presId="urn:microsoft.com/office/officeart/2005/8/layout/StepDownProcess"/>
    <dgm:cxn modelId="{296D23DF-ABD2-4731-9E0B-4435C8DE315D}" type="presParOf" srcId="{B0C2AD5F-D7B8-4524-BE15-2054155B21A0}" destId="{0FD3D422-5EB5-49F0-855F-C7BC5F78E788}" srcOrd="4" destOrd="0" presId="urn:microsoft.com/office/officeart/2005/8/layout/StepDownProcess"/>
    <dgm:cxn modelId="{8235A5B5-FC92-4834-8DA4-E56BF2AD1687}" type="presParOf" srcId="{0FD3D422-5EB5-49F0-855F-C7BC5F78E788}" destId="{814A22F4-388C-4C3E-9E61-FFE0CD11631E}" srcOrd="0" destOrd="0" presId="urn:microsoft.com/office/officeart/2005/8/layout/StepDownProcess"/>
    <dgm:cxn modelId="{683622D0-D179-4272-8094-FB1213E0DB94}" type="presParOf" srcId="{0FD3D422-5EB5-49F0-855F-C7BC5F78E788}" destId="{0060CCAE-C14F-4A28-ABCD-92C20CCC9C75}" srcOrd="1" destOrd="0" presId="urn:microsoft.com/office/officeart/2005/8/layout/StepDownProcess"/>
    <dgm:cxn modelId="{FC37B067-2216-4988-A894-9F7D44C9BA54}" type="presParOf" srcId="{0FD3D422-5EB5-49F0-855F-C7BC5F78E788}" destId="{3DAEFFB2-6D79-422F-A985-BCBBFCCBB2A2}" srcOrd="2" destOrd="0" presId="urn:microsoft.com/office/officeart/2005/8/layout/StepDownProcess"/>
    <dgm:cxn modelId="{8BE16528-FDB5-4CA6-AC91-5FA2B653C1E9}" type="presParOf" srcId="{B0C2AD5F-D7B8-4524-BE15-2054155B21A0}" destId="{402383D3-EC6A-480D-BFC6-C165C927F7C1}" srcOrd="5" destOrd="0" presId="urn:microsoft.com/office/officeart/2005/8/layout/StepDownProcess"/>
    <dgm:cxn modelId="{3CC5A543-AE76-48A7-AAF8-922C684F6A8F}" type="presParOf" srcId="{B0C2AD5F-D7B8-4524-BE15-2054155B21A0}" destId="{40B84048-0445-4618-B7C2-1AAA4C261C97}" srcOrd="6" destOrd="0" presId="urn:microsoft.com/office/officeart/2005/8/layout/StepDownProcess"/>
    <dgm:cxn modelId="{CAADBC76-4DB3-4E90-A8EE-DB7820DCC10C}" type="presParOf" srcId="{40B84048-0445-4618-B7C2-1AAA4C261C97}" destId="{67E02E25-4B1D-46A3-A779-34F54EE618A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BC63-1177-4E7E-A562-1808681743C0}">
      <dsp:nvSpPr>
        <dsp:cNvPr id="0" name=""/>
        <dsp:cNvSpPr/>
      </dsp:nvSpPr>
      <dsp:spPr>
        <a:xfrm rot="5400000">
          <a:off x="1359748" y="1054505"/>
          <a:ext cx="926084" cy="1054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CED32-4F89-4D1D-9BA6-B1C6B28AB39A}">
      <dsp:nvSpPr>
        <dsp:cNvPr id="0" name=""/>
        <dsp:cNvSpPr/>
      </dsp:nvSpPr>
      <dsp:spPr>
        <a:xfrm>
          <a:off x="1013034" y="27921"/>
          <a:ext cx="1761695" cy="10912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轉介與篩選</a:t>
          </a:r>
          <a:endParaRPr lang="zh-TW" altLang="en-US" sz="3200" b="0" kern="120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66313" y="81200"/>
        <a:ext cx="1655137" cy="984678"/>
      </dsp:txXfrm>
    </dsp:sp>
    <dsp:sp modelId="{60B8F8A3-64F7-46C0-B8F8-70BD642174F9}">
      <dsp:nvSpPr>
        <dsp:cNvPr id="0" name=""/>
        <dsp:cNvSpPr/>
      </dsp:nvSpPr>
      <dsp:spPr>
        <a:xfrm>
          <a:off x="2673373" y="131995"/>
          <a:ext cx="1133854" cy="88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42A7F-ECCF-4C62-B496-0B979BB68F98}">
      <dsp:nvSpPr>
        <dsp:cNvPr id="0" name=""/>
        <dsp:cNvSpPr/>
      </dsp:nvSpPr>
      <dsp:spPr>
        <a:xfrm rot="5400000">
          <a:off x="2743622" y="2280323"/>
          <a:ext cx="926084" cy="1054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F8A82-D1B3-4A95-B162-67E28B982EBE}">
      <dsp:nvSpPr>
        <dsp:cNvPr id="0" name=""/>
        <dsp:cNvSpPr/>
      </dsp:nvSpPr>
      <dsp:spPr>
        <a:xfrm>
          <a:off x="2354247" y="1253740"/>
          <a:ext cx="1847019" cy="10912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施測與評量</a:t>
          </a:r>
          <a:endParaRPr lang="zh-TW" altLang="en-US" sz="3200" b="0" kern="120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7526" y="1307019"/>
        <a:ext cx="1740461" cy="984678"/>
      </dsp:txXfrm>
    </dsp:sp>
    <dsp:sp modelId="{86D72E85-A243-4DD4-BDA7-EBBCD306F284}">
      <dsp:nvSpPr>
        <dsp:cNvPr id="0" name=""/>
        <dsp:cNvSpPr/>
      </dsp:nvSpPr>
      <dsp:spPr>
        <a:xfrm>
          <a:off x="4057248" y="1357814"/>
          <a:ext cx="1133854" cy="88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A22F4-388C-4C3E-9E61-FFE0CD11631E}">
      <dsp:nvSpPr>
        <dsp:cNvPr id="0" name=""/>
        <dsp:cNvSpPr/>
      </dsp:nvSpPr>
      <dsp:spPr>
        <a:xfrm rot="5400000">
          <a:off x="4012818" y="3506142"/>
          <a:ext cx="926084" cy="1054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0CCAE-C14F-4A28-ABCD-92C20CCC9C75}">
      <dsp:nvSpPr>
        <dsp:cNvPr id="0" name=""/>
        <dsp:cNvSpPr/>
      </dsp:nvSpPr>
      <dsp:spPr>
        <a:xfrm>
          <a:off x="3695460" y="2479559"/>
          <a:ext cx="1702984" cy="10912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綜合 研判</a:t>
          </a:r>
          <a:endParaRPr lang="zh-TW" altLang="en-US" sz="3200" b="0" kern="120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48739" y="2532838"/>
        <a:ext cx="1596426" cy="984678"/>
      </dsp:txXfrm>
    </dsp:sp>
    <dsp:sp modelId="{3DAEFFB2-6D79-422F-A985-BCBBFCCBB2A2}">
      <dsp:nvSpPr>
        <dsp:cNvPr id="0" name=""/>
        <dsp:cNvSpPr/>
      </dsp:nvSpPr>
      <dsp:spPr>
        <a:xfrm>
          <a:off x="5326443" y="2583633"/>
          <a:ext cx="1133854" cy="88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02E25-4B1D-46A3-A779-34F54EE618A4}">
      <dsp:nvSpPr>
        <dsp:cNvPr id="0" name=""/>
        <dsp:cNvSpPr/>
      </dsp:nvSpPr>
      <dsp:spPr>
        <a:xfrm>
          <a:off x="5036673" y="3705377"/>
          <a:ext cx="2087195" cy="10912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鑑輔會 鑑定</a:t>
          </a:r>
          <a:endParaRPr lang="zh-TW" altLang="en-US" sz="3200" b="0" kern="1200" dirty="0">
            <a:solidFill>
              <a:schemeClr val="accent5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89952" y="3758656"/>
        <a:ext cx="1980637" cy="984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E08A49-CBEB-457F-AFAF-B4F0EAECDF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953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A49-CBEB-457F-AFAF-B4F0EAECDF0F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916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A49-CBEB-457F-AFAF-B4F0EAECDF0F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344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8A49-CBEB-457F-AFAF-B4F0EAECDF0F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558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0000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" name="Oval 4"/>
          <p:cNvSpPr>
            <a:spLocks noChangeArrowheads="1"/>
          </p:cNvSpPr>
          <p:nvPr userDrawn="1"/>
        </p:nvSpPr>
        <p:spPr bwMode="auto">
          <a:xfrm>
            <a:off x="1331913" y="5373688"/>
            <a:ext cx="863600" cy="79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5" name="Oval 5"/>
          <p:cNvSpPr>
            <a:spLocks noChangeArrowheads="1"/>
          </p:cNvSpPr>
          <p:nvPr userDrawn="1"/>
        </p:nvSpPr>
        <p:spPr bwMode="auto">
          <a:xfrm>
            <a:off x="1979613" y="5300663"/>
            <a:ext cx="792162" cy="6492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6" name="Oval 6"/>
          <p:cNvSpPr>
            <a:spLocks noChangeArrowheads="1"/>
          </p:cNvSpPr>
          <p:nvPr userDrawn="1"/>
        </p:nvSpPr>
        <p:spPr bwMode="auto">
          <a:xfrm>
            <a:off x="2700338" y="5229225"/>
            <a:ext cx="1223962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7" name="Oval 7"/>
          <p:cNvSpPr>
            <a:spLocks noChangeArrowheads="1"/>
          </p:cNvSpPr>
          <p:nvPr userDrawn="1"/>
        </p:nvSpPr>
        <p:spPr bwMode="auto">
          <a:xfrm>
            <a:off x="3851275" y="5300663"/>
            <a:ext cx="792163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8" name="Oval 8"/>
          <p:cNvSpPr>
            <a:spLocks noChangeArrowheads="1"/>
          </p:cNvSpPr>
          <p:nvPr userDrawn="1"/>
        </p:nvSpPr>
        <p:spPr bwMode="auto">
          <a:xfrm>
            <a:off x="4643438" y="5157788"/>
            <a:ext cx="1152525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9" name="Oval 9"/>
          <p:cNvSpPr>
            <a:spLocks noChangeArrowheads="1"/>
          </p:cNvSpPr>
          <p:nvPr userDrawn="1"/>
        </p:nvSpPr>
        <p:spPr bwMode="auto">
          <a:xfrm>
            <a:off x="7883525" y="5157788"/>
            <a:ext cx="1260475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0" name="Oval 10"/>
          <p:cNvSpPr>
            <a:spLocks noChangeArrowheads="1"/>
          </p:cNvSpPr>
          <p:nvPr userDrawn="1"/>
        </p:nvSpPr>
        <p:spPr bwMode="auto">
          <a:xfrm>
            <a:off x="6804025" y="5445125"/>
            <a:ext cx="11525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1" name="Oval 11"/>
          <p:cNvSpPr>
            <a:spLocks noChangeArrowheads="1"/>
          </p:cNvSpPr>
          <p:nvPr userDrawn="1"/>
        </p:nvSpPr>
        <p:spPr bwMode="auto">
          <a:xfrm>
            <a:off x="5724525" y="5229225"/>
            <a:ext cx="11525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2" name="Oval 12"/>
          <p:cNvSpPr>
            <a:spLocks noChangeArrowheads="1"/>
          </p:cNvSpPr>
          <p:nvPr userDrawn="1"/>
        </p:nvSpPr>
        <p:spPr bwMode="auto">
          <a:xfrm>
            <a:off x="7813675" y="5661025"/>
            <a:ext cx="142875" cy="144463"/>
          </a:xfrm>
          <a:prstGeom prst="ellipse">
            <a:avLst/>
          </a:prstGeom>
          <a:solidFill>
            <a:srgbClr val="0000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3" name="Oval 13"/>
          <p:cNvSpPr>
            <a:spLocks noChangeArrowheads="1"/>
          </p:cNvSpPr>
          <p:nvPr userDrawn="1"/>
        </p:nvSpPr>
        <p:spPr bwMode="auto">
          <a:xfrm>
            <a:off x="0" y="5013325"/>
            <a:ext cx="1403350" cy="100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4" name="Oval 14"/>
          <p:cNvSpPr>
            <a:spLocks noChangeArrowheads="1"/>
          </p:cNvSpPr>
          <p:nvPr userDrawn="1"/>
        </p:nvSpPr>
        <p:spPr bwMode="auto">
          <a:xfrm>
            <a:off x="1258888" y="5516563"/>
            <a:ext cx="142875" cy="144462"/>
          </a:xfrm>
          <a:prstGeom prst="ellipse">
            <a:avLst/>
          </a:prstGeom>
          <a:solidFill>
            <a:srgbClr val="0000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C9BC138-03DD-4618-8F21-4979FBAFA01C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AEE49A-E680-4023-A416-0FBB8CC96F16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5140" name="Group 20"/>
          <p:cNvGrpSpPr>
            <a:grpSpLocks/>
          </p:cNvGrpSpPr>
          <p:nvPr userDrawn="1"/>
        </p:nvGrpSpPr>
        <p:grpSpPr bwMode="auto">
          <a:xfrm>
            <a:off x="7019925" y="1628775"/>
            <a:ext cx="1008063" cy="393700"/>
            <a:chOff x="521" y="369"/>
            <a:chExt cx="1134" cy="361"/>
          </a:xfrm>
        </p:grpSpPr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2" name="AutoShape 22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143" name="Group 23"/>
          <p:cNvGrpSpPr>
            <a:grpSpLocks/>
          </p:cNvGrpSpPr>
          <p:nvPr userDrawn="1"/>
        </p:nvGrpSpPr>
        <p:grpSpPr bwMode="auto">
          <a:xfrm rot="987020">
            <a:off x="7956550" y="1773238"/>
            <a:ext cx="792163" cy="309562"/>
            <a:chOff x="521" y="369"/>
            <a:chExt cx="1134" cy="361"/>
          </a:xfrm>
        </p:grpSpPr>
        <p:sp>
          <p:nvSpPr>
            <p:cNvPr id="5144" name="AutoShape 24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5" name="AutoShape 25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146" name="Group 26"/>
          <p:cNvGrpSpPr>
            <a:grpSpLocks/>
          </p:cNvGrpSpPr>
          <p:nvPr userDrawn="1"/>
        </p:nvGrpSpPr>
        <p:grpSpPr bwMode="auto">
          <a:xfrm>
            <a:off x="684213" y="836613"/>
            <a:ext cx="1008062" cy="393700"/>
            <a:chOff x="521" y="369"/>
            <a:chExt cx="1134" cy="361"/>
          </a:xfrm>
        </p:grpSpPr>
        <p:sp>
          <p:nvSpPr>
            <p:cNvPr id="5147" name="AutoShape 27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8" name="AutoShape 28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149" name="Group 29"/>
          <p:cNvGrpSpPr>
            <a:grpSpLocks/>
          </p:cNvGrpSpPr>
          <p:nvPr userDrawn="1"/>
        </p:nvGrpSpPr>
        <p:grpSpPr bwMode="auto">
          <a:xfrm>
            <a:off x="1547813" y="1052513"/>
            <a:ext cx="792162" cy="309562"/>
            <a:chOff x="521" y="369"/>
            <a:chExt cx="1134" cy="361"/>
          </a:xfrm>
        </p:grpSpPr>
        <p:sp>
          <p:nvSpPr>
            <p:cNvPr id="5150" name="AutoShape 30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1" name="AutoShape 31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152" name="Group 32"/>
          <p:cNvGrpSpPr>
            <a:grpSpLocks/>
          </p:cNvGrpSpPr>
          <p:nvPr userDrawn="1"/>
        </p:nvGrpSpPr>
        <p:grpSpPr bwMode="auto">
          <a:xfrm rot="987020">
            <a:off x="1619250" y="404813"/>
            <a:ext cx="792163" cy="309562"/>
            <a:chOff x="521" y="369"/>
            <a:chExt cx="1134" cy="361"/>
          </a:xfrm>
        </p:grpSpPr>
        <p:sp>
          <p:nvSpPr>
            <p:cNvPr id="5153" name="AutoShape 33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172" name="Group 52"/>
          <p:cNvGrpSpPr>
            <a:grpSpLocks/>
          </p:cNvGrpSpPr>
          <p:nvPr userDrawn="1"/>
        </p:nvGrpSpPr>
        <p:grpSpPr bwMode="auto">
          <a:xfrm rot="987020">
            <a:off x="5148263" y="1196975"/>
            <a:ext cx="431800" cy="238125"/>
            <a:chOff x="521" y="369"/>
            <a:chExt cx="1134" cy="361"/>
          </a:xfrm>
        </p:grpSpPr>
        <p:sp>
          <p:nvSpPr>
            <p:cNvPr id="5173" name="AutoShape 53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74" name="AutoShape 54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175" name="Group 55"/>
          <p:cNvGrpSpPr>
            <a:grpSpLocks/>
          </p:cNvGrpSpPr>
          <p:nvPr userDrawn="1"/>
        </p:nvGrpSpPr>
        <p:grpSpPr bwMode="auto">
          <a:xfrm rot="987020">
            <a:off x="5508625" y="1041400"/>
            <a:ext cx="358775" cy="165100"/>
            <a:chOff x="521" y="369"/>
            <a:chExt cx="1134" cy="361"/>
          </a:xfrm>
        </p:grpSpPr>
        <p:sp>
          <p:nvSpPr>
            <p:cNvPr id="5176" name="AutoShape 56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77" name="AutoShape 57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 decel="100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 decel="100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32" grpId="0" animBg="1"/>
      <p:bldP spid="5134" grpId="0" animBg="1"/>
      <p:bldP spid="5135" grpId="0"/>
      <p:bldP spid="5136" grpId="0" build="p">
        <p:tmplLst>
          <p:tmpl lvl="1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51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91A54-4930-45DC-BA0F-57446A0EEEDD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21ECC-661A-4201-A2AD-E389EA110E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39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F0A5F-974A-48CB-B28E-9A885D00345E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4C92-22C8-4441-A416-52973BA3E3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707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E5CDD-9AE2-4447-9CC5-9E99926DFE69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30548-AACD-47CC-9F40-D8F78D2D7B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2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E0AC2-B3D2-4CC7-9AD0-C084EC24D3B8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45496-EBAB-4056-A30E-7503222899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41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C91E0-3760-4BC3-B01E-755A1A9FA597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ECD6-1879-43B9-8B00-0A84C1FEE7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86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D320C-924F-43B5-BFC5-C66FC33FEBF3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11A-BE93-4CCA-B29D-EF07C4317F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5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2B61F-B6B4-49C8-A9C4-93FC091CFFB7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87D3D-725A-4C44-9EB8-DACE1FB22B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73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8BB91-CCA1-4BB5-B1B9-7561BA607ADD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D91F3-AB9A-4628-9957-16E055C603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3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7C9C-F4EF-4F19-B3E2-323724B7DC37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35C3E-C45C-4DF6-AF6B-C9749518D8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9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93294-2B5E-46B4-99A5-0E0C61D3E5B4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209F0-875F-4CB9-9159-8E03D61925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22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0" y="5013325"/>
            <a:ext cx="9144000" cy="1844675"/>
            <a:chOff x="0" y="3158"/>
            <a:chExt cx="5760" cy="1162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000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839" y="3385"/>
              <a:ext cx="544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1247" y="3339"/>
              <a:ext cx="499" cy="4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1701" y="3294"/>
              <a:ext cx="771" cy="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2426" y="3339"/>
              <a:ext cx="499" cy="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2925" y="3249"/>
              <a:ext cx="726" cy="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4966" y="3249"/>
              <a:ext cx="794" cy="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4286" y="3430"/>
              <a:ext cx="726" cy="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3606" y="3294"/>
              <a:ext cx="726" cy="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4922" y="3566"/>
              <a:ext cx="90" cy="9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0" y="3158"/>
              <a:ext cx="884" cy="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793" y="3475"/>
              <a:ext cx="90" cy="9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0545A1-0C11-4C32-936A-D0A8BF934203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DFE363-7ADA-49B6-BD79-E18788AE0336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019925" y="1628775"/>
            <a:ext cx="1008063" cy="393700"/>
            <a:chOff x="521" y="369"/>
            <a:chExt cx="1134" cy="361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37" name="Group 13"/>
          <p:cNvGrpSpPr>
            <a:grpSpLocks/>
          </p:cNvGrpSpPr>
          <p:nvPr/>
        </p:nvGrpSpPr>
        <p:grpSpPr bwMode="auto">
          <a:xfrm rot="987020">
            <a:off x="7956550" y="1773238"/>
            <a:ext cx="792163" cy="309562"/>
            <a:chOff x="521" y="369"/>
            <a:chExt cx="1134" cy="361"/>
          </a:xfrm>
        </p:grpSpPr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 rot="4393618">
              <a:off x="714" y="334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 rot="4393618">
              <a:off x="1259" y="176"/>
              <a:ext cx="203" cy="589"/>
            </a:xfrm>
            <a:prstGeom prst="moon">
              <a:avLst>
                <a:gd name="adj" fmla="val 3649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USER\Desktop\&#26234;020&#24373;&#27054;&#26126;-&#21555;&#31177;&#36562;-&#37969;&#23450;&#23433;&#32622;&#35413;&#20272;&#25688;&#35201;&#22577;&#21578;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6234;020&#24373;&#27054;&#26126;-&#21555;O&#36562;-&#37969;&#23450;&#23433;&#32622;&#35413;&#20272;&#25688;&#35201;&#22577;&#21578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6234;020&#24373;&#27054;&#26126;-&#21555;O&#36562;-&#37969;&#23450;&#23433;&#32622;&#35413;&#20272;&#25688;&#35201;&#22577;&#21578;.do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20170822&#37969;&#23450;&#20998;&#20139;\&#22522;&#38534;&#24066;&#29305;&#27530;&#25945;&#32946;&#23416;&#29983;&#37969;&#23450;&#23433;&#32622;&#27969;&#31243;(&#20840;).do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25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20170822&#37969;&#23450;&#20998;&#20139;\4&#37969;&#23450;&#36039;&#26009;&#34920;(&#26234;&#33021;&#38556;&#31001;)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37969;&#23450;&#36039;&#26009;&#34920;(&#33258;&#38281;&#30151;)2_23docx_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集中式特教班鑑定安置分享</a:t>
            </a:r>
            <a:endParaRPr lang="zh-TW" altLang="en-US" sz="4800" b="1" dirty="0">
              <a:solidFill>
                <a:schemeClr val="accent6">
                  <a:lumMod val="60000"/>
                  <a:lumOff val="4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752600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臺北市內湖國小 藍阡華</a:t>
            </a:r>
            <a:endParaRPr lang="en-US" altLang="zh-TW" sz="2400" dirty="0" smtClean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en-US" altLang="zh-TW" sz="2400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2017.08.22</a:t>
            </a:r>
            <a:endParaRPr lang="zh-TW" altLang="en-US" sz="2400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52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096541" y="1251883"/>
            <a:ext cx="4680520" cy="3888432"/>
            <a:chOff x="2087723" y="1844824"/>
            <a:chExt cx="4680520" cy="3888432"/>
          </a:xfrm>
        </p:grpSpPr>
        <p:sp>
          <p:nvSpPr>
            <p:cNvPr id="5" name="圓角矩形 4"/>
            <p:cNvSpPr/>
            <p:nvPr/>
          </p:nvSpPr>
          <p:spPr>
            <a:xfrm>
              <a:off x="2087723" y="1844824"/>
              <a:ext cx="4608512" cy="93610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 smtClean="0">
                  <a:latin typeface="標楷體" pitchFamily="65" charset="-120"/>
                  <a:ea typeface="標楷體" pitchFamily="65" charset="-120"/>
                </a:rPr>
                <a:t>A.</a:t>
              </a:r>
              <a:r>
                <a:rPr lang="zh-TW" altLang="en-US" sz="4400" dirty="0" smtClean="0">
                  <a:latin typeface="標楷體" pitchFamily="65" charset="-120"/>
                  <a:ea typeface="標楷體" pitchFamily="65" charset="-120"/>
                </a:rPr>
                <a:t>個案資料閱讀</a:t>
              </a:r>
              <a:endParaRPr lang="zh-TW" altLang="en-US" sz="4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2087723" y="3235753"/>
              <a:ext cx="4680520" cy="100811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B.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晤談與入班觀察</a:t>
              </a:r>
              <a:endParaRPr lang="zh-TW" altLang="en-US" sz="4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159731" y="4797152"/>
              <a:ext cx="4608512" cy="93610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4400" dirty="0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sz="4400" dirty="0" smtClean="0">
                  <a:latin typeface="標楷體" pitchFamily="65" charset="-120"/>
                  <a:ea typeface="標楷體" pitchFamily="65" charset="-120"/>
                </a:rPr>
                <a:t>C.</a:t>
              </a:r>
              <a:r>
                <a:rPr lang="zh-TW" altLang="en-US" sz="4400" dirty="0" smtClean="0">
                  <a:latin typeface="標楷體" pitchFamily="65" charset="-120"/>
                  <a:ea typeface="標楷體" pitchFamily="65" charset="-120"/>
                </a:rPr>
                <a:t>敘寫報告</a:t>
              </a:r>
              <a:endParaRPr lang="zh-TW" altLang="en-US" sz="4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向下箭號 7"/>
            <p:cNvSpPr/>
            <p:nvPr/>
          </p:nvSpPr>
          <p:spPr>
            <a:xfrm>
              <a:off x="4139952" y="2780928"/>
              <a:ext cx="432048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602" y="4293571"/>
              <a:ext cx="512763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53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582962"/>
            <a:ext cx="6491064" cy="411504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醫院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早療評估</a:t>
            </a:r>
            <a:r>
              <a:rPr lang="zh-TW" altLang="en-US" sz="36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魏氏智力測驗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物理 職能 語言與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VMI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等評估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嬰幼兒發展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測驗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皮巴迪動作評量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社會適應表現檢核表</a:t>
            </a:r>
            <a:endParaRPr lang="en-US" altLang="zh-TW" sz="36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</a:t>
            </a:r>
            <a:r>
              <a:rPr lang="zh-TW" altLang="en-US" sz="36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蘭適應量表</a:t>
            </a:r>
            <a:endParaRPr lang="en-US" altLang="zh-TW" sz="36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其他：</a:t>
            </a:r>
            <a:r>
              <a:rPr lang="zh-TW" altLang="en-US" sz="36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學前早療機構學習紀錄</a:t>
            </a:r>
            <a:endParaRPr lang="en-US" altLang="zh-TW" sz="3600" u="sng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6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幼兒園轉銜</a:t>
            </a:r>
            <a:r>
              <a:rPr lang="zh-TW" altLang="en-US" sz="3600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833"/>
            <a:ext cx="6048672" cy="1304292"/>
          </a:xfrm>
          <a:prstGeom prst="rect">
            <a:avLst/>
          </a:prstGeom>
          <a:noFill/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745928" y="206650"/>
            <a:ext cx="3698280" cy="105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/>
              <a:t> </a:t>
            </a:r>
            <a:r>
              <a:rPr lang="en-US" altLang="zh-TW" sz="4700" dirty="0" smtClean="0"/>
              <a:t>A.</a:t>
            </a:r>
            <a:r>
              <a:rPr lang="zh-TW" altLang="en-US" sz="4700" dirty="0" smtClean="0"/>
              <a:t>個案資料閱讀</a:t>
            </a:r>
            <a:endParaRPr lang="zh-TW" altLang="en-US" sz="4700" dirty="0"/>
          </a:p>
        </p:txBody>
      </p:sp>
    </p:spTree>
    <p:extLst>
      <p:ext uri="{BB962C8B-B14F-4D97-AF65-F5344CB8AC3E}">
        <p14:creationId xmlns:p14="http://schemas.microsoft.com/office/powerpoint/2010/main" val="992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75448"/>
              </p:ext>
            </p:extLst>
          </p:nvPr>
        </p:nvGraphicFramePr>
        <p:xfrm>
          <a:off x="107505" y="544905"/>
          <a:ext cx="9037908" cy="5620400"/>
        </p:xfrm>
        <a:graphic>
          <a:graphicData uri="http://schemas.openxmlformats.org/drawingml/2006/table">
            <a:tbl>
              <a:tblPr/>
              <a:tblGrid>
                <a:gridCol w="846677"/>
                <a:gridCol w="461904"/>
                <a:gridCol w="461904"/>
                <a:gridCol w="473878"/>
                <a:gridCol w="581654"/>
                <a:gridCol w="544017"/>
                <a:gridCol w="619290"/>
                <a:gridCol w="583366"/>
                <a:gridCol w="665479"/>
                <a:gridCol w="670614"/>
                <a:gridCol w="533755"/>
                <a:gridCol w="533755"/>
                <a:gridCol w="538886"/>
                <a:gridCol w="651797"/>
                <a:gridCol w="870932"/>
              </a:tblGrid>
              <a:tr h="573224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分測驗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量表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分數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語文理解</a:t>
                      </a:r>
                      <a:endParaRPr lang="zh-TW" sz="1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視覺空間</a:t>
                      </a:r>
                      <a:endParaRPr lang="zh-TW" sz="1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流體推理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工作記憶</a:t>
                      </a:r>
                      <a:endParaRPr lang="zh-TW" sz="1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處理速度</a:t>
                      </a:r>
                      <a:endParaRPr lang="zh-TW" sz="1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全量表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zh-TW" sz="12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智商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常識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類同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詞彙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理解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圖形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設計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物</a:t>
                      </a:r>
                      <a:r>
                        <a:rPr lang="zh-TW" sz="1100" b="0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型</a:t>
                      </a:r>
                      <a:r>
                        <a:rPr lang="en-US" altLang="zh-TW" sz="1100" b="0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altLang="zh-TW" sz="1100" b="0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100" b="0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配置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矩陣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推理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圖畫</a:t>
                      </a:r>
                      <a:r>
                        <a:rPr lang="en-US" altLang="zh-TW" sz="11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altLang="zh-TW" sz="11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1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概念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圖畫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記憶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動物園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>昆蟲</a:t>
                      </a:r>
                      <a:r>
                        <a:rPr lang="en-US" alt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alt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>尋找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>刪除</a:t>
                      </a:r>
                      <a:r>
                        <a:rPr lang="en-US" alt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alt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10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>衣物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05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>動物</a:t>
                      </a:r>
                      <a:r>
                        <a:rPr lang="en-US" altLang="zh-TW" sz="105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altLang="zh-TW" sz="105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050" b="0" kern="0" dirty="0" smtClean="0">
                          <a:effectLst/>
                          <a:latin typeface="Calibri"/>
                          <a:ea typeface="標楷體"/>
                          <a:cs typeface="新細明體"/>
                        </a:rPr>
                        <a:t>替代</a:t>
                      </a:r>
                      <a:endParaRPr lang="zh-TW" sz="1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/>
                          <a:ea typeface="新細明體"/>
                          <a:cs typeface="新細明體"/>
                        </a:rPr>
                        <a:t>-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3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組合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分數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55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73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55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百分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等級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&lt;0.1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&lt;0.1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4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標楷體"/>
                          <a:ea typeface="新細明體"/>
                          <a:cs typeface="新細明體"/>
                        </a:rPr>
                        <a:t>(   )</a:t>
                      </a:r>
                      <a:r>
                        <a:rPr lang="zh-TW" sz="1050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％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050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信賴區間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51-64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43-61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68-83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47-63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52-71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979">
                <a:tc gridSpan="1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※</a:t>
                      </a: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受試者或測驗情境之特殊狀況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：</a:t>
                      </a:r>
                      <a:r>
                        <a:rPr lang="zh-TW" sz="10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（施測教師在施測過程中需觀察學生的反應與表現並詳細記錄）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□無</a:t>
                      </a:r>
                      <a:r>
                        <a:rPr lang="zh-TW" sz="16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有</a:t>
                      </a: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600" kern="100" dirty="0"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注意力問題</a:t>
                      </a: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情緒問題</a:t>
                      </a: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，請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詳述：</a:t>
                      </a:r>
                      <a:r>
                        <a:rPr lang="zh-TW" sz="1600" u="sng" kern="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根據心理師描述評估過程中</a:t>
                      </a:r>
                      <a:r>
                        <a:rPr lang="zh-TW" sz="1600" u="sng" kern="1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發現</a:t>
                      </a:r>
                      <a:endParaRPr lang="en-US" altLang="zh-TW" sz="1600" u="sng" kern="1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endParaRPr lang="zh-TW" sz="1600" u="sng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.</a:t>
                      </a:r>
                      <a:r>
                        <a:rPr lang="zh-TW" sz="1600" b="1" u="sng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個案會分心，時常看向四周，動來動去，無法持續專注於作業上或主試者的問題上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，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常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要求主試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者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/>
                      </a:r>
                      <a:b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</a:b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   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重複問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題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才能回答，衝動性高，會急著翻頁，傾向以自己的方式作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答</a:t>
                      </a:r>
                      <a:r>
                        <a:rPr lang="zh-TW" altLang="en-US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情緒大致穩定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。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/>
                      </a:r>
                      <a:b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</a:b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2.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眼神接觸不穩定，指令配合度低，能使用短句，有時會延宕之前的反應或自顧自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地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說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想說的話，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且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/>
                      </a:r>
                      <a:b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</a:b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   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有文不對題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的狀況。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endParaRPr lang="en-US" sz="1600" kern="100" dirty="0" smtClean="0">
                        <a:solidFill>
                          <a:srgbClr val="FF0000"/>
                        </a:solidFill>
                        <a:effectLst/>
                        <a:latin typeface="標楷體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     </a:t>
                      </a: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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待釐清項目</a:t>
                      </a: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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因數指數內在差異</a:t>
                      </a: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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注意力是否影響智力分數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sz="1600" kern="1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</a:b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圖說文字 5"/>
          <p:cNvSpPr/>
          <p:nvPr/>
        </p:nvSpPr>
        <p:spPr>
          <a:xfrm>
            <a:off x="5004048" y="188640"/>
            <a:ext cx="2880320" cy="648072"/>
          </a:xfrm>
          <a:prstGeom prst="wedgeRectCallout">
            <a:avLst>
              <a:gd name="adj1" fmla="val -59712"/>
              <a:gd name="adj2" fmla="val 1760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待釐清項目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 2"/>
              </a:rPr>
              <a:t>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4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24684"/>
              </p:ext>
            </p:extLst>
          </p:nvPr>
        </p:nvGraphicFramePr>
        <p:xfrm>
          <a:off x="899592" y="944724"/>
          <a:ext cx="7632848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7632848"/>
              </a:tblGrid>
              <a:tr h="46445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※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受試者</a:t>
                      </a:r>
                      <a:r>
                        <a:rPr lang="zh-TW" sz="2000" b="1" u="sng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或測驗情境之特殊狀況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：（施測教師在施測過程中需觀察學生的反應與表現並詳細記錄）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□無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有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注意力問題□情緒問題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，請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詳述：</a:t>
                      </a:r>
                      <a:r>
                        <a:rPr lang="zh-TW" sz="1800" u="sng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根據心理師描述評估過程中</a:t>
                      </a:r>
                      <a:r>
                        <a:rPr lang="zh-TW" sz="1800" u="sng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發現</a:t>
                      </a:r>
                      <a:endParaRPr lang="en-US" altLang="zh-TW" sz="1800" u="sng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 1.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個案會分心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時常看向四周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動來動去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b="1" u="sng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無法持續專注於作業上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或主試者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的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</a:b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問題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上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常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要求主試者重複問題才能回答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衝動性高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會急著翻頁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傾向以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自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</a:b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己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的方式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作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答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情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緒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大致上穩定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/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2.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眼神接觸不穩定，指令配合度低，能使用短句，有時會延宕之前的反應或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自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</a:b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顧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自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地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說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想說的話，且有文不對題的狀況。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7726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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待釐清項目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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因數指數內在差異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  <a:sym typeface="Wingdings 2"/>
                        </a:rPr>
                        <a:t>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注意力是否影響智力分數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</a:b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橢圓形圖說文字 5"/>
          <p:cNvSpPr/>
          <p:nvPr/>
        </p:nvSpPr>
        <p:spPr>
          <a:xfrm>
            <a:off x="4860032" y="11723"/>
            <a:ext cx="2520280" cy="1473061"/>
          </a:xfrm>
          <a:prstGeom prst="wedgeEllipseCallout">
            <a:avLst>
              <a:gd name="adj1" fmla="val -79715"/>
              <a:gd name="adj2" fmla="val 1251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待釐清項目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 2"/>
              </a:rPr>
              <a:t>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11560" y="1410395"/>
            <a:ext cx="8091803" cy="5173054"/>
            <a:chOff x="357022" y="1484784"/>
            <a:chExt cx="8091803" cy="5173054"/>
          </a:xfrm>
        </p:grpSpPr>
        <p:sp>
          <p:nvSpPr>
            <p:cNvPr id="4" name="圓角矩形 3"/>
            <p:cNvSpPr/>
            <p:nvPr/>
          </p:nvSpPr>
          <p:spPr>
            <a:xfrm>
              <a:off x="3775608" y="3212976"/>
              <a:ext cx="1297253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個案</a:t>
              </a: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3631592" y="2714989"/>
              <a:ext cx="430939" cy="49798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73167">
              <a:off x="5138423" y="3652530"/>
              <a:ext cx="559419" cy="621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37306">
              <a:off x="3142642" y="3392396"/>
              <a:ext cx="737986" cy="102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58164">
              <a:off x="4125897" y="3993136"/>
              <a:ext cx="663021" cy="89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22990">
              <a:off x="4207167" y="2318614"/>
              <a:ext cx="1335009" cy="1268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圓角矩形 16"/>
            <p:cNvSpPr/>
            <p:nvPr/>
          </p:nvSpPr>
          <p:spPr>
            <a:xfrm>
              <a:off x="1968107" y="1772815"/>
              <a:ext cx="1663486" cy="9421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幼兒園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教師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1680075" y="3661802"/>
              <a:ext cx="1584176" cy="9045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學前發展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中心老師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703072" y="4725144"/>
              <a:ext cx="1598918" cy="8346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入班觀察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5791360" y="3667748"/>
              <a:ext cx="1516943" cy="8434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家長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4741742" y="1750637"/>
              <a:ext cx="1728192" cy="9421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特教巡輔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或專團老師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橢圓形圖說文字 21"/>
            <p:cNvSpPr/>
            <p:nvPr/>
          </p:nvSpPr>
          <p:spPr>
            <a:xfrm>
              <a:off x="6792642" y="1484784"/>
              <a:ext cx="1330820" cy="936104"/>
            </a:xfrm>
            <a:prstGeom prst="wedgeEllipseCallout">
              <a:avLst>
                <a:gd name="adj1" fmla="val -72784"/>
                <a:gd name="adj2" fmla="val 3033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+mj-ea"/>
                  <a:ea typeface="+mj-ea"/>
                </a:rPr>
                <a:t>學習能力觀察</a:t>
              </a:r>
              <a:endParaRPr lang="zh-TW" altLang="en-US" dirty="0">
                <a:latin typeface="+mj-ea"/>
                <a:ea typeface="+mj-ea"/>
              </a:endParaRPr>
            </a:p>
          </p:txBody>
        </p:sp>
        <p:sp>
          <p:nvSpPr>
            <p:cNvPr id="23" name="橢圓形圖說文字 22"/>
            <p:cNvSpPr/>
            <p:nvPr/>
          </p:nvSpPr>
          <p:spPr>
            <a:xfrm>
              <a:off x="7164288" y="2692810"/>
              <a:ext cx="1284537" cy="968993"/>
            </a:xfrm>
            <a:prstGeom prst="wedgeEllipseCallout">
              <a:avLst>
                <a:gd name="adj1" fmla="val -78138"/>
                <a:gd name="adj2" fmla="val 4965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期望</a:t>
              </a:r>
              <a:endParaRPr lang="zh-TW" altLang="en-US" dirty="0"/>
            </a:p>
          </p:txBody>
        </p:sp>
        <p:sp>
          <p:nvSpPr>
            <p:cNvPr id="24" name="橢圓形圖說文字 23"/>
            <p:cNvSpPr/>
            <p:nvPr/>
          </p:nvSpPr>
          <p:spPr>
            <a:xfrm>
              <a:off x="3498888" y="5793742"/>
              <a:ext cx="1873904" cy="864096"/>
            </a:xfrm>
            <a:prstGeom prst="wedgeEllipseCallout">
              <a:avLst>
                <a:gd name="adj1" fmla="val -2386"/>
                <a:gd name="adj2" fmla="val -8074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+mj-ea"/>
                  <a:ea typeface="+mj-ea"/>
                </a:rPr>
                <a:t>團</a:t>
              </a:r>
              <a:r>
                <a:rPr lang="zh-TW" altLang="en-US" sz="2000" dirty="0" smtClean="0">
                  <a:latin typeface="+mj-ea"/>
                  <a:ea typeface="+mj-ea"/>
                </a:rPr>
                <a:t>體互動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5" name="橢圓形圖說文字 24"/>
            <p:cNvSpPr/>
            <p:nvPr/>
          </p:nvSpPr>
          <p:spPr>
            <a:xfrm>
              <a:off x="599955" y="1490649"/>
              <a:ext cx="1224136" cy="858230"/>
            </a:xfrm>
            <a:prstGeom prst="wedgeEllipseCallout">
              <a:avLst>
                <a:gd name="adj1" fmla="val 61759"/>
                <a:gd name="adj2" fmla="val 5539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生活學習</a:t>
              </a:r>
              <a:endParaRPr lang="zh-TW" altLang="en-US" dirty="0"/>
            </a:p>
          </p:txBody>
        </p:sp>
        <p:sp>
          <p:nvSpPr>
            <p:cNvPr id="26" name="橢圓形圖說文字 25"/>
            <p:cNvSpPr/>
            <p:nvPr/>
          </p:nvSpPr>
          <p:spPr>
            <a:xfrm>
              <a:off x="357022" y="3247883"/>
              <a:ext cx="1296144" cy="815882"/>
            </a:xfrm>
            <a:prstGeom prst="wedgeEllipseCallout">
              <a:avLst>
                <a:gd name="adj1" fmla="val 48854"/>
                <a:gd name="adj2" fmla="val 7070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+mj-ea"/>
                  <a:ea typeface="+mj-ea"/>
                </a:rPr>
                <a:t>精確</a:t>
              </a:r>
              <a:r>
                <a:rPr lang="en-US" altLang="zh-TW" dirty="0" smtClean="0">
                  <a:latin typeface="+mj-ea"/>
                  <a:ea typeface="+mj-ea"/>
                </a:rPr>
                <a:t/>
              </a:r>
              <a:br>
                <a:rPr lang="en-US" altLang="zh-TW" dirty="0" smtClean="0">
                  <a:latin typeface="+mj-ea"/>
                  <a:ea typeface="+mj-ea"/>
                </a:rPr>
              </a:br>
              <a:r>
                <a:rPr lang="zh-TW" altLang="en-US" dirty="0" smtClean="0">
                  <a:latin typeface="+mj-ea"/>
                  <a:ea typeface="+mj-ea"/>
                </a:rPr>
                <a:t>的現況</a:t>
              </a:r>
              <a:r>
                <a:rPr lang="en-US" altLang="zh-TW" dirty="0" smtClean="0">
                  <a:latin typeface="+mj-ea"/>
                  <a:ea typeface="+mj-ea"/>
                </a:rPr>
                <a:t/>
              </a:r>
              <a:br>
                <a:rPr lang="en-US" altLang="zh-TW" dirty="0" smtClean="0">
                  <a:latin typeface="+mj-ea"/>
                  <a:ea typeface="+mj-ea"/>
                </a:rPr>
              </a:br>
              <a:r>
                <a:rPr lang="zh-TW" altLang="en-US" dirty="0" smtClean="0">
                  <a:latin typeface="+mj-ea"/>
                  <a:ea typeface="+mj-ea"/>
                </a:rPr>
                <a:t>能力</a:t>
              </a:r>
              <a:endParaRPr lang="zh-TW" altLang="en-US" dirty="0">
                <a:latin typeface="+mj-ea"/>
                <a:ea typeface="+mj-ea"/>
              </a:endParaRPr>
            </a:p>
          </p:txBody>
        </p:sp>
      </p:grpSp>
      <p:pic>
        <p:nvPicPr>
          <p:cNvPr id="32" name="圖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13" y="-99363"/>
            <a:ext cx="6048672" cy="1304292"/>
          </a:xfrm>
          <a:prstGeom prst="rect">
            <a:avLst/>
          </a:prstGeom>
          <a:noFill/>
        </p:spPr>
      </p:pic>
      <p:sp>
        <p:nvSpPr>
          <p:cNvPr id="37" name="標題 1"/>
          <p:cNvSpPr txBox="1">
            <a:spLocks/>
          </p:cNvSpPr>
          <p:nvPr/>
        </p:nvSpPr>
        <p:spPr>
          <a:xfrm>
            <a:off x="2726701" y="-27384"/>
            <a:ext cx="431574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latin typeface="+mj-ea"/>
              </a:rPr>
              <a:t>B.</a:t>
            </a:r>
            <a:r>
              <a:rPr lang="zh-TW" altLang="en-US" sz="3600" dirty="0" smtClean="0">
                <a:latin typeface="+mj-ea"/>
              </a:rPr>
              <a:t>晤談與入班觀察</a:t>
            </a:r>
            <a:endParaRPr lang="zh-TW" altLang="en-US" sz="3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10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052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(1)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針對有疑慮資料     </a:t>
            </a:r>
            <a:r>
              <a:rPr lang="zh-TW" altLang="en-US" sz="40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  <a:hlinkClick r:id="rId3" action="ppaction://hlinkfile"/>
              </a:rPr>
              <a:t>澄清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</a:b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(2)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現況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能力     </a:t>
            </a:r>
            <a:r>
              <a:rPr lang="zh-TW" altLang="en-US" sz="40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具體優</a:t>
            </a:r>
            <a:r>
              <a:rPr lang="zh-TW" altLang="en-US" sz="40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弱勢</a:t>
            </a:r>
            <a:r>
              <a:rPr lang="zh-TW" altLang="en-US" sz="40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能力</a:t>
            </a:r>
            <a:endParaRPr lang="en-US" altLang="zh-TW" sz="4000" u="sng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(3)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特殊教育資格     </a:t>
            </a:r>
            <a:r>
              <a:rPr lang="zh-TW" altLang="en-US" sz="40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  <a:hlinkClick r:id="rId3" action="ppaction://hlinkfile"/>
              </a:rPr>
              <a:t>教育介入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</a:b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4932040" y="162880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491880" y="281338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61" y="4005064"/>
            <a:ext cx="10493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547664" y="116632"/>
            <a:ext cx="9597752" cy="1304292"/>
            <a:chOff x="1547664" y="116632"/>
            <a:chExt cx="9597752" cy="13042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16632"/>
              <a:ext cx="6048672" cy="1304292"/>
            </a:xfrm>
            <a:prstGeom prst="rect">
              <a:avLst/>
            </a:prstGeom>
            <a:noFill/>
          </p:spPr>
        </p:pic>
        <p:sp>
          <p:nvSpPr>
            <p:cNvPr id="11" name="標題 1"/>
            <p:cNvSpPr txBox="1">
              <a:spLocks/>
            </p:cNvSpPr>
            <p:nvPr/>
          </p:nvSpPr>
          <p:spPr>
            <a:xfrm>
              <a:off x="2915816" y="187100"/>
              <a:ext cx="8229600" cy="8354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3600" dirty="0" smtClean="0"/>
                <a:t>C.</a:t>
              </a:r>
              <a:r>
                <a:rPr lang="zh-TW" altLang="en-US" sz="3600" dirty="0" smtClean="0"/>
                <a:t>敘寫報告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12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392" y="1420924"/>
            <a:ext cx="7859216" cy="4525963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安置建議理由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403648" y="2202008"/>
            <a:ext cx="7200800" cy="3469889"/>
            <a:chOff x="1259632" y="2489053"/>
            <a:chExt cx="6552728" cy="3469889"/>
          </a:xfrm>
        </p:grpSpPr>
        <p:sp>
          <p:nvSpPr>
            <p:cNvPr id="16" name="圓角矩形 15"/>
            <p:cNvSpPr/>
            <p:nvPr/>
          </p:nvSpPr>
          <p:spPr>
            <a:xfrm>
              <a:off x="1266122" y="2502558"/>
              <a:ext cx="2952328" cy="79208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醫療評估資料</a:t>
              </a: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1259632" y="3870710"/>
              <a:ext cx="2952328" cy="79208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現況基本</a:t>
              </a: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能力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1288996" y="5166854"/>
              <a:ext cx="3138988" cy="79208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特教服務</a:t>
              </a: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需求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4499991" y="2489053"/>
              <a:ext cx="2952328" cy="7876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家長的期望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4572000" y="3876796"/>
              <a:ext cx="2952328" cy="79208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普通班的適應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4644008" y="5166854"/>
              <a:ext cx="3168352" cy="79208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安置型態彈性化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向下箭號 17"/>
            <p:cNvSpPr/>
            <p:nvPr/>
          </p:nvSpPr>
          <p:spPr>
            <a:xfrm>
              <a:off x="2550918" y="3330650"/>
              <a:ext cx="369755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向下箭號 24"/>
            <p:cNvSpPr/>
            <p:nvPr/>
          </p:nvSpPr>
          <p:spPr>
            <a:xfrm>
              <a:off x="2580283" y="4662798"/>
              <a:ext cx="369755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向下箭號 25"/>
            <p:cNvSpPr/>
            <p:nvPr/>
          </p:nvSpPr>
          <p:spPr>
            <a:xfrm>
              <a:off x="5871948" y="3324722"/>
              <a:ext cx="369755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向下箭號 26"/>
            <p:cNvSpPr/>
            <p:nvPr/>
          </p:nvSpPr>
          <p:spPr>
            <a:xfrm>
              <a:off x="5863286" y="4668884"/>
              <a:ext cx="369755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547664" y="116632"/>
            <a:ext cx="9597752" cy="1304292"/>
            <a:chOff x="1547664" y="116632"/>
            <a:chExt cx="9597752" cy="1304292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16632"/>
              <a:ext cx="6048672" cy="1304292"/>
            </a:xfrm>
            <a:prstGeom prst="rect">
              <a:avLst/>
            </a:prstGeom>
            <a:noFill/>
          </p:spPr>
        </p:pic>
        <p:sp>
          <p:nvSpPr>
            <p:cNvPr id="29" name="標題 1"/>
            <p:cNvSpPr txBox="1">
              <a:spLocks/>
            </p:cNvSpPr>
            <p:nvPr/>
          </p:nvSpPr>
          <p:spPr>
            <a:xfrm>
              <a:off x="2915816" y="187100"/>
              <a:ext cx="8229600" cy="8354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3600" dirty="0" smtClean="0"/>
                <a:t>C.</a:t>
              </a:r>
              <a:r>
                <a:rPr lang="zh-TW" altLang="en-US" sz="3600" dirty="0" smtClean="0"/>
                <a:t>敘寫報告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2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智能障礙</a:t>
            </a:r>
            <a:r>
              <a:rPr lang="en-US" altLang="zh-TW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 自閉症</a:t>
            </a:r>
            <a:r>
              <a:rPr lang="zh-TW" altLang="en-US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且智力</a:t>
            </a: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低下</a:t>
            </a:r>
            <a:r>
              <a:rPr lang="en-US" altLang="zh-TW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br>
              <a:rPr lang="en-US" altLang="zh-TW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7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自閉症和智能障礙的區別診斷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由於智力低下的自閉症者不在少數，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因此容易和智能障礙混淆。智力低下的自閉症和智能障礙主要的差別有二：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單純智能障礙兒童的社會性能力通常與其心智年齡相當，除一些重度、極重度者也會出現對人際互動少有反應、冷 漠的現象外，大多有不錯的人際互動。但智力低下的自閉症兒童，其社會性能力通常 顯著低於其心智年齡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3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自閉症和智能障礙的區別診斷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3270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智能障礙兒童的智力常呈現全面低下，自閉症兒童卻有明顯 的內在差異，表現最差的往往是社會性與溝通領域，而視覺空間、記憶等方面則有較佳的表現。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22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1988840"/>
            <a:ext cx="8229600" cy="4525963"/>
          </a:xfrm>
        </p:spPr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跨教育階段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重新評估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重新鑑定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重新安置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E86952F5-A552-467C-B56F-F513DB0BECED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-828600" y="40466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特教班什麼時候會</a:t>
            </a:r>
            <a:r>
              <a:rPr lang="en-US" altLang="zh-TW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b="1" dirty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             走鑑定安置流程</a:t>
            </a:r>
            <a:r>
              <a:rPr lang="en-US" altLang="zh-TW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1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自閉症不可因智力低下，</a:t>
            </a:r>
            <a:b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而判為</a:t>
            </a:r>
            <a:r>
              <a:rPr lang="zh-TW" altLang="en-US" strike="sngStrik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多重障礙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0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266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自閉症資料研判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13691" r="30371" b="41698"/>
          <a:stretch/>
        </p:blipFill>
        <p:spPr bwMode="auto">
          <a:xfrm>
            <a:off x="810411" y="980728"/>
            <a:ext cx="7776864" cy="517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266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自閉症資料研判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0" t="58286" r="30205" b="7654"/>
          <a:stretch/>
        </p:blipFill>
        <p:spPr bwMode="auto">
          <a:xfrm>
            <a:off x="428929" y="1052736"/>
            <a:ext cx="82030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266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自閉症資料研判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3" t="24496" r="30199" b="52469"/>
          <a:stretch/>
        </p:blipFill>
        <p:spPr bwMode="auto">
          <a:xfrm>
            <a:off x="395536" y="1489611"/>
            <a:ext cx="84826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266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自閉症資料研判</a:t>
            </a:r>
            <a:endParaRPr lang="zh-TW" altLang="en-US" b="1" dirty="0">
              <a:solidFill>
                <a:srgbClr val="00B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47667" r="30180" b="16904"/>
          <a:stretch/>
        </p:blipFill>
        <p:spPr bwMode="auto">
          <a:xfrm>
            <a:off x="0" y="1196751"/>
            <a:ext cx="8921310" cy="48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＞形箭號 5">
            <a:hlinkClick r:id="rId3" action="ppaction://hlinksldjump"/>
          </p:cNvPr>
          <p:cNvSpPr/>
          <p:nvPr/>
        </p:nvSpPr>
        <p:spPr>
          <a:xfrm>
            <a:off x="8388680" y="6092503"/>
            <a:ext cx="532630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身障手冊、證明 ≠ 鑑輔會證明</a:t>
            </a:r>
            <a:endParaRPr lang="zh-TW" altLang="en-US" b="1" dirty="0">
              <a:solidFill>
                <a:schemeClr val="tx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鑑輔會資格證明書的特教類別，與身心障礙證明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不一定相同！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如果覺得學生障礙不符合目前現況，可以再提報鑑定安置確認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31683" y="6315273"/>
            <a:ext cx="3296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資料來源：新北市鑑輔會</a:t>
            </a:r>
            <a:r>
              <a:rPr lang="en-US" altLang="zh-TW" sz="1400" dirty="0" smtClean="0"/>
              <a:t>-</a:t>
            </a:r>
            <a:r>
              <a:rPr lang="zh-TW" altLang="en-US" sz="1400" dirty="0" smtClean="0"/>
              <a:t>鑑定安置簡報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716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E86952F5-A552-467C-B56F-F513DB0BECED}" type="datetime1">
              <a:rPr lang="zh-TW" altLang="en-US"/>
              <a:pPr/>
              <a:t>2017/8/22</a:t>
            </a:fld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0993673">
            <a:off x="-421246" y="2104741"/>
            <a:ext cx="6400800" cy="1752600"/>
          </a:xfrm>
        </p:spPr>
        <p:txBody>
          <a:bodyPr/>
          <a:lstStyle/>
          <a:p>
            <a:r>
              <a:rPr lang="en-US" altLang="zh-TW" sz="4800" dirty="0" smtClean="0">
                <a:solidFill>
                  <a:srgbClr val="FF3300"/>
                </a:solidFill>
              </a:rPr>
              <a:t>~</a:t>
            </a:r>
            <a:r>
              <a:rPr lang="zh-TW" altLang="en-US" sz="4800" dirty="0" smtClean="0"/>
              <a:t> </a:t>
            </a:r>
            <a:r>
              <a:rPr lang="zh-TW" altLang="en-US" sz="4800" dirty="0" smtClean="0">
                <a:solidFill>
                  <a:schemeClr val="tx2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謝謝聆聽 </a:t>
            </a:r>
            <a:r>
              <a:rPr lang="en-US" altLang="zh-TW" dirty="0" smtClean="0">
                <a:solidFill>
                  <a:srgbClr val="FF3300"/>
                </a:solidFill>
              </a:rPr>
              <a:t>~</a:t>
            </a:r>
            <a:endParaRPr lang="zh-TW" altLang="zh-TW" dirty="0">
              <a:solidFill>
                <a:srgbClr val="FF3300"/>
              </a:solidFill>
            </a:endParaRPr>
          </a:p>
        </p:txBody>
      </p:sp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2777547"/>
            <a:ext cx="6120680" cy="40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2492896"/>
            <a:ext cx="7704856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基隆市特殊教育學生鑑定安置流程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501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239679684"/>
              </p:ext>
            </p:extLst>
          </p:nvPr>
        </p:nvGraphicFramePr>
        <p:xfrm>
          <a:off x="-252536" y="980728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>
            <a:hlinkClick r:id="rId7" action="ppaction://hlinksldjump"/>
          </p:cNvPr>
          <p:cNvSpPr txBox="1"/>
          <p:nvPr/>
        </p:nvSpPr>
        <p:spPr>
          <a:xfrm>
            <a:off x="2627784" y="1258889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醫療證明</a:t>
            </a:r>
            <a:r>
              <a:rPr lang="en-US" altLang="zh-TW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衡鑑報告</a:t>
            </a:r>
            <a:r>
              <a:rPr lang="en-US" altLang="zh-TW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)/</a:t>
            </a:r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身心障礙手冊</a:t>
            </a:r>
            <a:endParaRPr lang="zh-TW" altLang="en-US" sz="2000" u="sng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46025" y="25649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選擇適合的</a:t>
            </a:r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8" action="ppaction://hlinksldjump"/>
              </a:rPr>
              <a:t>測驗</a:t>
            </a:r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、晤談、觀察</a:t>
            </a:r>
            <a:r>
              <a:rPr lang="en-US" altLang="zh-TW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sz="2000" u="sng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hlinkClick r:id="rId9" action="ppaction://hlinksldjump"/>
          </p:cNvPr>
          <p:cNvSpPr txBox="1"/>
          <p:nvPr/>
        </p:nvSpPr>
        <p:spPr>
          <a:xfrm>
            <a:off x="5221992" y="355557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釐清資料中的疑慮、敘述具體基本能力現況、所需特教服務需求</a:t>
            </a:r>
            <a:endParaRPr lang="zh-TW" altLang="en-US" sz="2000" u="sng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hlinkClick r:id="rId10" action="ppaction://hlinksldjump"/>
          </p:cNvPr>
          <p:cNvSpPr txBox="1"/>
          <p:nvPr/>
        </p:nvSpPr>
        <p:spPr>
          <a:xfrm>
            <a:off x="6882968" y="4820826"/>
            <a:ext cx="203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鑑輔會鑑定證明及安置類別</a:t>
            </a:r>
            <a:endParaRPr lang="zh-TW" altLang="en-US" sz="2000" u="sng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20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1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鑑輔會鑑定證明和身障手冊的差別</a:t>
            </a:r>
            <a:endParaRPr lang="zh-TW" altLang="en-US" sz="4000" b="1" dirty="0">
              <a:solidFill>
                <a:schemeClr val="accent1">
                  <a:lumMod val="1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法源不同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身障證明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手冊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：身心障礙者權益保障法 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鑑輔會鑑定證明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文號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：特殊教育法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核發單位不同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身心障礙證明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或手冊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：衛福部 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鑑輔會鑑定證明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文號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鑑輔會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鑑定標準不同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服務不同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39552" y="6347732"/>
            <a:ext cx="2133600" cy="476250"/>
          </a:xfrm>
        </p:spPr>
        <p:txBody>
          <a:bodyPr/>
          <a:lstStyle/>
          <a:p>
            <a:fld id="{C488BB91-CCA1-4BB5-B1B9-7561BA607ADD}" type="datetime1">
              <a:rPr lang="zh-TW" altLang="en-US" smtClean="0"/>
              <a:pPr/>
              <a:t>2017/8/22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93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89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631683" y="6469162"/>
            <a:ext cx="3296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資料來源：新北市鑑輔會</a:t>
            </a:r>
            <a:r>
              <a:rPr lang="en-US" altLang="zh-TW" sz="1400" dirty="0" smtClean="0"/>
              <a:t>-</a:t>
            </a:r>
            <a:r>
              <a:rPr lang="zh-TW" altLang="en-US" sz="1400" dirty="0" smtClean="0"/>
              <a:t>鑑定安置簡報</a:t>
            </a:r>
            <a:endParaRPr lang="zh-TW" altLang="en-US" dirty="0"/>
          </a:p>
        </p:txBody>
      </p:sp>
      <p:sp>
        <p:nvSpPr>
          <p:cNvPr id="8" name="＞形箭號 7">
            <a:hlinkClick r:id="rId3" action="ppaction://hlinksldjump"/>
          </p:cNvPr>
          <p:cNvSpPr/>
          <p:nvPr/>
        </p:nvSpPr>
        <p:spPr>
          <a:xfrm>
            <a:off x="8604051" y="591702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68078"/>
            <a:ext cx="2133600" cy="476250"/>
          </a:xfrm>
        </p:spPr>
        <p:txBody>
          <a:bodyPr/>
          <a:lstStyle/>
          <a:p>
            <a:fld id="{121E5CDD-9AE2-4447-9CC5-9E99926DFE69}" type="datetime1">
              <a:rPr lang="zh-TW" altLang="en-US" smtClean="0"/>
              <a:pPr/>
              <a:t>2017/8/22</a:t>
            </a:fld>
            <a:endParaRPr lang="en-US" altLang="zh-TW" dirty="0"/>
          </a:p>
        </p:txBody>
      </p:sp>
      <p:sp>
        <p:nvSpPr>
          <p:cNvPr id="5" name="文字方塊 4">
            <a:hlinkClick r:id="rId2" action="ppaction://hlinkfile"/>
          </p:cNvPr>
          <p:cNvSpPr txBox="1"/>
          <p:nvPr/>
        </p:nvSpPr>
        <p:spPr>
          <a:xfrm>
            <a:off x="899592" y="16947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基隆市</a:t>
            </a:r>
            <a:r>
              <a:rPr lang="zh-TW" alt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智能障礙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鑑定資料表</a:t>
            </a:r>
            <a:endParaRPr lang="zh-TW" altLang="en-US" sz="28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707998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鑑定原則</a:t>
            </a: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就心智功能顯著低下部分之鑑定觀之，學生</a:t>
            </a:r>
            <a:r>
              <a:rPr lang="zh-TW" alt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在每一教育階段鑑定之程序均應以個別智力測驗之施測與否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為首先之考量。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很多施測人員認為個案在前一教育階段入學時被鑑定為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心智功能顯著低下、或原就讀於集中式特教班、或有身心障礙手冊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之學生即不需再做心智功能之鑑定，這是相當錯誤的看法，因為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鑑定是判定此一個案「目前的能力狀況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」而非過去的狀況，且過去有可能誤判之情形，更萬萬不可倒果為因而以過去之安置環境作為鑑定之依據。鑑定者需切記：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應先有 「鑑定」，才有「安置」，也非「一試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定終身」！否則即完全失去特殊教育與個別化教育計畫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(IEP)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之精神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鑑定時，如發現學生之表現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可能被低估即應該施測其他測驗或收集其他資料作為確實之依據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，尤其針對過去被判定為疑似智能障礙或</a:t>
            </a:r>
            <a:r>
              <a:rPr lang="zh-TW" altLang="en-US" sz="2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臨界智能障礙之學生，更需要有其他之學習與輔導等評估資料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做佐證之依據，且疑似之時間不宜超過一年，否則可能原來不是，但因一直當他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她為智能障礙學生而有「比馬龍效應」出現。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5741" y="6419303"/>
            <a:ext cx="438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/>
              <a:t>資料來源：</a:t>
            </a:r>
            <a:r>
              <a:rPr lang="zh-TW" altLang="en-US" sz="1600" dirty="0" smtClean="0"/>
              <a:t>智能障礙學生鑑定辦法說明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盧台</a:t>
            </a:r>
            <a:r>
              <a:rPr lang="zh-TW" altLang="en-US" dirty="0" smtClean="0"/>
              <a:t>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8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hlinkClick r:id="rId2" action="ppaction://hlinkfile"/>
          </p:cNvPr>
          <p:cNvSpPr txBox="1"/>
          <p:nvPr/>
        </p:nvSpPr>
        <p:spPr>
          <a:xfrm>
            <a:off x="467544" y="16947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基隆市</a:t>
            </a:r>
            <a:r>
              <a:rPr lang="zh-TW" alt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自閉症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礙鑑定資料表</a:t>
            </a:r>
            <a:endParaRPr lang="zh-TW" altLang="en-US" sz="28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707998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鑑定原則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確保鑑定資料的有效性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：收集資料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過程中，應注意資料來源的代表性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如他評量表是否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由熟悉的人所填寫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、資料的正確性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包括實施程序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、計分、解釋的正確性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及多元性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是否採用不同方式、工具等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重視訪談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：不論是篩選或鑑定階段，訪談老師、家長、同儕或自閉症學生本人，都有助於工具的選擇與整體研判。因此晤談技能的精進與晤談內容的掌握便是鑑定老師的重要知能。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強調觀察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：除可利用實施標準化測驗時同步進行觀察外，亦應利用不同時段、不同場域進行自然情境之觀察，必要時可預先設計情境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如需同理心表現之情境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，以方便在短時間內觀察到想觀察的行為。觀察重點宜著重個案與同儕、老師、或心評老師互動、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溝通之方式與品質，對環境中人、事、物的反應與問題解決能力等。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注意區別診斷與共病問題</a:t>
            </a: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97760" y="6343314"/>
            <a:ext cx="4152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/>
              <a:t>資料來源：自閉症</a:t>
            </a:r>
            <a:r>
              <a:rPr lang="zh-TW" altLang="en-US" sz="1600" dirty="0" smtClean="0"/>
              <a:t>學生鑑定辦法說明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張正芬</a:t>
            </a:r>
            <a:endParaRPr lang="zh-TW" altLang="en-US" dirty="0"/>
          </a:p>
        </p:txBody>
      </p:sp>
      <p:sp>
        <p:nvSpPr>
          <p:cNvPr id="6" name="＞形箭號 5">
            <a:hlinkClick r:id="rId3" action="ppaction://hlinksldjump"/>
          </p:cNvPr>
          <p:cNvSpPr/>
          <p:nvPr/>
        </p:nvSpPr>
        <p:spPr>
          <a:xfrm>
            <a:off x="8710700" y="5877272"/>
            <a:ext cx="294141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以下由東湖國小張榮明老師提供之新生晤談、資料收集及報告撰寫之思維</a:t>
            </a:r>
            <a:endParaRPr lang="zh-TW" altLang="en-US" b="1" dirty="0">
              <a:solidFill>
                <a:srgbClr val="7030A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2872" y="5377583"/>
            <a:ext cx="8928992" cy="864096"/>
            <a:chOff x="107504" y="5810174"/>
            <a:chExt cx="8928992" cy="107521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810174"/>
              <a:ext cx="5256584" cy="107521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9" r="15069"/>
            <a:stretch/>
          </p:blipFill>
          <p:spPr>
            <a:xfrm>
              <a:off x="5220072" y="5810174"/>
              <a:ext cx="3816424" cy="1075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5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海鷗設計簡報範本">
  <a:themeElements>
    <a:clrScheme name="K12_3 13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9999"/>
      </a:hlink>
      <a:folHlink>
        <a:srgbClr val="99CC00"/>
      </a:folHlink>
    </a:clrScheme>
    <a:fontScheme name="K12_3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12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3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海鷗設計簡報範本</Template>
  <TotalTime>278</TotalTime>
  <Words>1299</Words>
  <Application>Microsoft Office PowerPoint</Application>
  <PresentationFormat>如螢幕大小 (4:3)</PresentationFormat>
  <Paragraphs>201</Paragraphs>
  <Slides>26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Arial</vt:lpstr>
      <vt:lpstr>新細明體</vt:lpstr>
      <vt:lpstr>海鷗設計簡報範本</vt:lpstr>
      <vt:lpstr>集中式特教班鑑定安置分享</vt:lpstr>
      <vt:lpstr>特教班什麼時候會                走鑑定安置流程?</vt:lpstr>
      <vt:lpstr>基隆市特殊教育學生鑑定安置流程</vt:lpstr>
      <vt:lpstr>PowerPoint 簡報</vt:lpstr>
      <vt:lpstr>鑑輔會鑑定證明和身障手冊的差別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智能障礙?  自閉症且智力低下? </vt:lpstr>
      <vt:lpstr>自閉症和智能障礙的區別診斷</vt:lpstr>
      <vt:lpstr>自閉症和智能障礙的區別診斷</vt:lpstr>
      <vt:lpstr>自閉症不可因智力低下， 而判為多重障礙。</vt:lpstr>
      <vt:lpstr>自閉症資料研判</vt:lpstr>
      <vt:lpstr>自閉症資料研判</vt:lpstr>
      <vt:lpstr>自閉症資料研判</vt:lpstr>
      <vt:lpstr>自閉症資料研判</vt:lpstr>
      <vt:lpstr>身障手冊、證明 ≠ 鑑輔會證明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集中式特教班鑑定安置分享</dc:title>
  <dc:creator>user</dc:creator>
  <cp:lastModifiedBy>user</cp:lastModifiedBy>
  <cp:revision>17</cp:revision>
  <dcterms:created xsi:type="dcterms:W3CDTF">2017-08-21T17:56:04Z</dcterms:created>
  <dcterms:modified xsi:type="dcterms:W3CDTF">2017-08-21T22:35:03Z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TC011271131028</vt:lpwstr>
  </property>
</Properties>
</file>