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0" autoAdjust="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65A48E-5A3A-4DB9-9B65-E0820C5B003E}" type="datetimeFigureOut">
              <a:rPr lang="zh-TW" altLang="en-US" smtClean="0"/>
              <a:t>2017/8/30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C130F0-A8C2-4244-9A78-2A9C25B9276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95232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心評人員分享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鑑定資料撰寫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學障類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中興國小   林欣宜</a:t>
            </a:r>
            <a:endParaRPr lang="zh-TW" altLang="en-US" sz="32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46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第一次提報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一、學業成就及相關測驗結果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正確且詳實</a:t>
            </a:r>
            <a:endParaRPr lang="en-US" altLang="zh-TW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原始分數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分數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百分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施測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紀錄及分析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可清楚了解個案智力情形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差異及其優弱勢、學業成就間的差異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等，亦可作為後續設計教學介入策略之依據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345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第一次提報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二、轉介前介入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分項條列</a:t>
            </a:r>
            <a:r>
              <a:rPr lang="zh-TW" altLang="en-US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、表格呈現</a:t>
            </a:r>
            <a:endParaRPr lang="en-US" altLang="zh-TW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84485"/>
              </p:ext>
            </p:extLst>
          </p:nvPr>
        </p:nvGraphicFramePr>
        <p:xfrm>
          <a:off x="683568" y="2326186"/>
          <a:ext cx="7056783" cy="4055142"/>
        </p:xfrm>
        <a:graphic>
          <a:graphicData uri="http://schemas.openxmlformats.org/drawingml/2006/table">
            <a:tbl>
              <a:tblPr firstRow="1" firstCol="1" bandRow="1"/>
              <a:tblGrid>
                <a:gridCol w="81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6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事件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推估原因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介入策略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成效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持續時間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拖欠作業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不訂正作業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不喜歡寫字，覺得永遠寫不完，逃避心態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國語作業減量，與導師</a:t>
                      </a:r>
                      <a:r>
                        <a:rPr lang="zh-TW" sz="9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家長及課後安親班老師開會討論，調整習作以外的國語評量作業簿，先以基礎的生字習寫</a:t>
                      </a:r>
                      <a:r>
                        <a:rPr lang="zh-TW" sz="9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語詞練習</a:t>
                      </a:r>
                      <a:r>
                        <a:rPr lang="zh-TW" sz="9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罰寫只有一遍</a:t>
                      </a:r>
                      <a:r>
                        <a:rPr lang="zh-TW" sz="9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放寬聯絡簿上日記的規定</a:t>
                      </a:r>
                      <a:r>
                        <a:rPr lang="en-US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最少字數限制</a:t>
                      </a:r>
                      <a:r>
                        <a:rPr lang="zh-TW" sz="9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要使用二個以上的成語</a:t>
                      </a:r>
                      <a:r>
                        <a:rPr lang="en-US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老師每天會在連絡簿上標示未交或未訂正之作業，請家長及安親班老師配合提醒個案。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資源班教師及導師在下課時間隨時提供一對一的訂正服務給個案。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個案感覺作業難度大為減少，完成意願提高許多。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課後照顧班老師會依照導師的註記檢核其作業。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因為老師提供協助可以快速訂正完而提高其立刻訂正的意願，現在都會主動訂正作業</a:t>
                      </a:r>
                      <a:r>
                        <a:rPr lang="en-US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自行訂正</a:t>
                      </a:r>
                      <a:r>
                        <a:rPr lang="en-US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b="1" kern="1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b="1" kern="1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104.9~~</a:t>
                      </a:r>
                      <a:r>
                        <a:rPr lang="zh-TW" sz="9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迄今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5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上課打瞌睡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睡眠不足及過度訓練導致體力不支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與個案母親討論，取消晨訓的可能性。母親原本堅持晨訓，理由是醫生說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：「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個案要多運動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」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，但是家住七堵，晨訓需五點起床，個案從安親班回家時間晚，上床時間都是十點半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十一點左右，睡眠時間根本不足，委請母親與泳隊教練討論不參加晨訓。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原班導師會在下課時間讓個案跳繩以增加其運動量。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取消泳隊晨訓後，上課清醒程度明顯改善，第一節打瞌睡情形不再出現。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b="1" kern="10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104.9~~</a:t>
                      </a:r>
                      <a:r>
                        <a:rPr lang="zh-TW" sz="900" b="1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迄今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7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學業表現遠比潛能差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學習動機低落影響學習態度進而學業成就低落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個案在國語文的學習上由資源班提供部件部首</a:t>
                      </a:r>
                      <a:r>
                        <a:rPr lang="zh-TW" sz="9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、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基本字帶字</a:t>
                      </a:r>
                      <a:r>
                        <a:rPr lang="en-US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…</a:t>
                      </a: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等學習策略，來提升其識字率，提高書寫意願，以增加精熟度。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kern="100">
                          <a:effectLst/>
                          <a:latin typeface="Calibri"/>
                          <a:ea typeface="標楷體"/>
                          <a:cs typeface="Times New Roman"/>
                        </a:rPr>
                        <a:t>個案在平時小考、定期考察測驗中，識字率日有進展，增加自信心</a:t>
                      </a:r>
                      <a:endParaRPr lang="zh-TW" sz="9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solidFill>
                            <a:srgbClr val="000000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104.9~~</a:t>
                      </a:r>
                      <a:r>
                        <a:rPr lang="zh-TW" sz="900" b="1" kern="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迄今</a:t>
                      </a:r>
                      <a:endParaRPr lang="zh-TW" sz="9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4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第一次提報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三、家長晤談摘要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生長史、教育史、醫療史</a:t>
            </a:r>
            <a:endParaRPr lang="en-US" altLang="zh-TW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四、心評教師初判結果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確實勾選、具體描述</a:t>
            </a:r>
            <a:endParaRPr lang="en-US" altLang="zh-TW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綜合分析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因素排除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40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疑似確認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學習問題及教學介入反應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分項條列</a:t>
            </a:r>
            <a:r>
              <a:rPr lang="zh-TW" altLang="en-US" b="1" u="sng" dirty="0" smtClean="0">
                <a:solidFill>
                  <a:srgbClr val="FF0000"/>
                </a:solidFill>
                <a:latin typeface="新細明體"/>
                <a:ea typeface="新細明體"/>
              </a:rPr>
              <a:t>、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表格呈現</a:t>
            </a:r>
            <a:endParaRPr lang="en-US" altLang="zh-TW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4231526"/>
                  </p:ext>
                </p:extLst>
              </p:nvPr>
            </p:nvGraphicFramePr>
            <p:xfrm>
              <a:off x="899592" y="2348880"/>
              <a:ext cx="7488833" cy="357662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1602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7096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0068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9979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40068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0068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792088">
                    <a:tc>
                      <a:txBody>
                        <a:bodyPr/>
                        <a:lstStyle/>
                        <a:p>
                          <a:pPr marL="71755" marR="71755" algn="ctr">
                            <a:spcAft>
                              <a:spcPts val="0"/>
                            </a:spcAft>
                          </a:pP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核心困難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 vert="eaVert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字體扭曲導致難以辨識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書寫意願低落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視覺學習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視動定位能力較差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書寫速度緩慢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注音ㄓㄗ</a:t>
                          </a:r>
                          <a14:m>
                            <m:oMath xmlns:m="http://schemas.openxmlformats.org/officeDocument/2006/math">
                              <m:r>
                                <a:rPr lang="zh-TW" sz="1100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新細明體"/>
                                  <a:cs typeface="Times New Roman"/>
                                </a:rPr>
                                <m:t>、</m:t>
                              </m:r>
                            </m:oMath>
                          </a14:m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ㄔㄘ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、ㄌㄖ、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ㄥㄣ不分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簡單的字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基本字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常常忘記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識字困難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56184">
                    <a:tc>
                      <a:txBody>
                        <a:bodyPr/>
                        <a:lstStyle/>
                        <a:p>
                          <a:pPr marL="71755" marR="71755" algn="ctr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教學介入策略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 vert="eaVert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職能治療師評估建議，增強書寫肌肉群的訓練的活動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2.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調整寫字速度，一筆一畫書寫清楚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3.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使用格線練習書寫，確認文字位置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標楷體"/>
                              <a:ea typeface="新細明體"/>
                              <a:cs typeface="新細明體"/>
                            </a:rPr>
                            <a:t>1.</a:t>
                          </a:r>
                          <a:r>
                            <a:rPr lang="zh-TW" sz="1100" kern="0" dirty="0">
                              <a:effectLst/>
                              <a:latin typeface="Calibri"/>
                              <a:ea typeface="標楷體"/>
                              <a:cs typeface="新細明體"/>
                            </a:rPr>
                            <a:t>運用聽覺校正方式，協助視覺與心像上的學習：寫字時大聲複誦，跟隨口語寫字，善用聽覺校正方式協助視覺與心像上的輸出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聽音分辨，師生面對面的做語詞拼音分辨練習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2.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直接教學法，歸納統整及注音記憶策略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透過字卡呈現高頻字，要求讀出字的讀音，透過造詞或造句活動時，檢視不會的字並再教導該字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 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整合識字策略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：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隨課文識字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→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集中識字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→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熟字帶生字，包括部首連結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部件連結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偏旁連結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造詞連結，也從語詞中認識生字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28350">
                    <a:tc>
                      <a:txBody>
                        <a:bodyPr/>
                        <a:lstStyle/>
                        <a:p>
                          <a:pPr marL="71755" marR="71755" algn="ctr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現在學習表現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 vert="eaVert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筆畫的穩定度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字體書寫的位置及大小程度改善許多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書寫速度有稍微改善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部分注音的常見錯誤率有稍微降低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基本字的熟練程度有進步，提取字體書寫的時間比較短了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識字程度稍微提升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4231526"/>
                  </p:ext>
                </p:extLst>
              </p:nvPr>
            </p:nvGraphicFramePr>
            <p:xfrm>
              <a:off x="899592" y="2348880"/>
              <a:ext cx="7488833" cy="357662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16024"/>
                    <a:gridCol w="1670961"/>
                    <a:gridCol w="1400686"/>
                    <a:gridCol w="1399790"/>
                    <a:gridCol w="1400686"/>
                    <a:gridCol w="1400686"/>
                  </a:tblGrid>
                  <a:tr h="792088">
                    <a:tc>
                      <a:txBody>
                        <a:bodyPr/>
                        <a:lstStyle/>
                        <a:p>
                          <a:pPr marL="71755" marR="71755" algn="ctr">
                            <a:spcAft>
                              <a:spcPts val="0"/>
                            </a:spcAft>
                          </a:pP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核心困難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 vert="eaVert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字體扭曲導致難以辨識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書寫意願低落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視覺學習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視動定位能力較差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書寫速度緩慢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38696" t="-5385" r="-200000" b="-35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簡單的字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基本字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常常忘記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識字困難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56184">
                    <a:tc>
                      <a:txBody>
                        <a:bodyPr/>
                        <a:lstStyle/>
                        <a:p>
                          <a:pPr marL="71755" marR="71755" algn="ctr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教學介入策略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 vert="eaVert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職能治療師評估建議，增強書寫肌肉群的訓練的活動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2.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調整寫字速度，一筆一畫書寫清楚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3.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使用格線練習書寫，確認文字位置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標楷體"/>
                              <a:ea typeface="新細明體"/>
                              <a:cs typeface="新細明體"/>
                            </a:rPr>
                            <a:t>1.</a:t>
                          </a:r>
                          <a:r>
                            <a:rPr lang="zh-TW" sz="1100" kern="0" dirty="0">
                              <a:effectLst/>
                              <a:latin typeface="Calibri"/>
                              <a:ea typeface="標楷體"/>
                              <a:cs typeface="新細明體"/>
                            </a:rPr>
                            <a:t>運用聽覺校正方式，協助視覺與心像上的學習：寫字時大聲複誦，跟隨口語寫字，善用聽覺校正方式協助視覺與心像上的輸出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聽音分辨，師生面對面的做語詞拼音分辨練習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2.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直接教學法，歸納統整及注音記憶策略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透過字卡呈現高頻字，要求讀出字的讀音，透過造詞或造句活動時，檢視不會的字並再教導該字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(105.09~~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迄今</a:t>
                          </a: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)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 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100" kern="100">
                              <a:solidFill>
                                <a:srgbClr val="000000"/>
                              </a:solidFill>
                              <a:effectLst/>
                              <a:latin typeface="標楷體"/>
                              <a:ea typeface="新細明體"/>
                              <a:cs typeface="Times New Roman"/>
                            </a:rPr>
                            <a:t>1.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整合識字策略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：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隨課文識字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→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集中識字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→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熟字帶生字，包括部首連結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部件連結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偏旁連結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造詞連結，也從語詞中認識生字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28350">
                    <a:tc>
                      <a:txBody>
                        <a:bodyPr/>
                        <a:lstStyle/>
                        <a:p>
                          <a:pPr marL="71755" marR="71755" algn="ctr"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現在學習表現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 vert="eaVert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筆畫的穩定度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新細明體"/>
                              <a:cs typeface="Times New Roman"/>
                            </a:rPr>
                            <a:t>、</a:t>
                          </a: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字體書寫的位置及大小程度改善許多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書寫速度有稍微改善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部分注音的常見錯誤率有稍微降低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基本字的熟練程度有進步，提取字體書寫的時間比較短了</a:t>
                          </a:r>
                          <a:endParaRPr lang="zh-TW" sz="1100" kern="10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zh-TW" sz="1100" kern="100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標楷體"/>
                              <a:cs typeface="Times New Roman"/>
                            </a:rPr>
                            <a:t>識字程度稍微提升</a:t>
                          </a:r>
                          <a:endParaRPr lang="zh-TW" sz="1100" kern="100" dirty="0">
                            <a:effectLst/>
                            <a:latin typeface="Calibri"/>
                            <a:ea typeface="新細明體"/>
                            <a:cs typeface="Times New Roman"/>
                          </a:endParaRPr>
                        </a:p>
                      </a:txBody>
                      <a:tcPr marL="65278" marR="65278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218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安置會議報告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掌握節奏</a:t>
            </a:r>
            <a:r>
              <a:rPr lang="zh-TW" altLang="en-US" dirty="0" smtClean="0">
                <a:latin typeface="標楷體"/>
                <a:ea typeface="標楷體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重點陳述，建立自己的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SOP</a:t>
            </a:r>
          </a:p>
          <a:p>
            <a:r>
              <a:rPr lang="zh-TW" altLang="en-US" dirty="0">
                <a:latin typeface="標楷體"/>
                <a:ea typeface="標楷體"/>
              </a:rPr>
              <a:t>蒐集</a:t>
            </a:r>
            <a:r>
              <a:rPr lang="zh-TW" altLang="en-US" dirty="0" smtClean="0">
                <a:latin typeface="標楷體"/>
                <a:ea typeface="標楷體"/>
              </a:rPr>
              <a:t>有用</a:t>
            </a:r>
            <a:r>
              <a:rPr lang="zh-TW" altLang="en-US" dirty="0">
                <a:latin typeface="標楷體"/>
                <a:ea typeface="標楷體"/>
              </a:rPr>
              <a:t>的</a:t>
            </a:r>
            <a:r>
              <a:rPr lang="zh-TW" altLang="en-US" dirty="0" smtClean="0">
                <a:latin typeface="標楷體"/>
                <a:ea typeface="標楷體"/>
              </a:rPr>
              <a:t>資料，適時的做為呈堂證供</a:t>
            </a:r>
            <a:endParaRPr lang="en-US" altLang="zh-TW" dirty="0" smtClean="0"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/>
                <a:ea typeface="標楷體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平時作業、相關測驗、教學介入策略之成果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400" dirty="0" smtClean="0">
                <a:latin typeface="標楷體"/>
                <a:ea typeface="標楷體"/>
              </a:rPr>
              <a:t>，為自己好</a:t>
            </a:r>
            <a:endParaRPr lang="en-US" altLang="zh-TW" sz="4400" dirty="0" smtClean="0">
              <a:latin typeface="標楷體"/>
              <a:ea typeface="標楷體"/>
            </a:endParaRPr>
          </a:p>
          <a:p>
            <a:pPr marL="0" indent="0" algn="ctr">
              <a:buNone/>
            </a:pPr>
            <a:endParaRPr lang="en-US" altLang="zh-TW" dirty="0">
              <a:latin typeface="標楷體"/>
              <a:ea typeface="標楷體"/>
            </a:endParaRPr>
          </a:p>
          <a:p>
            <a:pPr marL="0" indent="0" algn="ctr">
              <a:buNone/>
            </a:pPr>
            <a:r>
              <a:rPr lang="zh-TW" altLang="en-US" sz="3200" b="1" i="1" dirty="0" smtClean="0">
                <a:latin typeface="標楷體"/>
                <a:ea typeface="標楷體"/>
              </a:rPr>
              <a:t>謝謝聆聽</a:t>
            </a:r>
            <a:endParaRPr lang="zh-TW" altLang="en-US" sz="3200" b="1" i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19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</TotalTime>
  <Words>885</Words>
  <Application>Microsoft Office PowerPoint</Application>
  <PresentationFormat>如螢幕大小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微軟正黑體</vt:lpstr>
      <vt:lpstr>新細明體</vt:lpstr>
      <vt:lpstr>標楷體</vt:lpstr>
      <vt:lpstr>Calibri</vt:lpstr>
      <vt:lpstr>Cambria Math</vt:lpstr>
      <vt:lpstr>Times New Roman</vt:lpstr>
      <vt:lpstr>Tw Cen MT</vt:lpstr>
      <vt:lpstr>Wingdings</vt:lpstr>
      <vt:lpstr>Wingdings 2</vt:lpstr>
      <vt:lpstr>中庸</vt:lpstr>
      <vt:lpstr>心評人員分享 鑑定資料撰寫報告(學障類)</vt:lpstr>
      <vt:lpstr>第一次提報</vt:lpstr>
      <vt:lpstr>第一次提報</vt:lpstr>
      <vt:lpstr>第一次提報</vt:lpstr>
      <vt:lpstr>疑似確認</vt:lpstr>
      <vt:lpstr>安置會議報告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心評人員分享 鑑定資料撰寫報告(學障類)</dc:title>
  <dc:creator>1111</dc:creator>
  <cp:lastModifiedBy>USER</cp:lastModifiedBy>
  <cp:revision>9</cp:revision>
  <dcterms:created xsi:type="dcterms:W3CDTF">2017-07-25T06:35:25Z</dcterms:created>
  <dcterms:modified xsi:type="dcterms:W3CDTF">2017-08-30T03:52:00Z</dcterms:modified>
</cp:coreProperties>
</file>