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54"/>
  </p:notesMasterIdLst>
  <p:sldIdLst>
    <p:sldId id="256" r:id="rId2"/>
    <p:sldId id="368" r:id="rId3"/>
    <p:sldId id="288" r:id="rId4"/>
    <p:sldId id="381" r:id="rId5"/>
    <p:sldId id="330" r:id="rId6"/>
    <p:sldId id="385" r:id="rId7"/>
    <p:sldId id="325" r:id="rId8"/>
    <p:sldId id="322" r:id="rId9"/>
    <p:sldId id="343" r:id="rId10"/>
    <p:sldId id="345" r:id="rId11"/>
    <p:sldId id="376" r:id="rId12"/>
    <p:sldId id="389" r:id="rId13"/>
    <p:sldId id="369" r:id="rId14"/>
    <p:sldId id="329" r:id="rId15"/>
    <p:sldId id="373" r:id="rId16"/>
    <p:sldId id="315" r:id="rId17"/>
    <p:sldId id="316" r:id="rId18"/>
    <p:sldId id="334" r:id="rId19"/>
    <p:sldId id="386" r:id="rId20"/>
    <p:sldId id="347" r:id="rId21"/>
    <p:sldId id="337" r:id="rId22"/>
    <p:sldId id="390" r:id="rId23"/>
    <p:sldId id="346" r:id="rId24"/>
    <p:sldId id="348" r:id="rId25"/>
    <p:sldId id="336" r:id="rId26"/>
    <p:sldId id="374" r:id="rId27"/>
    <p:sldId id="327" r:id="rId28"/>
    <p:sldId id="412" r:id="rId29"/>
    <p:sldId id="391" r:id="rId30"/>
    <p:sldId id="365" r:id="rId31"/>
    <p:sldId id="328" r:id="rId32"/>
    <p:sldId id="375" r:id="rId33"/>
    <p:sldId id="418" r:id="rId34"/>
    <p:sldId id="417" r:id="rId35"/>
    <p:sldId id="416" r:id="rId36"/>
    <p:sldId id="393" r:id="rId37"/>
    <p:sldId id="394" r:id="rId38"/>
    <p:sldId id="395" r:id="rId39"/>
    <p:sldId id="397" r:id="rId40"/>
    <p:sldId id="398" r:id="rId41"/>
    <p:sldId id="399" r:id="rId42"/>
    <p:sldId id="414" r:id="rId43"/>
    <p:sldId id="400" r:id="rId44"/>
    <p:sldId id="403" r:id="rId45"/>
    <p:sldId id="401" r:id="rId46"/>
    <p:sldId id="402" r:id="rId47"/>
    <p:sldId id="404" r:id="rId48"/>
    <p:sldId id="405" r:id="rId49"/>
    <p:sldId id="406" r:id="rId50"/>
    <p:sldId id="407" r:id="rId51"/>
    <p:sldId id="408" r:id="rId52"/>
    <p:sldId id="409" r:id="rId5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419" autoAdjust="0"/>
  </p:normalViewPr>
  <p:slideViewPr>
    <p:cSldViewPr>
      <p:cViewPr>
        <p:scale>
          <a:sx n="84" d="100"/>
          <a:sy n="84" d="100"/>
        </p:scale>
        <p:origin x="-954" y="2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24859;&#30340;&#34920;&#36948;&#26041;&#2433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24859;&#30340;&#34920;&#36948;&#26041;&#2433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a:pPr>
            <a:r>
              <a:rPr lang="zh-TW" altLang="en-US"/>
              <a:t>身心障礙者遭受性侵害之通報案件</a:t>
            </a:r>
          </a:p>
        </c:rich>
      </c:tx>
      <c:layout/>
    </c:title>
    <c:plotArea>
      <c:layout/>
      <c:lineChart>
        <c:grouping val="standard"/>
        <c:ser>
          <c:idx val="0"/>
          <c:order val="0"/>
          <c:tx>
            <c:strRef>
              <c:f>Sheet1!$D$3</c:f>
              <c:strCache>
                <c:ptCount val="1"/>
                <c:pt idx="0">
                  <c:v>件數</c:v>
                </c:pt>
              </c:strCache>
            </c:strRef>
          </c:tx>
          <c:marker>
            <c:symbol val="none"/>
          </c:marker>
          <c:val>
            <c:numRef>
              <c:f>Sheet1!$D$4:$D$10</c:f>
              <c:numCache>
                <c:formatCode>General</c:formatCode>
                <c:ptCount val="7"/>
                <c:pt idx="0">
                  <c:v>581</c:v>
                </c:pt>
                <c:pt idx="1">
                  <c:v>695</c:v>
                </c:pt>
                <c:pt idx="2">
                  <c:v>812</c:v>
                </c:pt>
                <c:pt idx="3">
                  <c:v>1030</c:v>
                </c:pt>
                <c:pt idx="4">
                  <c:v>1149</c:v>
                </c:pt>
                <c:pt idx="5">
                  <c:v>1157</c:v>
                </c:pt>
                <c:pt idx="6">
                  <c:v>1100</c:v>
                </c:pt>
              </c:numCache>
            </c:numRef>
          </c:val>
        </c:ser>
        <c:marker val="1"/>
        <c:axId val="132678400"/>
        <c:axId val="132679936"/>
      </c:lineChart>
      <c:catAx>
        <c:axId val="132678400"/>
        <c:scaling>
          <c:orientation val="minMax"/>
        </c:scaling>
        <c:delete val="1"/>
        <c:axPos val="b"/>
        <c:tickLblPos val="nextTo"/>
        <c:crossAx val="132679936"/>
        <c:crosses val="autoZero"/>
        <c:auto val="1"/>
        <c:lblAlgn val="ctr"/>
        <c:lblOffset val="100"/>
      </c:catAx>
      <c:valAx>
        <c:axId val="132679936"/>
        <c:scaling>
          <c:orientation val="minMax"/>
        </c:scaling>
        <c:axPos val="l"/>
        <c:majorGridlines/>
        <c:numFmt formatCode="General" sourceLinked="1"/>
        <c:tickLblPos val="nextTo"/>
        <c:crossAx val="13267840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style val="13"/>
  <c:chart>
    <c:title>
      <c:tx>
        <c:rich>
          <a:bodyPr/>
          <a:lstStyle/>
          <a:p>
            <a:pPr>
              <a:defRPr/>
            </a:pPr>
            <a:r>
              <a:rPr lang="zh-TW"/>
              <a:t>女生喜歡的表達方式</a:t>
            </a:r>
          </a:p>
        </c:rich>
      </c:tx>
      <c:layout/>
    </c:title>
    <c:plotArea>
      <c:layout/>
      <c:barChart>
        <c:barDir val="col"/>
        <c:grouping val="clustered"/>
        <c:ser>
          <c:idx val="0"/>
          <c:order val="0"/>
          <c:dLbls>
            <c:dLblPos val="inEnd"/>
            <c:showVal val="1"/>
          </c:dLbls>
          <c:cat>
            <c:strRef>
              <c:f>Sheet1!$I$9:$M$9</c:f>
              <c:strCache>
                <c:ptCount val="5"/>
                <c:pt idx="0">
                  <c:v>讚美</c:v>
                </c:pt>
                <c:pt idx="1">
                  <c:v>陪伴</c:v>
                </c:pt>
                <c:pt idx="2">
                  <c:v>禮物</c:v>
                </c:pt>
                <c:pt idx="3">
                  <c:v>服務</c:v>
                </c:pt>
                <c:pt idx="4">
                  <c:v>身體接觸</c:v>
                </c:pt>
              </c:strCache>
            </c:strRef>
          </c:cat>
          <c:val>
            <c:numRef>
              <c:f>Sheet1!$I$10:$M$10</c:f>
              <c:numCache>
                <c:formatCode>General</c:formatCode>
                <c:ptCount val="5"/>
                <c:pt idx="0">
                  <c:v>6</c:v>
                </c:pt>
                <c:pt idx="1">
                  <c:v>7</c:v>
                </c:pt>
                <c:pt idx="2">
                  <c:v>1</c:v>
                </c:pt>
                <c:pt idx="3">
                  <c:v>5</c:v>
                </c:pt>
                <c:pt idx="4">
                  <c:v>1</c:v>
                </c:pt>
              </c:numCache>
            </c:numRef>
          </c:val>
        </c:ser>
        <c:gapWidth val="75"/>
        <c:overlap val="40"/>
        <c:axId val="132700416"/>
        <c:axId val="133107712"/>
      </c:barChart>
      <c:catAx>
        <c:axId val="132700416"/>
        <c:scaling>
          <c:orientation val="minMax"/>
        </c:scaling>
        <c:axPos val="b"/>
        <c:majorTickMark val="none"/>
        <c:tickLblPos val="nextTo"/>
        <c:crossAx val="133107712"/>
        <c:crosses val="autoZero"/>
        <c:auto val="1"/>
        <c:lblAlgn val="ctr"/>
        <c:lblOffset val="100"/>
      </c:catAx>
      <c:valAx>
        <c:axId val="133107712"/>
        <c:scaling>
          <c:orientation val="minMax"/>
        </c:scaling>
        <c:axPos val="l"/>
        <c:majorGridlines/>
        <c:numFmt formatCode="General" sourceLinked="1"/>
        <c:majorTickMark val="none"/>
        <c:tickLblPos val="nextTo"/>
        <c:crossAx val="13270041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a:pPr>
            <a:r>
              <a:rPr lang="zh-TW" altLang="en-US"/>
              <a:t>男生喜歡的表達方式</a:t>
            </a:r>
          </a:p>
        </c:rich>
      </c:tx>
      <c:layout/>
    </c:title>
    <c:plotArea>
      <c:layout/>
      <c:barChart>
        <c:barDir val="col"/>
        <c:grouping val="clustered"/>
        <c:ser>
          <c:idx val="0"/>
          <c:order val="0"/>
          <c:dLbls>
            <c:dLblPos val="inEnd"/>
            <c:showVal val="1"/>
          </c:dLbls>
          <c:cat>
            <c:strRef>
              <c:f>Sheet1!$B$16:$F$16</c:f>
              <c:strCache>
                <c:ptCount val="5"/>
                <c:pt idx="0">
                  <c:v>讚美</c:v>
                </c:pt>
                <c:pt idx="1">
                  <c:v>陪伴</c:v>
                </c:pt>
                <c:pt idx="2">
                  <c:v>禮物</c:v>
                </c:pt>
                <c:pt idx="3">
                  <c:v>服務</c:v>
                </c:pt>
                <c:pt idx="4">
                  <c:v>身體接觸</c:v>
                </c:pt>
              </c:strCache>
            </c:strRef>
          </c:cat>
          <c:val>
            <c:numRef>
              <c:f>Sheet1!$B$17:$F$17</c:f>
              <c:numCache>
                <c:formatCode>General</c:formatCode>
                <c:ptCount val="5"/>
                <c:pt idx="0">
                  <c:v>7</c:v>
                </c:pt>
                <c:pt idx="1">
                  <c:v>11</c:v>
                </c:pt>
                <c:pt idx="2">
                  <c:v>10</c:v>
                </c:pt>
                <c:pt idx="3">
                  <c:v>6</c:v>
                </c:pt>
                <c:pt idx="4">
                  <c:v>6</c:v>
                </c:pt>
              </c:numCache>
            </c:numRef>
          </c:val>
        </c:ser>
        <c:gapWidth val="75"/>
        <c:overlap val="40"/>
        <c:axId val="133115264"/>
        <c:axId val="133141632"/>
      </c:barChart>
      <c:catAx>
        <c:axId val="133115264"/>
        <c:scaling>
          <c:orientation val="minMax"/>
        </c:scaling>
        <c:axPos val="b"/>
        <c:majorTickMark val="none"/>
        <c:tickLblPos val="nextTo"/>
        <c:crossAx val="133141632"/>
        <c:crosses val="autoZero"/>
        <c:auto val="1"/>
        <c:lblAlgn val="ctr"/>
        <c:lblOffset val="100"/>
      </c:catAx>
      <c:valAx>
        <c:axId val="133141632"/>
        <c:scaling>
          <c:orientation val="minMax"/>
        </c:scaling>
        <c:axPos val="l"/>
        <c:majorGridlines/>
        <c:numFmt formatCode="General" sourceLinked="1"/>
        <c:majorTickMark val="none"/>
        <c:tickLblPos val="nextTo"/>
        <c:crossAx val="133115264"/>
        <c:crosses val="autoZero"/>
        <c:crossBetween val="between"/>
      </c:valAx>
    </c:plotArea>
    <c:plotVisOnly val="1"/>
  </c:chart>
  <c:externalData r:id="rId1"/>
</c:chartSpace>
</file>

<file path=ppt/diagrams/_rels/data5.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F227D-1473-4CAD-BA38-2D0327945F15}" type="doc">
      <dgm:prSet loTypeId="urn:microsoft.com/office/officeart/2005/8/layout/hierarchy2" loCatId="hierarchy" qsTypeId="urn:microsoft.com/office/officeart/2005/8/quickstyle/simple3" qsCatId="simple" csTypeId="urn:microsoft.com/office/officeart/2005/8/colors/accent0_1" csCatId="mainScheme" phldr="1"/>
      <dgm:spPr/>
      <dgm:t>
        <a:bodyPr/>
        <a:lstStyle/>
        <a:p>
          <a:endParaRPr lang="zh-TW" altLang="en-US"/>
        </a:p>
      </dgm:t>
    </dgm:pt>
    <dgm:pt modelId="{09EC7C42-0B38-48A8-870E-3C3BB3F74F43}">
      <dgm:prSet phldrT="[文字]"/>
      <dgm:spPr/>
      <dgm:t>
        <a:bodyPr/>
        <a:lstStyle/>
        <a:p>
          <a:r>
            <a:rPr lang="zh-TW" altLang="en-US" dirty="0" smtClean="0"/>
            <a:t>性別平等</a:t>
          </a:r>
          <a:endParaRPr lang="zh-TW" altLang="en-US" dirty="0"/>
        </a:p>
      </dgm:t>
    </dgm:pt>
    <dgm:pt modelId="{5CE5EC8C-25DE-411C-B18F-C8CA9067B556}" type="parTrans" cxnId="{81B5864D-9D33-41F8-8013-C3FEE17F1E29}">
      <dgm:prSet/>
      <dgm:spPr/>
      <dgm:t>
        <a:bodyPr/>
        <a:lstStyle/>
        <a:p>
          <a:endParaRPr lang="zh-TW" altLang="en-US"/>
        </a:p>
      </dgm:t>
    </dgm:pt>
    <dgm:pt modelId="{A3F51D6E-972B-466A-880E-396D68DF4F3E}" type="sibTrans" cxnId="{81B5864D-9D33-41F8-8013-C3FEE17F1E29}">
      <dgm:prSet/>
      <dgm:spPr/>
      <dgm:t>
        <a:bodyPr/>
        <a:lstStyle/>
        <a:p>
          <a:endParaRPr lang="zh-TW" altLang="en-US"/>
        </a:p>
      </dgm:t>
    </dgm:pt>
    <dgm:pt modelId="{8AA75E0E-927C-4F6C-86A3-9AAEB8FE295A}">
      <dgm:prSet phldrT="[文字]"/>
      <dgm:spPr/>
      <dgm:t>
        <a:bodyPr/>
        <a:lstStyle/>
        <a:p>
          <a:r>
            <a:rPr lang="zh-TW" altLang="en-US" dirty="0" smtClean="0"/>
            <a:t>實質平等</a:t>
          </a:r>
          <a:r>
            <a:rPr lang="en-US" altLang="zh-TW" dirty="0" smtClean="0"/>
            <a:t>?</a:t>
          </a:r>
          <a:endParaRPr lang="zh-TW" altLang="en-US" dirty="0"/>
        </a:p>
      </dgm:t>
    </dgm:pt>
    <dgm:pt modelId="{1E1616D1-E812-4611-ABFA-1E53A7E9BDE4}" type="parTrans" cxnId="{BEB66E0F-25F8-48DF-B498-291087168811}">
      <dgm:prSet/>
      <dgm:spPr/>
      <dgm:t>
        <a:bodyPr/>
        <a:lstStyle/>
        <a:p>
          <a:endParaRPr lang="zh-TW" altLang="en-US"/>
        </a:p>
      </dgm:t>
    </dgm:pt>
    <dgm:pt modelId="{DF7F43DC-D94E-4EC8-92D6-2D162756676D}" type="sibTrans" cxnId="{BEB66E0F-25F8-48DF-B498-291087168811}">
      <dgm:prSet/>
      <dgm:spPr/>
      <dgm:t>
        <a:bodyPr/>
        <a:lstStyle/>
        <a:p>
          <a:endParaRPr lang="zh-TW" altLang="en-US"/>
        </a:p>
      </dgm:t>
    </dgm:pt>
    <dgm:pt modelId="{FE2D303D-8545-4BAA-9B1D-60F8D74FEC16}">
      <dgm:prSet/>
      <dgm:spPr/>
      <dgm:t>
        <a:bodyPr/>
        <a:lstStyle/>
        <a:p>
          <a:r>
            <a:rPr lang="zh-TW" altLang="en-US" dirty="0" smtClean="0"/>
            <a:t>形式平等</a:t>
          </a:r>
          <a:r>
            <a:rPr lang="en-US" altLang="zh-TW" dirty="0" smtClean="0"/>
            <a:t>?</a:t>
          </a:r>
          <a:endParaRPr lang="zh-TW" altLang="en-US" dirty="0"/>
        </a:p>
      </dgm:t>
    </dgm:pt>
    <dgm:pt modelId="{4ED78C98-E421-4BC1-BF5C-81A56432A8B0}" type="parTrans" cxnId="{1F04B0E4-0436-4079-8B01-B08FBAD1159F}">
      <dgm:prSet/>
      <dgm:spPr/>
      <dgm:t>
        <a:bodyPr/>
        <a:lstStyle/>
        <a:p>
          <a:endParaRPr lang="zh-TW" altLang="en-US"/>
        </a:p>
      </dgm:t>
    </dgm:pt>
    <dgm:pt modelId="{4D32D9FD-AA8B-4822-8344-DE717C84E6E0}" type="sibTrans" cxnId="{1F04B0E4-0436-4079-8B01-B08FBAD1159F}">
      <dgm:prSet/>
      <dgm:spPr/>
      <dgm:t>
        <a:bodyPr/>
        <a:lstStyle/>
        <a:p>
          <a:endParaRPr lang="zh-TW" altLang="en-US"/>
        </a:p>
      </dgm:t>
    </dgm:pt>
    <dgm:pt modelId="{B16DB6D2-24BD-4CB7-A961-3AD3F3922641}">
      <dgm:prSet/>
      <dgm:spPr/>
      <dgm:t>
        <a:bodyPr/>
        <a:lstStyle/>
        <a:p>
          <a:r>
            <a:rPr lang="zh-TW" altLang="en-US" dirty="0" smtClean="0"/>
            <a:t>保護式平等</a:t>
          </a:r>
          <a:r>
            <a:rPr lang="en-US" altLang="zh-TW" dirty="0" smtClean="0"/>
            <a:t>?</a:t>
          </a:r>
          <a:endParaRPr lang="zh-TW" altLang="en-US" dirty="0"/>
        </a:p>
      </dgm:t>
    </dgm:pt>
    <dgm:pt modelId="{F22B342D-E895-433A-9996-23C1A7177FE4}" type="parTrans" cxnId="{D5F016C0-4531-402B-8EED-5B03326F54BC}">
      <dgm:prSet/>
      <dgm:spPr/>
      <dgm:t>
        <a:bodyPr/>
        <a:lstStyle/>
        <a:p>
          <a:endParaRPr lang="zh-TW" altLang="en-US"/>
        </a:p>
      </dgm:t>
    </dgm:pt>
    <dgm:pt modelId="{B3910D72-03EA-4772-9C23-D9461A5B2F5E}" type="sibTrans" cxnId="{D5F016C0-4531-402B-8EED-5B03326F54BC}">
      <dgm:prSet/>
      <dgm:spPr/>
      <dgm:t>
        <a:bodyPr/>
        <a:lstStyle/>
        <a:p>
          <a:endParaRPr lang="zh-TW" altLang="en-US"/>
        </a:p>
      </dgm:t>
    </dgm:pt>
    <dgm:pt modelId="{FD596F70-25FC-4A4D-AB5B-495AD8129EC0}">
      <dgm:prSet/>
      <dgm:spPr/>
      <dgm:t>
        <a:bodyPr/>
        <a:lstStyle/>
        <a:p>
          <a:r>
            <a:rPr lang="zh-TW" altLang="en-US" dirty="0" smtClean="0"/>
            <a:t>砍頭式平等</a:t>
          </a:r>
          <a:r>
            <a:rPr lang="en-US" altLang="zh-TW" dirty="0" smtClean="0"/>
            <a:t>?</a:t>
          </a:r>
          <a:endParaRPr lang="zh-TW" altLang="en-US" dirty="0"/>
        </a:p>
      </dgm:t>
    </dgm:pt>
    <dgm:pt modelId="{2485B8B7-B2EF-4C17-9ECC-84E0B17925A8}" type="parTrans" cxnId="{B0720DF4-3263-417D-9D16-0556426F2F30}">
      <dgm:prSet/>
      <dgm:spPr/>
      <dgm:t>
        <a:bodyPr/>
        <a:lstStyle/>
        <a:p>
          <a:endParaRPr lang="zh-TW" altLang="en-US"/>
        </a:p>
      </dgm:t>
    </dgm:pt>
    <dgm:pt modelId="{4E7D3DD6-0867-42A1-84D3-652813F1DAFE}" type="sibTrans" cxnId="{B0720DF4-3263-417D-9D16-0556426F2F30}">
      <dgm:prSet/>
      <dgm:spPr/>
      <dgm:t>
        <a:bodyPr/>
        <a:lstStyle/>
        <a:p>
          <a:endParaRPr lang="zh-TW" altLang="en-US"/>
        </a:p>
      </dgm:t>
    </dgm:pt>
    <dgm:pt modelId="{A79DB234-EF4B-4A90-9AEB-A98CB52E3FD4}" type="pres">
      <dgm:prSet presAssocID="{A18F227D-1473-4CAD-BA38-2D0327945F15}" presName="diagram" presStyleCnt="0">
        <dgm:presLayoutVars>
          <dgm:chPref val="1"/>
          <dgm:dir/>
          <dgm:animOne val="branch"/>
          <dgm:animLvl val="lvl"/>
          <dgm:resizeHandles val="exact"/>
        </dgm:presLayoutVars>
      </dgm:prSet>
      <dgm:spPr/>
      <dgm:t>
        <a:bodyPr/>
        <a:lstStyle/>
        <a:p>
          <a:endParaRPr lang="zh-TW" altLang="en-US"/>
        </a:p>
      </dgm:t>
    </dgm:pt>
    <dgm:pt modelId="{DEF5C2B0-8E35-44BD-9A0E-1445FA6544B6}" type="pres">
      <dgm:prSet presAssocID="{09EC7C42-0B38-48A8-870E-3C3BB3F74F43}" presName="root1" presStyleCnt="0"/>
      <dgm:spPr/>
    </dgm:pt>
    <dgm:pt modelId="{D9487DEC-B659-4E3A-8FAA-566CA42CF0D9}" type="pres">
      <dgm:prSet presAssocID="{09EC7C42-0B38-48A8-870E-3C3BB3F74F43}" presName="LevelOneTextNode" presStyleLbl="node0" presStyleIdx="0" presStyleCnt="1">
        <dgm:presLayoutVars>
          <dgm:chPref val="3"/>
        </dgm:presLayoutVars>
      </dgm:prSet>
      <dgm:spPr/>
      <dgm:t>
        <a:bodyPr/>
        <a:lstStyle/>
        <a:p>
          <a:endParaRPr lang="zh-TW" altLang="en-US"/>
        </a:p>
      </dgm:t>
    </dgm:pt>
    <dgm:pt modelId="{B07D87E6-3F96-463E-BADB-1AD39B402C6B}" type="pres">
      <dgm:prSet presAssocID="{09EC7C42-0B38-48A8-870E-3C3BB3F74F43}" presName="level2hierChild" presStyleCnt="0"/>
      <dgm:spPr/>
    </dgm:pt>
    <dgm:pt modelId="{C27871BF-5954-4091-9946-0674042F1DF7}" type="pres">
      <dgm:prSet presAssocID="{1E1616D1-E812-4611-ABFA-1E53A7E9BDE4}" presName="conn2-1" presStyleLbl="parChTrans1D2" presStyleIdx="0" presStyleCnt="4"/>
      <dgm:spPr/>
      <dgm:t>
        <a:bodyPr/>
        <a:lstStyle/>
        <a:p>
          <a:endParaRPr lang="zh-TW" altLang="en-US"/>
        </a:p>
      </dgm:t>
    </dgm:pt>
    <dgm:pt modelId="{B8DA1F8F-E79D-45D1-A91D-603184A22CEF}" type="pres">
      <dgm:prSet presAssocID="{1E1616D1-E812-4611-ABFA-1E53A7E9BDE4}" presName="connTx" presStyleLbl="parChTrans1D2" presStyleIdx="0" presStyleCnt="4"/>
      <dgm:spPr/>
      <dgm:t>
        <a:bodyPr/>
        <a:lstStyle/>
        <a:p>
          <a:endParaRPr lang="zh-TW" altLang="en-US"/>
        </a:p>
      </dgm:t>
    </dgm:pt>
    <dgm:pt modelId="{61C64DB9-05E0-4007-B3C9-9078866DBDC6}" type="pres">
      <dgm:prSet presAssocID="{8AA75E0E-927C-4F6C-86A3-9AAEB8FE295A}" presName="root2" presStyleCnt="0"/>
      <dgm:spPr/>
    </dgm:pt>
    <dgm:pt modelId="{598E8A58-F922-4271-BF5C-4735B27AB676}" type="pres">
      <dgm:prSet presAssocID="{8AA75E0E-927C-4F6C-86A3-9AAEB8FE295A}" presName="LevelTwoTextNode" presStyleLbl="node2" presStyleIdx="0" presStyleCnt="4">
        <dgm:presLayoutVars>
          <dgm:chPref val="3"/>
        </dgm:presLayoutVars>
      </dgm:prSet>
      <dgm:spPr/>
      <dgm:t>
        <a:bodyPr/>
        <a:lstStyle/>
        <a:p>
          <a:endParaRPr lang="zh-TW" altLang="en-US"/>
        </a:p>
      </dgm:t>
    </dgm:pt>
    <dgm:pt modelId="{4C355054-18F2-4D19-9022-22A536E8D7C5}" type="pres">
      <dgm:prSet presAssocID="{8AA75E0E-927C-4F6C-86A3-9AAEB8FE295A}" presName="level3hierChild" presStyleCnt="0"/>
      <dgm:spPr/>
    </dgm:pt>
    <dgm:pt modelId="{784D7712-3EAC-45BE-8235-9FD16C8B54B3}" type="pres">
      <dgm:prSet presAssocID="{4ED78C98-E421-4BC1-BF5C-81A56432A8B0}" presName="conn2-1" presStyleLbl="parChTrans1D2" presStyleIdx="1" presStyleCnt="4"/>
      <dgm:spPr/>
      <dgm:t>
        <a:bodyPr/>
        <a:lstStyle/>
        <a:p>
          <a:endParaRPr lang="zh-TW" altLang="en-US"/>
        </a:p>
      </dgm:t>
    </dgm:pt>
    <dgm:pt modelId="{8E8103A1-C6C4-4C18-AE16-6713DDF47567}" type="pres">
      <dgm:prSet presAssocID="{4ED78C98-E421-4BC1-BF5C-81A56432A8B0}" presName="connTx" presStyleLbl="parChTrans1D2" presStyleIdx="1" presStyleCnt="4"/>
      <dgm:spPr/>
      <dgm:t>
        <a:bodyPr/>
        <a:lstStyle/>
        <a:p>
          <a:endParaRPr lang="zh-TW" altLang="en-US"/>
        </a:p>
      </dgm:t>
    </dgm:pt>
    <dgm:pt modelId="{10C73C12-5C6B-4465-A31A-BB884E32812C}" type="pres">
      <dgm:prSet presAssocID="{FE2D303D-8545-4BAA-9B1D-60F8D74FEC16}" presName="root2" presStyleCnt="0"/>
      <dgm:spPr/>
    </dgm:pt>
    <dgm:pt modelId="{3E80D9BB-75B9-45AC-A17E-7BF63BDAA571}" type="pres">
      <dgm:prSet presAssocID="{FE2D303D-8545-4BAA-9B1D-60F8D74FEC16}" presName="LevelTwoTextNode" presStyleLbl="node2" presStyleIdx="1" presStyleCnt="4">
        <dgm:presLayoutVars>
          <dgm:chPref val="3"/>
        </dgm:presLayoutVars>
      </dgm:prSet>
      <dgm:spPr/>
      <dgm:t>
        <a:bodyPr/>
        <a:lstStyle/>
        <a:p>
          <a:endParaRPr lang="zh-TW" altLang="en-US"/>
        </a:p>
      </dgm:t>
    </dgm:pt>
    <dgm:pt modelId="{34F61E54-2954-42D9-B636-884427F9BFB8}" type="pres">
      <dgm:prSet presAssocID="{FE2D303D-8545-4BAA-9B1D-60F8D74FEC16}" presName="level3hierChild" presStyleCnt="0"/>
      <dgm:spPr/>
    </dgm:pt>
    <dgm:pt modelId="{F3BF1E75-C53C-4DBC-854C-6700550EDD13}" type="pres">
      <dgm:prSet presAssocID="{F22B342D-E895-433A-9996-23C1A7177FE4}" presName="conn2-1" presStyleLbl="parChTrans1D2" presStyleIdx="2" presStyleCnt="4"/>
      <dgm:spPr/>
      <dgm:t>
        <a:bodyPr/>
        <a:lstStyle/>
        <a:p>
          <a:endParaRPr lang="zh-TW" altLang="en-US"/>
        </a:p>
      </dgm:t>
    </dgm:pt>
    <dgm:pt modelId="{00D7502A-B283-4A20-9E6D-B5C1B82C8921}" type="pres">
      <dgm:prSet presAssocID="{F22B342D-E895-433A-9996-23C1A7177FE4}" presName="connTx" presStyleLbl="parChTrans1D2" presStyleIdx="2" presStyleCnt="4"/>
      <dgm:spPr/>
      <dgm:t>
        <a:bodyPr/>
        <a:lstStyle/>
        <a:p>
          <a:endParaRPr lang="zh-TW" altLang="en-US"/>
        </a:p>
      </dgm:t>
    </dgm:pt>
    <dgm:pt modelId="{CDC2E0A4-4856-457C-ABC9-79C674FD05F3}" type="pres">
      <dgm:prSet presAssocID="{B16DB6D2-24BD-4CB7-A961-3AD3F3922641}" presName="root2" presStyleCnt="0"/>
      <dgm:spPr/>
    </dgm:pt>
    <dgm:pt modelId="{C92EDCEF-72EE-4696-A62E-2BD1DFAD8068}" type="pres">
      <dgm:prSet presAssocID="{B16DB6D2-24BD-4CB7-A961-3AD3F3922641}" presName="LevelTwoTextNode" presStyleLbl="node2" presStyleIdx="2" presStyleCnt="4">
        <dgm:presLayoutVars>
          <dgm:chPref val="3"/>
        </dgm:presLayoutVars>
      </dgm:prSet>
      <dgm:spPr/>
      <dgm:t>
        <a:bodyPr/>
        <a:lstStyle/>
        <a:p>
          <a:endParaRPr lang="zh-TW" altLang="en-US"/>
        </a:p>
      </dgm:t>
    </dgm:pt>
    <dgm:pt modelId="{BAE7C4DA-05F0-4BF1-A69E-4DCD366FF9B5}" type="pres">
      <dgm:prSet presAssocID="{B16DB6D2-24BD-4CB7-A961-3AD3F3922641}" presName="level3hierChild" presStyleCnt="0"/>
      <dgm:spPr/>
    </dgm:pt>
    <dgm:pt modelId="{7AFE6EEF-8B46-47AF-AD7E-E99AE54C5CCE}" type="pres">
      <dgm:prSet presAssocID="{2485B8B7-B2EF-4C17-9ECC-84E0B17925A8}" presName="conn2-1" presStyleLbl="parChTrans1D2" presStyleIdx="3" presStyleCnt="4"/>
      <dgm:spPr/>
      <dgm:t>
        <a:bodyPr/>
        <a:lstStyle/>
        <a:p>
          <a:endParaRPr lang="zh-TW" altLang="en-US"/>
        </a:p>
      </dgm:t>
    </dgm:pt>
    <dgm:pt modelId="{3E0F3F89-5F45-43CF-8A90-1FD3794C1BAE}" type="pres">
      <dgm:prSet presAssocID="{2485B8B7-B2EF-4C17-9ECC-84E0B17925A8}" presName="connTx" presStyleLbl="parChTrans1D2" presStyleIdx="3" presStyleCnt="4"/>
      <dgm:spPr/>
      <dgm:t>
        <a:bodyPr/>
        <a:lstStyle/>
        <a:p>
          <a:endParaRPr lang="zh-TW" altLang="en-US"/>
        </a:p>
      </dgm:t>
    </dgm:pt>
    <dgm:pt modelId="{B1F80839-5A9E-42AF-81F3-DB0B0302CDDD}" type="pres">
      <dgm:prSet presAssocID="{FD596F70-25FC-4A4D-AB5B-495AD8129EC0}" presName="root2" presStyleCnt="0"/>
      <dgm:spPr/>
    </dgm:pt>
    <dgm:pt modelId="{12079EAC-DD9E-4DCF-A752-5796AF084F34}" type="pres">
      <dgm:prSet presAssocID="{FD596F70-25FC-4A4D-AB5B-495AD8129EC0}" presName="LevelTwoTextNode" presStyleLbl="node2" presStyleIdx="3" presStyleCnt="4">
        <dgm:presLayoutVars>
          <dgm:chPref val="3"/>
        </dgm:presLayoutVars>
      </dgm:prSet>
      <dgm:spPr/>
      <dgm:t>
        <a:bodyPr/>
        <a:lstStyle/>
        <a:p>
          <a:endParaRPr lang="zh-TW" altLang="en-US"/>
        </a:p>
      </dgm:t>
    </dgm:pt>
    <dgm:pt modelId="{73BD680D-DCB5-4C0F-8FC6-4063AFCAAF09}" type="pres">
      <dgm:prSet presAssocID="{FD596F70-25FC-4A4D-AB5B-495AD8129EC0}" presName="level3hierChild" presStyleCnt="0"/>
      <dgm:spPr/>
    </dgm:pt>
  </dgm:ptLst>
  <dgm:cxnLst>
    <dgm:cxn modelId="{F07A4A49-2FBF-4462-9D77-0C139B99CC21}" type="presOf" srcId="{1E1616D1-E812-4611-ABFA-1E53A7E9BDE4}" destId="{B8DA1F8F-E79D-45D1-A91D-603184A22CEF}" srcOrd="1" destOrd="0" presId="urn:microsoft.com/office/officeart/2005/8/layout/hierarchy2"/>
    <dgm:cxn modelId="{8D391FE4-4553-4E5F-A052-CDB4ADAE962C}" type="presOf" srcId="{F22B342D-E895-433A-9996-23C1A7177FE4}" destId="{00D7502A-B283-4A20-9E6D-B5C1B82C8921}" srcOrd="1" destOrd="0" presId="urn:microsoft.com/office/officeart/2005/8/layout/hierarchy2"/>
    <dgm:cxn modelId="{41565D8D-A776-46E6-8F03-325FA01DFE0C}" type="presOf" srcId="{09EC7C42-0B38-48A8-870E-3C3BB3F74F43}" destId="{D9487DEC-B659-4E3A-8FAA-566CA42CF0D9}" srcOrd="0" destOrd="0" presId="urn:microsoft.com/office/officeart/2005/8/layout/hierarchy2"/>
    <dgm:cxn modelId="{BEB66E0F-25F8-48DF-B498-291087168811}" srcId="{09EC7C42-0B38-48A8-870E-3C3BB3F74F43}" destId="{8AA75E0E-927C-4F6C-86A3-9AAEB8FE295A}" srcOrd="0" destOrd="0" parTransId="{1E1616D1-E812-4611-ABFA-1E53A7E9BDE4}" sibTransId="{DF7F43DC-D94E-4EC8-92D6-2D162756676D}"/>
    <dgm:cxn modelId="{A39C63D1-EB04-45D4-9DB9-A039ECAD546C}" type="presOf" srcId="{4ED78C98-E421-4BC1-BF5C-81A56432A8B0}" destId="{784D7712-3EAC-45BE-8235-9FD16C8B54B3}" srcOrd="0" destOrd="0" presId="urn:microsoft.com/office/officeart/2005/8/layout/hierarchy2"/>
    <dgm:cxn modelId="{1F04B0E4-0436-4079-8B01-B08FBAD1159F}" srcId="{09EC7C42-0B38-48A8-870E-3C3BB3F74F43}" destId="{FE2D303D-8545-4BAA-9B1D-60F8D74FEC16}" srcOrd="1" destOrd="0" parTransId="{4ED78C98-E421-4BC1-BF5C-81A56432A8B0}" sibTransId="{4D32D9FD-AA8B-4822-8344-DE717C84E6E0}"/>
    <dgm:cxn modelId="{81B5864D-9D33-41F8-8013-C3FEE17F1E29}" srcId="{A18F227D-1473-4CAD-BA38-2D0327945F15}" destId="{09EC7C42-0B38-48A8-870E-3C3BB3F74F43}" srcOrd="0" destOrd="0" parTransId="{5CE5EC8C-25DE-411C-B18F-C8CA9067B556}" sibTransId="{A3F51D6E-972B-466A-880E-396D68DF4F3E}"/>
    <dgm:cxn modelId="{9197682F-B2A5-4ACB-99B9-55A0684BBAB1}" type="presOf" srcId="{F22B342D-E895-433A-9996-23C1A7177FE4}" destId="{F3BF1E75-C53C-4DBC-854C-6700550EDD13}" srcOrd="0" destOrd="0" presId="urn:microsoft.com/office/officeart/2005/8/layout/hierarchy2"/>
    <dgm:cxn modelId="{CDD745AD-51CD-45CA-A5CC-0A8458B6FFFF}" type="presOf" srcId="{1E1616D1-E812-4611-ABFA-1E53A7E9BDE4}" destId="{C27871BF-5954-4091-9946-0674042F1DF7}" srcOrd="0" destOrd="0" presId="urn:microsoft.com/office/officeart/2005/8/layout/hierarchy2"/>
    <dgm:cxn modelId="{8E65E3DC-23BF-4A78-A9AA-4D7B157A71F0}" type="presOf" srcId="{FE2D303D-8545-4BAA-9B1D-60F8D74FEC16}" destId="{3E80D9BB-75B9-45AC-A17E-7BF63BDAA571}" srcOrd="0" destOrd="0" presId="urn:microsoft.com/office/officeart/2005/8/layout/hierarchy2"/>
    <dgm:cxn modelId="{D5F016C0-4531-402B-8EED-5B03326F54BC}" srcId="{09EC7C42-0B38-48A8-870E-3C3BB3F74F43}" destId="{B16DB6D2-24BD-4CB7-A961-3AD3F3922641}" srcOrd="2" destOrd="0" parTransId="{F22B342D-E895-433A-9996-23C1A7177FE4}" sibTransId="{B3910D72-03EA-4772-9C23-D9461A5B2F5E}"/>
    <dgm:cxn modelId="{C57E77DC-D5C4-4B8D-A32D-6A84349150B8}" type="presOf" srcId="{B16DB6D2-24BD-4CB7-A961-3AD3F3922641}" destId="{C92EDCEF-72EE-4696-A62E-2BD1DFAD8068}" srcOrd="0" destOrd="0" presId="urn:microsoft.com/office/officeart/2005/8/layout/hierarchy2"/>
    <dgm:cxn modelId="{E2F65330-7C32-4F73-8A76-E8F9F6CCFCC4}" type="presOf" srcId="{FD596F70-25FC-4A4D-AB5B-495AD8129EC0}" destId="{12079EAC-DD9E-4DCF-A752-5796AF084F34}" srcOrd="0" destOrd="0" presId="urn:microsoft.com/office/officeart/2005/8/layout/hierarchy2"/>
    <dgm:cxn modelId="{B5AB508E-5DA9-468A-A09C-28E7BBD09C9D}" type="presOf" srcId="{2485B8B7-B2EF-4C17-9ECC-84E0B17925A8}" destId="{7AFE6EEF-8B46-47AF-AD7E-E99AE54C5CCE}" srcOrd="0" destOrd="0" presId="urn:microsoft.com/office/officeart/2005/8/layout/hierarchy2"/>
    <dgm:cxn modelId="{7AC17B37-DEC6-4256-8179-C4C85CB3E740}" type="presOf" srcId="{2485B8B7-B2EF-4C17-9ECC-84E0B17925A8}" destId="{3E0F3F89-5F45-43CF-8A90-1FD3794C1BAE}" srcOrd="1" destOrd="0" presId="urn:microsoft.com/office/officeart/2005/8/layout/hierarchy2"/>
    <dgm:cxn modelId="{4DC427FE-A428-485B-B838-ABA1C39360F3}" type="presOf" srcId="{A18F227D-1473-4CAD-BA38-2D0327945F15}" destId="{A79DB234-EF4B-4A90-9AEB-A98CB52E3FD4}" srcOrd="0" destOrd="0" presId="urn:microsoft.com/office/officeart/2005/8/layout/hierarchy2"/>
    <dgm:cxn modelId="{B0720DF4-3263-417D-9D16-0556426F2F30}" srcId="{09EC7C42-0B38-48A8-870E-3C3BB3F74F43}" destId="{FD596F70-25FC-4A4D-AB5B-495AD8129EC0}" srcOrd="3" destOrd="0" parTransId="{2485B8B7-B2EF-4C17-9ECC-84E0B17925A8}" sibTransId="{4E7D3DD6-0867-42A1-84D3-652813F1DAFE}"/>
    <dgm:cxn modelId="{5D780DC4-E722-4839-A7A5-00868EA75D5D}" type="presOf" srcId="{8AA75E0E-927C-4F6C-86A3-9AAEB8FE295A}" destId="{598E8A58-F922-4271-BF5C-4735B27AB676}" srcOrd="0" destOrd="0" presId="urn:microsoft.com/office/officeart/2005/8/layout/hierarchy2"/>
    <dgm:cxn modelId="{9006E587-221D-47AA-95A6-030C46ADDA55}" type="presOf" srcId="{4ED78C98-E421-4BC1-BF5C-81A56432A8B0}" destId="{8E8103A1-C6C4-4C18-AE16-6713DDF47567}" srcOrd="1" destOrd="0" presId="urn:microsoft.com/office/officeart/2005/8/layout/hierarchy2"/>
    <dgm:cxn modelId="{64447745-7D66-4373-99F7-A0D389188339}" type="presParOf" srcId="{A79DB234-EF4B-4A90-9AEB-A98CB52E3FD4}" destId="{DEF5C2B0-8E35-44BD-9A0E-1445FA6544B6}" srcOrd="0" destOrd="0" presId="urn:microsoft.com/office/officeart/2005/8/layout/hierarchy2"/>
    <dgm:cxn modelId="{3EEC3958-CA5E-4B86-837D-4A57316E8DAD}" type="presParOf" srcId="{DEF5C2B0-8E35-44BD-9A0E-1445FA6544B6}" destId="{D9487DEC-B659-4E3A-8FAA-566CA42CF0D9}" srcOrd="0" destOrd="0" presId="urn:microsoft.com/office/officeart/2005/8/layout/hierarchy2"/>
    <dgm:cxn modelId="{AF3CE58E-36CE-4570-B8FB-2C745798CF39}" type="presParOf" srcId="{DEF5C2B0-8E35-44BD-9A0E-1445FA6544B6}" destId="{B07D87E6-3F96-463E-BADB-1AD39B402C6B}" srcOrd="1" destOrd="0" presId="urn:microsoft.com/office/officeart/2005/8/layout/hierarchy2"/>
    <dgm:cxn modelId="{6AFA9C5F-FEB9-4683-9A95-345BC2391186}" type="presParOf" srcId="{B07D87E6-3F96-463E-BADB-1AD39B402C6B}" destId="{C27871BF-5954-4091-9946-0674042F1DF7}" srcOrd="0" destOrd="0" presId="urn:microsoft.com/office/officeart/2005/8/layout/hierarchy2"/>
    <dgm:cxn modelId="{6AF60D0A-9827-4488-9A8D-0033A0889186}" type="presParOf" srcId="{C27871BF-5954-4091-9946-0674042F1DF7}" destId="{B8DA1F8F-E79D-45D1-A91D-603184A22CEF}" srcOrd="0" destOrd="0" presId="urn:microsoft.com/office/officeart/2005/8/layout/hierarchy2"/>
    <dgm:cxn modelId="{C27BE233-2C37-44BB-9313-D30B4CCE49AD}" type="presParOf" srcId="{B07D87E6-3F96-463E-BADB-1AD39B402C6B}" destId="{61C64DB9-05E0-4007-B3C9-9078866DBDC6}" srcOrd="1" destOrd="0" presId="urn:microsoft.com/office/officeart/2005/8/layout/hierarchy2"/>
    <dgm:cxn modelId="{3191C712-3657-4B74-8E50-A818B38E7FC1}" type="presParOf" srcId="{61C64DB9-05E0-4007-B3C9-9078866DBDC6}" destId="{598E8A58-F922-4271-BF5C-4735B27AB676}" srcOrd="0" destOrd="0" presId="urn:microsoft.com/office/officeart/2005/8/layout/hierarchy2"/>
    <dgm:cxn modelId="{BB533998-CC1D-4158-939E-42F1158758CB}" type="presParOf" srcId="{61C64DB9-05E0-4007-B3C9-9078866DBDC6}" destId="{4C355054-18F2-4D19-9022-22A536E8D7C5}" srcOrd="1" destOrd="0" presId="urn:microsoft.com/office/officeart/2005/8/layout/hierarchy2"/>
    <dgm:cxn modelId="{9108A76E-7B6B-4605-9F7B-882E8BD20389}" type="presParOf" srcId="{B07D87E6-3F96-463E-BADB-1AD39B402C6B}" destId="{784D7712-3EAC-45BE-8235-9FD16C8B54B3}" srcOrd="2" destOrd="0" presId="urn:microsoft.com/office/officeart/2005/8/layout/hierarchy2"/>
    <dgm:cxn modelId="{C6F60399-6584-4E3B-BCBD-02F01F66384F}" type="presParOf" srcId="{784D7712-3EAC-45BE-8235-9FD16C8B54B3}" destId="{8E8103A1-C6C4-4C18-AE16-6713DDF47567}" srcOrd="0" destOrd="0" presId="urn:microsoft.com/office/officeart/2005/8/layout/hierarchy2"/>
    <dgm:cxn modelId="{A6D0E4FA-2E92-45DA-A147-2AA370B101C8}" type="presParOf" srcId="{B07D87E6-3F96-463E-BADB-1AD39B402C6B}" destId="{10C73C12-5C6B-4465-A31A-BB884E32812C}" srcOrd="3" destOrd="0" presId="urn:microsoft.com/office/officeart/2005/8/layout/hierarchy2"/>
    <dgm:cxn modelId="{5D22AC1B-7507-420F-A41E-FBABEB218E35}" type="presParOf" srcId="{10C73C12-5C6B-4465-A31A-BB884E32812C}" destId="{3E80D9BB-75B9-45AC-A17E-7BF63BDAA571}" srcOrd="0" destOrd="0" presId="urn:microsoft.com/office/officeart/2005/8/layout/hierarchy2"/>
    <dgm:cxn modelId="{06B980A9-63F6-4005-8F13-3D3999BAC626}" type="presParOf" srcId="{10C73C12-5C6B-4465-A31A-BB884E32812C}" destId="{34F61E54-2954-42D9-B636-884427F9BFB8}" srcOrd="1" destOrd="0" presId="urn:microsoft.com/office/officeart/2005/8/layout/hierarchy2"/>
    <dgm:cxn modelId="{E35806FB-975B-4C08-ACDE-1A3FBFBD7AA8}" type="presParOf" srcId="{B07D87E6-3F96-463E-BADB-1AD39B402C6B}" destId="{F3BF1E75-C53C-4DBC-854C-6700550EDD13}" srcOrd="4" destOrd="0" presId="urn:microsoft.com/office/officeart/2005/8/layout/hierarchy2"/>
    <dgm:cxn modelId="{E3F3AE06-27F7-4D21-974D-49F4F931DD89}" type="presParOf" srcId="{F3BF1E75-C53C-4DBC-854C-6700550EDD13}" destId="{00D7502A-B283-4A20-9E6D-B5C1B82C8921}" srcOrd="0" destOrd="0" presId="urn:microsoft.com/office/officeart/2005/8/layout/hierarchy2"/>
    <dgm:cxn modelId="{E8403CB5-F226-4C68-A6AF-89132999B73C}" type="presParOf" srcId="{B07D87E6-3F96-463E-BADB-1AD39B402C6B}" destId="{CDC2E0A4-4856-457C-ABC9-79C674FD05F3}" srcOrd="5" destOrd="0" presId="urn:microsoft.com/office/officeart/2005/8/layout/hierarchy2"/>
    <dgm:cxn modelId="{871BAA2F-A61D-422F-A2C2-8F0CA708B073}" type="presParOf" srcId="{CDC2E0A4-4856-457C-ABC9-79C674FD05F3}" destId="{C92EDCEF-72EE-4696-A62E-2BD1DFAD8068}" srcOrd="0" destOrd="0" presId="urn:microsoft.com/office/officeart/2005/8/layout/hierarchy2"/>
    <dgm:cxn modelId="{5E176857-29E3-47CE-9138-67E3E3C5CB0B}" type="presParOf" srcId="{CDC2E0A4-4856-457C-ABC9-79C674FD05F3}" destId="{BAE7C4DA-05F0-4BF1-A69E-4DCD366FF9B5}" srcOrd="1" destOrd="0" presId="urn:microsoft.com/office/officeart/2005/8/layout/hierarchy2"/>
    <dgm:cxn modelId="{D81FC8D7-7531-40E4-A24F-10F9742B9000}" type="presParOf" srcId="{B07D87E6-3F96-463E-BADB-1AD39B402C6B}" destId="{7AFE6EEF-8B46-47AF-AD7E-E99AE54C5CCE}" srcOrd="6" destOrd="0" presId="urn:microsoft.com/office/officeart/2005/8/layout/hierarchy2"/>
    <dgm:cxn modelId="{9C6CAB95-D500-4DBD-98CC-EB94015B8702}" type="presParOf" srcId="{7AFE6EEF-8B46-47AF-AD7E-E99AE54C5CCE}" destId="{3E0F3F89-5F45-43CF-8A90-1FD3794C1BAE}" srcOrd="0" destOrd="0" presId="urn:microsoft.com/office/officeart/2005/8/layout/hierarchy2"/>
    <dgm:cxn modelId="{5D8A97B9-AA1C-4244-8C7E-C75F1F54EEA2}" type="presParOf" srcId="{B07D87E6-3F96-463E-BADB-1AD39B402C6B}" destId="{B1F80839-5A9E-42AF-81F3-DB0B0302CDDD}" srcOrd="7" destOrd="0" presId="urn:microsoft.com/office/officeart/2005/8/layout/hierarchy2"/>
    <dgm:cxn modelId="{CBF8180B-052A-4816-BBA1-1A0B5EB15189}" type="presParOf" srcId="{B1F80839-5A9E-42AF-81F3-DB0B0302CDDD}" destId="{12079EAC-DD9E-4DCF-A752-5796AF084F34}" srcOrd="0" destOrd="0" presId="urn:microsoft.com/office/officeart/2005/8/layout/hierarchy2"/>
    <dgm:cxn modelId="{1E82664C-A354-457A-B2FC-14294FB3E16F}" type="presParOf" srcId="{B1F80839-5A9E-42AF-81F3-DB0B0302CDDD}" destId="{73BD680D-DCB5-4C0F-8FC6-4063AFCAAF09}" srcOrd="1" destOrd="0" presId="urn:microsoft.com/office/officeart/2005/8/layout/hierarchy2"/>
  </dgm:cxnLst>
  <dgm:bg/>
  <dgm:whole/>
</dgm:dataModel>
</file>

<file path=ppt/diagrams/data10.xml><?xml version="1.0" encoding="utf-8"?>
<dgm:dataModel xmlns:dgm="http://schemas.openxmlformats.org/drawingml/2006/diagram" xmlns:a="http://schemas.openxmlformats.org/drawingml/2006/main">
  <dgm:ptLst>
    <dgm:pt modelId="{07E32CA4-092F-4C45-A0BB-A2082C9ACBE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TW" altLang="en-US"/>
        </a:p>
      </dgm:t>
    </dgm:pt>
    <dgm:pt modelId="{331C929A-4F61-44A3-BD2F-5D6BD7DBA31D}">
      <dgm:prSet phldrT="[文字]"/>
      <dgm:spPr/>
      <dgm:t>
        <a:bodyPr/>
        <a:lstStyle/>
        <a:p>
          <a:r>
            <a:rPr lang="en-US" altLang="zh-TW" dirty="0" smtClean="0"/>
            <a:t>2</a:t>
          </a:r>
          <a:r>
            <a:rPr lang="zh-TW" altLang="en-US" dirty="0" smtClean="0"/>
            <a:t>情感教育</a:t>
          </a:r>
          <a:endParaRPr lang="zh-TW" altLang="en-US" dirty="0"/>
        </a:p>
      </dgm:t>
    </dgm:pt>
    <dgm:pt modelId="{EAC19193-DBCA-4B16-8A90-4D7462E9A622}" type="parTrans" cxnId="{16F76DF4-6493-4AF0-A5E7-3BA94A716943}">
      <dgm:prSet/>
      <dgm:spPr/>
      <dgm:t>
        <a:bodyPr/>
        <a:lstStyle/>
        <a:p>
          <a:endParaRPr lang="zh-TW" altLang="en-US"/>
        </a:p>
      </dgm:t>
    </dgm:pt>
    <dgm:pt modelId="{51E9E15D-3B5C-454D-B83C-B2663B7338C6}" type="sibTrans" cxnId="{16F76DF4-6493-4AF0-A5E7-3BA94A716943}">
      <dgm:prSet/>
      <dgm:spPr/>
      <dgm:t>
        <a:bodyPr/>
        <a:lstStyle/>
        <a:p>
          <a:endParaRPr lang="zh-TW" altLang="en-US"/>
        </a:p>
      </dgm:t>
    </dgm:pt>
    <dgm:pt modelId="{3C6D63C2-46D6-45B0-A6DE-0872ECC6A6E9}">
      <dgm:prSet phldrT="[文字]"/>
      <dgm:spPr/>
      <dgm:t>
        <a:bodyPr/>
        <a:lstStyle/>
        <a:p>
          <a:r>
            <a:rPr lang="en-US" altLang="zh-TW" dirty="0" smtClean="0"/>
            <a:t>1</a:t>
          </a:r>
          <a:r>
            <a:rPr lang="zh-TW" altLang="en-US" dirty="0" smtClean="0"/>
            <a:t>語用技巧</a:t>
          </a:r>
          <a:endParaRPr lang="zh-TW" altLang="en-US" dirty="0"/>
        </a:p>
      </dgm:t>
    </dgm:pt>
    <dgm:pt modelId="{608F3407-BE37-4E9C-9F9A-03191830CE3F}" type="parTrans" cxnId="{EBF7F5FB-D08A-4E56-A2FE-1DDF86546DAA}">
      <dgm:prSet/>
      <dgm:spPr/>
      <dgm:t>
        <a:bodyPr/>
        <a:lstStyle/>
        <a:p>
          <a:endParaRPr lang="zh-TW" altLang="en-US"/>
        </a:p>
      </dgm:t>
    </dgm:pt>
    <dgm:pt modelId="{79BB5E89-060A-40B6-9FC8-7EE3F8C82A3D}" type="sibTrans" cxnId="{EBF7F5FB-D08A-4E56-A2FE-1DDF86546DAA}">
      <dgm:prSet/>
      <dgm:spPr/>
      <dgm:t>
        <a:bodyPr/>
        <a:lstStyle/>
        <a:p>
          <a:endParaRPr lang="zh-TW" altLang="en-US"/>
        </a:p>
      </dgm:t>
    </dgm:pt>
    <dgm:pt modelId="{0B81BB1B-CA20-4215-BC07-365FDDA6FF2A}">
      <dgm:prSet phldrT="[文字]"/>
      <dgm:spPr/>
      <dgm:t>
        <a:bodyPr/>
        <a:lstStyle/>
        <a:p>
          <a:r>
            <a:rPr lang="zh-TW" altLang="en-US" dirty="0" smtClean="0"/>
            <a:t>課程融入</a:t>
          </a:r>
          <a:endParaRPr lang="zh-TW" altLang="en-US" dirty="0"/>
        </a:p>
      </dgm:t>
    </dgm:pt>
    <dgm:pt modelId="{06EB87FD-C504-429B-A6E4-DC08C2C2B468}" type="parTrans" cxnId="{CDE4D0AE-458E-4129-A185-50033B2CECE5}">
      <dgm:prSet/>
      <dgm:spPr/>
      <dgm:t>
        <a:bodyPr/>
        <a:lstStyle/>
        <a:p>
          <a:endParaRPr lang="zh-TW" altLang="en-US"/>
        </a:p>
      </dgm:t>
    </dgm:pt>
    <dgm:pt modelId="{6A1A3D7E-C007-410B-AE4E-27EFCA128976}" type="sibTrans" cxnId="{CDE4D0AE-458E-4129-A185-50033B2CECE5}">
      <dgm:prSet/>
      <dgm:spPr/>
      <dgm:t>
        <a:bodyPr/>
        <a:lstStyle/>
        <a:p>
          <a:endParaRPr lang="zh-TW" altLang="en-US"/>
        </a:p>
      </dgm:t>
    </dgm:pt>
    <dgm:pt modelId="{A6F93DE8-35CB-454A-B1B1-0FE867DE46C2}">
      <dgm:prSet phldrT="[文字]"/>
      <dgm:spPr/>
      <dgm:t>
        <a:bodyPr/>
        <a:lstStyle/>
        <a:p>
          <a:r>
            <a:rPr lang="zh-TW" altLang="en-US" dirty="0" smtClean="0"/>
            <a:t>行為制約</a:t>
          </a:r>
          <a:endParaRPr lang="zh-TW" altLang="en-US" dirty="0"/>
        </a:p>
      </dgm:t>
    </dgm:pt>
    <dgm:pt modelId="{9EDD8EAF-5E42-44D8-BC64-96E0432F78C1}" type="parTrans" cxnId="{119EEC32-F21F-403D-8894-CE3071E648AA}">
      <dgm:prSet/>
      <dgm:spPr/>
      <dgm:t>
        <a:bodyPr/>
        <a:lstStyle/>
        <a:p>
          <a:endParaRPr lang="zh-TW" altLang="en-US"/>
        </a:p>
      </dgm:t>
    </dgm:pt>
    <dgm:pt modelId="{8A21E49D-7303-496A-A390-0DEA0E19564F}" type="sibTrans" cxnId="{119EEC32-F21F-403D-8894-CE3071E648AA}">
      <dgm:prSet/>
      <dgm:spPr/>
      <dgm:t>
        <a:bodyPr/>
        <a:lstStyle/>
        <a:p>
          <a:endParaRPr lang="zh-TW" altLang="en-US"/>
        </a:p>
      </dgm:t>
    </dgm:pt>
    <dgm:pt modelId="{06396C36-B68C-457A-8955-53E69001B2D6}">
      <dgm:prSet phldrT="[文字]"/>
      <dgm:spPr/>
      <dgm:t>
        <a:bodyPr/>
        <a:lstStyle/>
        <a:p>
          <a:r>
            <a:rPr lang="en-US" altLang="zh-TW" dirty="0" smtClean="0"/>
            <a:t>3</a:t>
          </a:r>
          <a:r>
            <a:rPr lang="zh-TW" altLang="en-US" dirty="0" smtClean="0"/>
            <a:t>情緒覺察</a:t>
          </a:r>
          <a:endParaRPr lang="zh-TW" altLang="en-US" dirty="0"/>
        </a:p>
      </dgm:t>
    </dgm:pt>
    <dgm:pt modelId="{79F67E16-1021-4469-8BA2-FB11F1FAB80F}" type="parTrans" cxnId="{D9CECAB3-336A-4C54-AB19-A08708ACF04B}">
      <dgm:prSet/>
      <dgm:spPr/>
    </dgm:pt>
    <dgm:pt modelId="{1DB61116-8765-435B-B426-2537407045FB}" type="sibTrans" cxnId="{D9CECAB3-336A-4C54-AB19-A08708ACF04B}">
      <dgm:prSet/>
      <dgm:spPr/>
    </dgm:pt>
    <dgm:pt modelId="{CD966C85-0AA0-4955-973A-5002C40735B4}" type="pres">
      <dgm:prSet presAssocID="{07E32CA4-092F-4C45-A0BB-A2082C9ACBEA}" presName="cycle" presStyleCnt="0">
        <dgm:presLayoutVars>
          <dgm:dir/>
          <dgm:resizeHandles val="exact"/>
        </dgm:presLayoutVars>
      </dgm:prSet>
      <dgm:spPr/>
      <dgm:t>
        <a:bodyPr/>
        <a:lstStyle/>
        <a:p>
          <a:endParaRPr lang="zh-TW" altLang="en-US"/>
        </a:p>
      </dgm:t>
    </dgm:pt>
    <dgm:pt modelId="{D5B0951F-2184-4FBC-87F3-5AC2729553FF}" type="pres">
      <dgm:prSet presAssocID="{06396C36-B68C-457A-8955-53E69001B2D6}" presName="node" presStyleLbl="node1" presStyleIdx="0" presStyleCnt="5">
        <dgm:presLayoutVars>
          <dgm:bulletEnabled val="1"/>
        </dgm:presLayoutVars>
      </dgm:prSet>
      <dgm:spPr/>
      <dgm:t>
        <a:bodyPr/>
        <a:lstStyle/>
        <a:p>
          <a:endParaRPr lang="zh-TW" altLang="en-US"/>
        </a:p>
      </dgm:t>
    </dgm:pt>
    <dgm:pt modelId="{9A98DA4F-C993-4961-9C10-3043C4C73B39}" type="pres">
      <dgm:prSet presAssocID="{06396C36-B68C-457A-8955-53E69001B2D6}" presName="spNode" presStyleCnt="0"/>
      <dgm:spPr/>
    </dgm:pt>
    <dgm:pt modelId="{5A2AC36C-EF0E-4D51-9853-B19B7EA9A9B6}" type="pres">
      <dgm:prSet presAssocID="{1DB61116-8765-435B-B426-2537407045FB}" presName="sibTrans" presStyleLbl="sibTrans1D1" presStyleIdx="0" presStyleCnt="5"/>
      <dgm:spPr/>
    </dgm:pt>
    <dgm:pt modelId="{01F48B58-8501-4201-9216-A221F4B7B1F5}" type="pres">
      <dgm:prSet presAssocID="{331C929A-4F61-44A3-BD2F-5D6BD7DBA31D}" presName="node" presStyleLbl="node1" presStyleIdx="1" presStyleCnt="5" custRadScaleRad="100146" custRadScaleInc="-3172">
        <dgm:presLayoutVars>
          <dgm:bulletEnabled val="1"/>
        </dgm:presLayoutVars>
      </dgm:prSet>
      <dgm:spPr/>
      <dgm:t>
        <a:bodyPr/>
        <a:lstStyle/>
        <a:p>
          <a:endParaRPr lang="zh-TW" altLang="en-US"/>
        </a:p>
      </dgm:t>
    </dgm:pt>
    <dgm:pt modelId="{4090FCCD-BA81-4511-B05D-D56CD56A3337}" type="pres">
      <dgm:prSet presAssocID="{331C929A-4F61-44A3-BD2F-5D6BD7DBA31D}" presName="spNode" presStyleCnt="0"/>
      <dgm:spPr/>
    </dgm:pt>
    <dgm:pt modelId="{36265483-7E34-44C7-8A6C-D67C45532D1C}" type="pres">
      <dgm:prSet presAssocID="{51E9E15D-3B5C-454D-B83C-B2663B7338C6}" presName="sibTrans" presStyleLbl="sibTrans1D1" presStyleIdx="1" presStyleCnt="5"/>
      <dgm:spPr/>
      <dgm:t>
        <a:bodyPr/>
        <a:lstStyle/>
        <a:p>
          <a:endParaRPr lang="zh-TW" altLang="en-US"/>
        </a:p>
      </dgm:t>
    </dgm:pt>
    <dgm:pt modelId="{BC8BA723-1FF6-4153-A437-1D5EC472993F}" type="pres">
      <dgm:prSet presAssocID="{3C6D63C2-46D6-45B0-A6DE-0872ECC6A6E9}" presName="node" presStyleLbl="node1" presStyleIdx="2" presStyleCnt="5">
        <dgm:presLayoutVars>
          <dgm:bulletEnabled val="1"/>
        </dgm:presLayoutVars>
      </dgm:prSet>
      <dgm:spPr/>
      <dgm:t>
        <a:bodyPr/>
        <a:lstStyle/>
        <a:p>
          <a:endParaRPr lang="zh-TW" altLang="en-US"/>
        </a:p>
      </dgm:t>
    </dgm:pt>
    <dgm:pt modelId="{4027D689-8C42-4FC2-969B-6E4FFD7551DC}" type="pres">
      <dgm:prSet presAssocID="{3C6D63C2-46D6-45B0-A6DE-0872ECC6A6E9}" presName="spNode" presStyleCnt="0"/>
      <dgm:spPr/>
    </dgm:pt>
    <dgm:pt modelId="{0CBF8BD0-A4EA-40BF-BB44-AC4A85246448}" type="pres">
      <dgm:prSet presAssocID="{79BB5E89-060A-40B6-9FC8-7EE3F8C82A3D}" presName="sibTrans" presStyleLbl="sibTrans1D1" presStyleIdx="2" presStyleCnt="5"/>
      <dgm:spPr/>
      <dgm:t>
        <a:bodyPr/>
        <a:lstStyle/>
        <a:p>
          <a:endParaRPr lang="zh-TW" altLang="en-US"/>
        </a:p>
      </dgm:t>
    </dgm:pt>
    <dgm:pt modelId="{BF9014DF-21BE-4BF9-8F1F-CC3F6E3C72F5}" type="pres">
      <dgm:prSet presAssocID="{0B81BB1B-CA20-4215-BC07-365FDDA6FF2A}" presName="node" presStyleLbl="node1" presStyleIdx="3" presStyleCnt="5">
        <dgm:presLayoutVars>
          <dgm:bulletEnabled val="1"/>
        </dgm:presLayoutVars>
      </dgm:prSet>
      <dgm:spPr/>
      <dgm:t>
        <a:bodyPr/>
        <a:lstStyle/>
        <a:p>
          <a:endParaRPr lang="zh-TW" altLang="en-US"/>
        </a:p>
      </dgm:t>
    </dgm:pt>
    <dgm:pt modelId="{17EA5EF0-A832-4EF6-9AA3-455A247D73E5}" type="pres">
      <dgm:prSet presAssocID="{0B81BB1B-CA20-4215-BC07-365FDDA6FF2A}" presName="spNode" presStyleCnt="0"/>
      <dgm:spPr/>
    </dgm:pt>
    <dgm:pt modelId="{6ECD9BCB-7FDE-45E5-AE23-3080344A1832}" type="pres">
      <dgm:prSet presAssocID="{6A1A3D7E-C007-410B-AE4E-27EFCA128976}" presName="sibTrans" presStyleLbl="sibTrans1D1" presStyleIdx="3" presStyleCnt="5"/>
      <dgm:spPr/>
      <dgm:t>
        <a:bodyPr/>
        <a:lstStyle/>
        <a:p>
          <a:endParaRPr lang="zh-TW" altLang="en-US"/>
        </a:p>
      </dgm:t>
    </dgm:pt>
    <dgm:pt modelId="{91D90C32-0191-41E1-AAC6-A55A380A4B85}" type="pres">
      <dgm:prSet presAssocID="{A6F93DE8-35CB-454A-B1B1-0FE867DE46C2}" presName="node" presStyleLbl="node1" presStyleIdx="4" presStyleCnt="5">
        <dgm:presLayoutVars>
          <dgm:bulletEnabled val="1"/>
        </dgm:presLayoutVars>
      </dgm:prSet>
      <dgm:spPr/>
      <dgm:t>
        <a:bodyPr/>
        <a:lstStyle/>
        <a:p>
          <a:endParaRPr lang="zh-TW" altLang="en-US"/>
        </a:p>
      </dgm:t>
    </dgm:pt>
    <dgm:pt modelId="{21C048C5-4C6F-4C09-BB4F-2F6CFD29AF6E}" type="pres">
      <dgm:prSet presAssocID="{A6F93DE8-35CB-454A-B1B1-0FE867DE46C2}" presName="spNode" presStyleCnt="0"/>
      <dgm:spPr/>
    </dgm:pt>
    <dgm:pt modelId="{20B2DABC-8D1A-4071-9EB4-D90167086948}" type="pres">
      <dgm:prSet presAssocID="{8A21E49D-7303-496A-A390-0DEA0E19564F}" presName="sibTrans" presStyleLbl="sibTrans1D1" presStyleIdx="4" presStyleCnt="5"/>
      <dgm:spPr/>
      <dgm:t>
        <a:bodyPr/>
        <a:lstStyle/>
        <a:p>
          <a:endParaRPr lang="zh-TW" altLang="en-US"/>
        </a:p>
      </dgm:t>
    </dgm:pt>
  </dgm:ptLst>
  <dgm:cxnLst>
    <dgm:cxn modelId="{EBF7F5FB-D08A-4E56-A2FE-1DDF86546DAA}" srcId="{07E32CA4-092F-4C45-A0BB-A2082C9ACBEA}" destId="{3C6D63C2-46D6-45B0-A6DE-0872ECC6A6E9}" srcOrd="2" destOrd="0" parTransId="{608F3407-BE37-4E9C-9F9A-03191830CE3F}" sibTransId="{79BB5E89-060A-40B6-9FC8-7EE3F8C82A3D}"/>
    <dgm:cxn modelId="{76907ACD-95A4-40A4-93B6-41C663E52923}" type="presOf" srcId="{1DB61116-8765-435B-B426-2537407045FB}" destId="{5A2AC36C-EF0E-4D51-9853-B19B7EA9A9B6}" srcOrd="0" destOrd="0" presId="urn:microsoft.com/office/officeart/2005/8/layout/cycle6"/>
    <dgm:cxn modelId="{CDE4D0AE-458E-4129-A185-50033B2CECE5}" srcId="{07E32CA4-092F-4C45-A0BB-A2082C9ACBEA}" destId="{0B81BB1B-CA20-4215-BC07-365FDDA6FF2A}" srcOrd="3" destOrd="0" parTransId="{06EB87FD-C504-429B-A6E4-DC08C2C2B468}" sibTransId="{6A1A3D7E-C007-410B-AE4E-27EFCA128976}"/>
    <dgm:cxn modelId="{07C549FF-050E-4B57-8B9B-C91D7182047B}" type="presOf" srcId="{A6F93DE8-35CB-454A-B1B1-0FE867DE46C2}" destId="{91D90C32-0191-41E1-AAC6-A55A380A4B85}" srcOrd="0" destOrd="0" presId="urn:microsoft.com/office/officeart/2005/8/layout/cycle6"/>
    <dgm:cxn modelId="{62C53149-5F1C-4AC2-8C3D-B5D55CF6B090}" type="presOf" srcId="{0B81BB1B-CA20-4215-BC07-365FDDA6FF2A}" destId="{BF9014DF-21BE-4BF9-8F1F-CC3F6E3C72F5}" srcOrd="0" destOrd="0" presId="urn:microsoft.com/office/officeart/2005/8/layout/cycle6"/>
    <dgm:cxn modelId="{16F76DF4-6493-4AF0-A5E7-3BA94A716943}" srcId="{07E32CA4-092F-4C45-A0BB-A2082C9ACBEA}" destId="{331C929A-4F61-44A3-BD2F-5D6BD7DBA31D}" srcOrd="1" destOrd="0" parTransId="{EAC19193-DBCA-4B16-8A90-4D7462E9A622}" sibTransId="{51E9E15D-3B5C-454D-B83C-B2663B7338C6}"/>
    <dgm:cxn modelId="{23A148BF-CDE8-4740-A1B7-E38C34769E73}" type="presOf" srcId="{79BB5E89-060A-40B6-9FC8-7EE3F8C82A3D}" destId="{0CBF8BD0-A4EA-40BF-BB44-AC4A85246448}" srcOrd="0" destOrd="0" presId="urn:microsoft.com/office/officeart/2005/8/layout/cycle6"/>
    <dgm:cxn modelId="{03F51028-F747-4317-92C0-988C6BAC0D98}" type="presOf" srcId="{6A1A3D7E-C007-410B-AE4E-27EFCA128976}" destId="{6ECD9BCB-7FDE-45E5-AE23-3080344A1832}" srcOrd="0" destOrd="0" presId="urn:microsoft.com/office/officeart/2005/8/layout/cycle6"/>
    <dgm:cxn modelId="{0ABD51F6-905A-4175-A0BB-C9A1338B3132}" type="presOf" srcId="{8A21E49D-7303-496A-A390-0DEA0E19564F}" destId="{20B2DABC-8D1A-4071-9EB4-D90167086948}" srcOrd="0" destOrd="0" presId="urn:microsoft.com/office/officeart/2005/8/layout/cycle6"/>
    <dgm:cxn modelId="{072FD2D4-ED60-4E90-8089-799A6D046E46}" type="presOf" srcId="{07E32CA4-092F-4C45-A0BB-A2082C9ACBEA}" destId="{CD966C85-0AA0-4955-973A-5002C40735B4}" srcOrd="0" destOrd="0" presId="urn:microsoft.com/office/officeart/2005/8/layout/cycle6"/>
    <dgm:cxn modelId="{D9CECAB3-336A-4C54-AB19-A08708ACF04B}" srcId="{07E32CA4-092F-4C45-A0BB-A2082C9ACBEA}" destId="{06396C36-B68C-457A-8955-53E69001B2D6}" srcOrd="0" destOrd="0" parTransId="{79F67E16-1021-4469-8BA2-FB11F1FAB80F}" sibTransId="{1DB61116-8765-435B-B426-2537407045FB}"/>
    <dgm:cxn modelId="{119EEC32-F21F-403D-8894-CE3071E648AA}" srcId="{07E32CA4-092F-4C45-A0BB-A2082C9ACBEA}" destId="{A6F93DE8-35CB-454A-B1B1-0FE867DE46C2}" srcOrd="4" destOrd="0" parTransId="{9EDD8EAF-5E42-44D8-BC64-96E0432F78C1}" sibTransId="{8A21E49D-7303-496A-A390-0DEA0E19564F}"/>
    <dgm:cxn modelId="{C5DD41F9-7D9D-4DF8-BBBE-AD95DD0F89BF}" type="presOf" srcId="{331C929A-4F61-44A3-BD2F-5D6BD7DBA31D}" destId="{01F48B58-8501-4201-9216-A221F4B7B1F5}" srcOrd="0" destOrd="0" presId="urn:microsoft.com/office/officeart/2005/8/layout/cycle6"/>
    <dgm:cxn modelId="{DB83648F-5953-4906-B8B1-0C5D9B343122}" type="presOf" srcId="{51E9E15D-3B5C-454D-B83C-B2663B7338C6}" destId="{36265483-7E34-44C7-8A6C-D67C45532D1C}" srcOrd="0" destOrd="0" presId="urn:microsoft.com/office/officeart/2005/8/layout/cycle6"/>
    <dgm:cxn modelId="{50E0DAFE-E11B-41A1-9779-48240EF76CAD}" type="presOf" srcId="{3C6D63C2-46D6-45B0-A6DE-0872ECC6A6E9}" destId="{BC8BA723-1FF6-4153-A437-1D5EC472993F}" srcOrd="0" destOrd="0" presId="urn:microsoft.com/office/officeart/2005/8/layout/cycle6"/>
    <dgm:cxn modelId="{6CEF0262-8B93-453B-A2FE-40A10F148E04}" type="presOf" srcId="{06396C36-B68C-457A-8955-53E69001B2D6}" destId="{D5B0951F-2184-4FBC-87F3-5AC2729553FF}" srcOrd="0" destOrd="0" presId="urn:microsoft.com/office/officeart/2005/8/layout/cycle6"/>
    <dgm:cxn modelId="{EEECFFCC-0608-440E-8DE2-910998E34132}" type="presParOf" srcId="{CD966C85-0AA0-4955-973A-5002C40735B4}" destId="{D5B0951F-2184-4FBC-87F3-5AC2729553FF}" srcOrd="0" destOrd="0" presId="urn:microsoft.com/office/officeart/2005/8/layout/cycle6"/>
    <dgm:cxn modelId="{23E6367F-2304-4F47-B7C4-C1A6C88BC291}" type="presParOf" srcId="{CD966C85-0AA0-4955-973A-5002C40735B4}" destId="{9A98DA4F-C993-4961-9C10-3043C4C73B39}" srcOrd="1" destOrd="0" presId="urn:microsoft.com/office/officeart/2005/8/layout/cycle6"/>
    <dgm:cxn modelId="{D7F96401-1A37-4142-AE9D-BE361BEEA6A9}" type="presParOf" srcId="{CD966C85-0AA0-4955-973A-5002C40735B4}" destId="{5A2AC36C-EF0E-4D51-9853-B19B7EA9A9B6}" srcOrd="2" destOrd="0" presId="urn:microsoft.com/office/officeart/2005/8/layout/cycle6"/>
    <dgm:cxn modelId="{51EB1473-EA2B-4B3D-96E4-B7C5E0D77FF3}" type="presParOf" srcId="{CD966C85-0AA0-4955-973A-5002C40735B4}" destId="{01F48B58-8501-4201-9216-A221F4B7B1F5}" srcOrd="3" destOrd="0" presId="urn:microsoft.com/office/officeart/2005/8/layout/cycle6"/>
    <dgm:cxn modelId="{37ED71E0-BF18-4C75-872F-0CF01BFE17E7}" type="presParOf" srcId="{CD966C85-0AA0-4955-973A-5002C40735B4}" destId="{4090FCCD-BA81-4511-B05D-D56CD56A3337}" srcOrd="4" destOrd="0" presId="urn:microsoft.com/office/officeart/2005/8/layout/cycle6"/>
    <dgm:cxn modelId="{C56D7363-971B-4EC5-84ED-76BF367D949F}" type="presParOf" srcId="{CD966C85-0AA0-4955-973A-5002C40735B4}" destId="{36265483-7E34-44C7-8A6C-D67C45532D1C}" srcOrd="5" destOrd="0" presId="urn:microsoft.com/office/officeart/2005/8/layout/cycle6"/>
    <dgm:cxn modelId="{1D112C7E-0C9F-4C65-879E-CE335AAC1254}" type="presParOf" srcId="{CD966C85-0AA0-4955-973A-5002C40735B4}" destId="{BC8BA723-1FF6-4153-A437-1D5EC472993F}" srcOrd="6" destOrd="0" presId="urn:microsoft.com/office/officeart/2005/8/layout/cycle6"/>
    <dgm:cxn modelId="{BAC9DBE6-BE80-4F2B-93D2-8F6C7D8FB370}" type="presParOf" srcId="{CD966C85-0AA0-4955-973A-5002C40735B4}" destId="{4027D689-8C42-4FC2-969B-6E4FFD7551DC}" srcOrd="7" destOrd="0" presId="urn:microsoft.com/office/officeart/2005/8/layout/cycle6"/>
    <dgm:cxn modelId="{0B9B34C1-8371-4DF9-8370-A423F4EE44CE}" type="presParOf" srcId="{CD966C85-0AA0-4955-973A-5002C40735B4}" destId="{0CBF8BD0-A4EA-40BF-BB44-AC4A85246448}" srcOrd="8" destOrd="0" presId="urn:microsoft.com/office/officeart/2005/8/layout/cycle6"/>
    <dgm:cxn modelId="{FD2834E3-20CC-473D-AC77-FB4E74C784F3}" type="presParOf" srcId="{CD966C85-0AA0-4955-973A-5002C40735B4}" destId="{BF9014DF-21BE-4BF9-8F1F-CC3F6E3C72F5}" srcOrd="9" destOrd="0" presId="urn:microsoft.com/office/officeart/2005/8/layout/cycle6"/>
    <dgm:cxn modelId="{6853A99F-0B52-4BC5-BA8F-6A24B0AB76DB}" type="presParOf" srcId="{CD966C85-0AA0-4955-973A-5002C40735B4}" destId="{17EA5EF0-A832-4EF6-9AA3-455A247D73E5}" srcOrd="10" destOrd="0" presId="urn:microsoft.com/office/officeart/2005/8/layout/cycle6"/>
    <dgm:cxn modelId="{6C1E2E36-917B-43D9-827C-0480E884733F}" type="presParOf" srcId="{CD966C85-0AA0-4955-973A-5002C40735B4}" destId="{6ECD9BCB-7FDE-45E5-AE23-3080344A1832}" srcOrd="11" destOrd="0" presId="urn:microsoft.com/office/officeart/2005/8/layout/cycle6"/>
    <dgm:cxn modelId="{5B74164F-D957-4BBE-915E-2C2D57B1D961}" type="presParOf" srcId="{CD966C85-0AA0-4955-973A-5002C40735B4}" destId="{91D90C32-0191-41E1-AAC6-A55A380A4B85}" srcOrd="12" destOrd="0" presId="urn:microsoft.com/office/officeart/2005/8/layout/cycle6"/>
    <dgm:cxn modelId="{70BF8034-DA28-4D54-880D-280B980A2687}" type="presParOf" srcId="{CD966C85-0AA0-4955-973A-5002C40735B4}" destId="{21C048C5-4C6F-4C09-BB4F-2F6CFD29AF6E}" srcOrd="13" destOrd="0" presId="urn:microsoft.com/office/officeart/2005/8/layout/cycle6"/>
    <dgm:cxn modelId="{C856AC89-65C8-462C-9BA9-C5EEEEBE29D3}" type="presParOf" srcId="{CD966C85-0AA0-4955-973A-5002C40735B4}" destId="{20B2DABC-8D1A-4071-9EB4-D90167086948}" srcOrd="14" destOrd="0" presId="urn:microsoft.com/office/officeart/2005/8/layout/cycle6"/>
  </dgm:cxnLst>
  <dgm:bg/>
  <dgm:whole/>
</dgm:dataModel>
</file>

<file path=ppt/diagrams/data11.xml><?xml version="1.0" encoding="utf-8"?>
<dgm:dataModel xmlns:dgm="http://schemas.openxmlformats.org/drawingml/2006/diagram" xmlns:a="http://schemas.openxmlformats.org/drawingml/2006/main">
  <dgm:ptLst>
    <dgm:pt modelId="{A0B9B1DA-361B-4E05-A681-6D3442395C4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C3F64C08-9455-4B4F-940C-D9B8E12738DF}">
      <dgm:prSet phldrT="[文字]"/>
      <dgm:spPr/>
      <dgm:t>
        <a:bodyPr/>
        <a:lstStyle/>
        <a:p>
          <a:r>
            <a:rPr lang="zh-TW" altLang="en-US" dirty="0" smtClean="0"/>
            <a:t>小張</a:t>
          </a:r>
          <a:r>
            <a:rPr lang="en-US" altLang="zh-TW" dirty="0" smtClean="0"/>
            <a:t>(</a:t>
          </a:r>
          <a:r>
            <a:rPr lang="zh-TW" altLang="en-US" dirty="0" smtClean="0"/>
            <a:t>語文型學障</a:t>
          </a:r>
          <a:r>
            <a:rPr lang="en-US" altLang="zh-TW" dirty="0" smtClean="0"/>
            <a:t>+ADHD)</a:t>
          </a:r>
          <a:endParaRPr lang="zh-TW" altLang="en-US" dirty="0"/>
        </a:p>
      </dgm:t>
    </dgm:pt>
    <dgm:pt modelId="{BAFE2513-8214-4CC9-BF85-110E9B931898}" type="parTrans" cxnId="{6A140CD1-2AA1-4DE4-AE15-A2D30C74D1D6}">
      <dgm:prSet/>
      <dgm:spPr/>
      <dgm:t>
        <a:bodyPr/>
        <a:lstStyle/>
        <a:p>
          <a:endParaRPr lang="zh-TW" altLang="en-US"/>
        </a:p>
      </dgm:t>
    </dgm:pt>
    <dgm:pt modelId="{07BCBE50-D0FC-4940-B8F7-997E8E0FE93E}" type="sibTrans" cxnId="{6A140CD1-2AA1-4DE4-AE15-A2D30C74D1D6}">
      <dgm:prSet/>
      <dgm:spPr/>
      <dgm:t>
        <a:bodyPr/>
        <a:lstStyle/>
        <a:p>
          <a:endParaRPr lang="zh-TW" altLang="en-US"/>
        </a:p>
      </dgm:t>
    </dgm:pt>
    <dgm:pt modelId="{36DF8467-699C-4DCD-9277-8B72811CE24C}">
      <dgm:prSet phldrT="[文字]"/>
      <dgm:spPr/>
      <dgm:t>
        <a:bodyPr/>
        <a:lstStyle/>
        <a:p>
          <a:r>
            <a:rPr lang="en-US" altLang="zh-TW" dirty="0" smtClean="0"/>
            <a:t>1.</a:t>
          </a:r>
          <a:r>
            <a:rPr lang="zh-TW" altLang="en-US" dirty="0" smtClean="0"/>
            <a:t>重點陳述，減少語助詞</a:t>
          </a:r>
          <a:endParaRPr lang="zh-TW" altLang="en-US" dirty="0"/>
        </a:p>
      </dgm:t>
    </dgm:pt>
    <dgm:pt modelId="{395B96AD-B546-4324-A026-3AED321E6815}" type="parTrans" cxnId="{6A66A44E-848B-4382-8AD7-997FF5717F19}">
      <dgm:prSet/>
      <dgm:spPr/>
      <dgm:t>
        <a:bodyPr/>
        <a:lstStyle/>
        <a:p>
          <a:endParaRPr lang="zh-TW" altLang="en-US"/>
        </a:p>
      </dgm:t>
    </dgm:pt>
    <dgm:pt modelId="{B6954735-D853-4B5D-BD0F-FBC03129AD1F}" type="sibTrans" cxnId="{6A66A44E-848B-4382-8AD7-997FF5717F19}">
      <dgm:prSet/>
      <dgm:spPr/>
      <dgm:t>
        <a:bodyPr/>
        <a:lstStyle/>
        <a:p>
          <a:endParaRPr lang="zh-TW" altLang="en-US"/>
        </a:p>
      </dgm:t>
    </dgm:pt>
    <dgm:pt modelId="{1B35DE99-27CC-4D8F-A7B7-001F7D570913}">
      <dgm:prSet phldrT="[文字]"/>
      <dgm:spPr/>
      <dgm:t>
        <a:bodyPr/>
        <a:lstStyle/>
        <a:p>
          <a:r>
            <a:rPr lang="zh-TW" altLang="en-US" dirty="0" smtClean="0"/>
            <a:t>小漢</a:t>
          </a:r>
          <a:r>
            <a:rPr lang="en-US" altLang="zh-TW" dirty="0" smtClean="0"/>
            <a:t>(</a:t>
          </a:r>
          <a:r>
            <a:rPr lang="zh-TW" altLang="en-US" dirty="0" smtClean="0"/>
            <a:t>非語文型學障</a:t>
          </a:r>
          <a:r>
            <a:rPr lang="en-US" altLang="zh-TW" dirty="0" smtClean="0"/>
            <a:t>+ADHD)</a:t>
          </a:r>
          <a:endParaRPr lang="zh-TW" altLang="en-US" dirty="0"/>
        </a:p>
      </dgm:t>
    </dgm:pt>
    <dgm:pt modelId="{7BA64586-F6D3-455B-977D-B768E310D0CA}" type="parTrans" cxnId="{F7D3DB8A-80EA-47C5-A461-C6ED46B39786}">
      <dgm:prSet/>
      <dgm:spPr/>
      <dgm:t>
        <a:bodyPr/>
        <a:lstStyle/>
        <a:p>
          <a:endParaRPr lang="zh-TW" altLang="en-US"/>
        </a:p>
      </dgm:t>
    </dgm:pt>
    <dgm:pt modelId="{89B893D6-C78F-488B-9C22-5C1FF01360FA}" type="sibTrans" cxnId="{F7D3DB8A-80EA-47C5-A461-C6ED46B39786}">
      <dgm:prSet/>
      <dgm:spPr/>
      <dgm:t>
        <a:bodyPr/>
        <a:lstStyle/>
        <a:p>
          <a:endParaRPr lang="zh-TW" altLang="en-US"/>
        </a:p>
      </dgm:t>
    </dgm:pt>
    <dgm:pt modelId="{9E23BC37-B1AE-459C-A721-03166954A38F}">
      <dgm:prSet phldrT="[文字]"/>
      <dgm:spPr/>
      <dgm:t>
        <a:bodyPr/>
        <a:lstStyle/>
        <a:p>
          <a:r>
            <a:rPr lang="en-US" altLang="zh-TW" dirty="0" smtClean="0"/>
            <a:t>1.</a:t>
          </a:r>
          <a:r>
            <a:rPr lang="zh-TW" altLang="en-US" dirty="0" smtClean="0"/>
            <a:t>髒話的替代性字詞</a:t>
          </a:r>
          <a:endParaRPr lang="zh-TW" altLang="en-US" dirty="0"/>
        </a:p>
      </dgm:t>
    </dgm:pt>
    <dgm:pt modelId="{5A42C4FA-7613-415F-B6C4-8AC9AD7C7C35}" type="parTrans" cxnId="{EDE74274-F753-4256-B7CE-5D49F803F44A}">
      <dgm:prSet/>
      <dgm:spPr/>
      <dgm:t>
        <a:bodyPr/>
        <a:lstStyle/>
        <a:p>
          <a:endParaRPr lang="zh-TW" altLang="en-US"/>
        </a:p>
      </dgm:t>
    </dgm:pt>
    <dgm:pt modelId="{DEEA3541-7B92-4CE4-A5E2-05FC932F7D51}" type="sibTrans" cxnId="{EDE74274-F753-4256-B7CE-5D49F803F44A}">
      <dgm:prSet/>
      <dgm:spPr/>
      <dgm:t>
        <a:bodyPr/>
        <a:lstStyle/>
        <a:p>
          <a:endParaRPr lang="zh-TW" altLang="en-US"/>
        </a:p>
      </dgm:t>
    </dgm:pt>
    <dgm:pt modelId="{4D4E9CFA-6A35-4131-8109-9D9A14CFBA7A}">
      <dgm:prSet/>
      <dgm:spPr/>
      <dgm:t>
        <a:bodyPr/>
        <a:lstStyle/>
        <a:p>
          <a:r>
            <a:rPr lang="en-US" altLang="zh-TW" dirty="0" smtClean="0"/>
            <a:t>2.</a:t>
          </a:r>
          <a:r>
            <a:rPr lang="zh-TW" altLang="en-US" dirty="0" smtClean="0"/>
            <a:t>簡短表達</a:t>
          </a:r>
          <a:r>
            <a:rPr lang="en-US" altLang="zh-TW" dirty="0" smtClean="0"/>
            <a:t>(2</a:t>
          </a:r>
          <a:r>
            <a:rPr lang="zh-TW" altLang="en-US" dirty="0" smtClean="0"/>
            <a:t>分鐘談話</a:t>
          </a:r>
          <a:r>
            <a:rPr lang="en-US" altLang="zh-TW" dirty="0" smtClean="0"/>
            <a:t>)</a:t>
          </a:r>
        </a:p>
      </dgm:t>
    </dgm:pt>
    <dgm:pt modelId="{C336930F-5100-42D7-8A5C-A5E3C6207168}" type="parTrans" cxnId="{A50C8B64-A03A-4B38-B068-8D086F67E5C4}">
      <dgm:prSet/>
      <dgm:spPr/>
      <dgm:t>
        <a:bodyPr/>
        <a:lstStyle/>
        <a:p>
          <a:endParaRPr lang="zh-TW" altLang="en-US"/>
        </a:p>
      </dgm:t>
    </dgm:pt>
    <dgm:pt modelId="{EB3FD4D7-0226-4C43-B58F-7DF72784AF60}" type="sibTrans" cxnId="{A50C8B64-A03A-4B38-B068-8D086F67E5C4}">
      <dgm:prSet/>
      <dgm:spPr/>
      <dgm:t>
        <a:bodyPr/>
        <a:lstStyle/>
        <a:p>
          <a:endParaRPr lang="zh-TW" altLang="en-US"/>
        </a:p>
      </dgm:t>
    </dgm:pt>
    <dgm:pt modelId="{F500C2D8-C6B3-492F-9D5B-D689FAE5F7B9}">
      <dgm:prSet/>
      <dgm:spPr/>
      <dgm:t>
        <a:bodyPr/>
        <a:lstStyle/>
        <a:p>
          <a:r>
            <a:rPr lang="en-US" altLang="zh-TW" dirty="0" smtClean="0"/>
            <a:t>3.</a:t>
          </a:r>
          <a:r>
            <a:rPr lang="zh-TW" altLang="en-US" dirty="0" smtClean="0"/>
            <a:t>安排「心理話」同儕</a:t>
          </a:r>
          <a:endParaRPr lang="en-US" altLang="zh-TW" dirty="0" smtClean="0"/>
        </a:p>
      </dgm:t>
    </dgm:pt>
    <dgm:pt modelId="{2A44A32B-3A46-46E4-8A14-778A61952965}" type="parTrans" cxnId="{3429C0AE-E010-4252-A751-DF4C581D38A9}">
      <dgm:prSet/>
      <dgm:spPr/>
      <dgm:t>
        <a:bodyPr/>
        <a:lstStyle/>
        <a:p>
          <a:endParaRPr lang="zh-TW" altLang="en-US"/>
        </a:p>
      </dgm:t>
    </dgm:pt>
    <dgm:pt modelId="{926AFD00-9204-4D64-B13B-4989BA757C7E}" type="sibTrans" cxnId="{3429C0AE-E010-4252-A751-DF4C581D38A9}">
      <dgm:prSet/>
      <dgm:spPr/>
      <dgm:t>
        <a:bodyPr/>
        <a:lstStyle/>
        <a:p>
          <a:endParaRPr lang="zh-TW" altLang="en-US"/>
        </a:p>
      </dgm:t>
    </dgm:pt>
    <dgm:pt modelId="{56562930-7E03-4DC9-B435-B8ED170E85FA}">
      <dgm:prSet/>
      <dgm:spPr/>
      <dgm:t>
        <a:bodyPr/>
        <a:lstStyle/>
        <a:p>
          <a:r>
            <a:rPr lang="en-US" altLang="zh-TW" dirty="0" smtClean="0"/>
            <a:t>4.</a:t>
          </a:r>
          <a:r>
            <a:rPr lang="zh-TW" altLang="en-US" dirty="0" smtClean="0"/>
            <a:t>傾聽→重述</a:t>
          </a:r>
          <a:r>
            <a:rPr lang="en-US" altLang="zh-TW" dirty="0" smtClean="0"/>
            <a:t>(</a:t>
          </a:r>
          <a:r>
            <a:rPr lang="zh-TW" altLang="en-US" dirty="0" smtClean="0"/>
            <a:t>減少遺漏訊息</a:t>
          </a:r>
          <a:r>
            <a:rPr lang="en-US" altLang="zh-TW" dirty="0" smtClean="0"/>
            <a:t>)</a:t>
          </a:r>
        </a:p>
      </dgm:t>
    </dgm:pt>
    <dgm:pt modelId="{5F239CDE-218E-40D0-9902-93D0ADAD5D8D}" type="parTrans" cxnId="{5FE45CE4-4B6D-4C2F-A04B-81F850BBFA36}">
      <dgm:prSet/>
      <dgm:spPr/>
      <dgm:t>
        <a:bodyPr/>
        <a:lstStyle/>
        <a:p>
          <a:endParaRPr lang="zh-TW" altLang="en-US"/>
        </a:p>
      </dgm:t>
    </dgm:pt>
    <dgm:pt modelId="{BFCBAED3-69E9-40E1-A95C-685703297C6D}" type="sibTrans" cxnId="{5FE45CE4-4B6D-4C2F-A04B-81F850BBFA36}">
      <dgm:prSet/>
      <dgm:spPr/>
      <dgm:t>
        <a:bodyPr/>
        <a:lstStyle/>
        <a:p>
          <a:endParaRPr lang="zh-TW" altLang="en-US"/>
        </a:p>
      </dgm:t>
    </dgm:pt>
    <dgm:pt modelId="{322413F3-65F9-4918-B059-6DDD41C6D75B}">
      <dgm:prSet/>
      <dgm:spPr/>
      <dgm:t>
        <a:bodyPr/>
        <a:lstStyle/>
        <a:p>
          <a:r>
            <a:rPr lang="en-US" altLang="zh-TW" dirty="0" smtClean="0"/>
            <a:t>5.</a:t>
          </a:r>
          <a:r>
            <a:rPr lang="zh-TW" altLang="en-US" dirty="0" smtClean="0"/>
            <a:t>維持話題</a:t>
          </a:r>
          <a:endParaRPr lang="en-US" altLang="zh-TW" dirty="0" smtClean="0"/>
        </a:p>
      </dgm:t>
    </dgm:pt>
    <dgm:pt modelId="{4165D460-38A7-49B3-9843-6CDB0B4EBD6D}" type="parTrans" cxnId="{6CF26388-4056-4D5E-B2BB-F92BF0471D75}">
      <dgm:prSet/>
      <dgm:spPr/>
      <dgm:t>
        <a:bodyPr/>
        <a:lstStyle/>
        <a:p>
          <a:endParaRPr lang="zh-TW" altLang="en-US"/>
        </a:p>
      </dgm:t>
    </dgm:pt>
    <dgm:pt modelId="{FC8441CB-0270-4B5B-934A-34BD13B5D380}" type="sibTrans" cxnId="{6CF26388-4056-4D5E-B2BB-F92BF0471D75}">
      <dgm:prSet/>
      <dgm:spPr/>
      <dgm:t>
        <a:bodyPr/>
        <a:lstStyle/>
        <a:p>
          <a:endParaRPr lang="zh-TW" altLang="en-US"/>
        </a:p>
      </dgm:t>
    </dgm:pt>
    <dgm:pt modelId="{604B9B77-6E4F-4226-BDD0-33FD5D10D0EC}">
      <dgm:prSet/>
      <dgm:spPr/>
      <dgm:t>
        <a:bodyPr/>
        <a:lstStyle/>
        <a:p>
          <a:r>
            <a:rPr lang="en-US" altLang="zh-TW" dirty="0" smtClean="0"/>
            <a:t>6.</a:t>
          </a:r>
          <a:r>
            <a:rPr lang="zh-TW" altLang="en-US" dirty="0" smtClean="0"/>
            <a:t>同儕回饋</a:t>
          </a:r>
          <a:r>
            <a:rPr lang="en-US" altLang="zh-TW" dirty="0" smtClean="0"/>
            <a:t>(</a:t>
          </a:r>
          <a:r>
            <a:rPr lang="zh-TW" altLang="en-US" dirty="0" smtClean="0"/>
            <a:t>表情、肢體動作的辨識</a:t>
          </a:r>
          <a:r>
            <a:rPr lang="en-US" altLang="zh-TW" dirty="0" smtClean="0"/>
            <a:t>)</a:t>
          </a:r>
          <a:endParaRPr lang="zh-TW" altLang="en-US" dirty="0"/>
        </a:p>
      </dgm:t>
    </dgm:pt>
    <dgm:pt modelId="{71182B08-A64C-411B-96F2-1E238ED23DD5}" type="parTrans" cxnId="{8B8BE3EA-9616-4255-9085-3619B0ECF635}">
      <dgm:prSet/>
      <dgm:spPr/>
      <dgm:t>
        <a:bodyPr/>
        <a:lstStyle/>
        <a:p>
          <a:endParaRPr lang="zh-TW" altLang="en-US"/>
        </a:p>
      </dgm:t>
    </dgm:pt>
    <dgm:pt modelId="{BFDD36BE-030B-468E-83BF-33B79ED3C4E3}" type="sibTrans" cxnId="{8B8BE3EA-9616-4255-9085-3619B0ECF635}">
      <dgm:prSet/>
      <dgm:spPr/>
      <dgm:t>
        <a:bodyPr/>
        <a:lstStyle/>
        <a:p>
          <a:endParaRPr lang="zh-TW" altLang="en-US"/>
        </a:p>
      </dgm:t>
    </dgm:pt>
    <dgm:pt modelId="{5B499274-18CD-41AA-AEC7-6008B2124F71}">
      <dgm:prSet/>
      <dgm:spPr/>
      <dgm:t>
        <a:bodyPr/>
        <a:lstStyle/>
        <a:p>
          <a:r>
            <a:rPr lang="en-US" altLang="zh-TW" dirty="0" smtClean="0"/>
            <a:t>2.</a:t>
          </a:r>
          <a:r>
            <a:rPr lang="zh-TW" altLang="en-US" dirty="0" smtClean="0"/>
            <a:t>讚美練習</a:t>
          </a:r>
          <a:endParaRPr lang="en-US" altLang="zh-TW" dirty="0" smtClean="0"/>
        </a:p>
      </dgm:t>
    </dgm:pt>
    <dgm:pt modelId="{D70ECDC8-3843-4921-9C31-991AF683DB09}" type="parTrans" cxnId="{3D88B02E-B917-4CFC-8A7B-3B383F48BDE6}">
      <dgm:prSet/>
      <dgm:spPr/>
      <dgm:t>
        <a:bodyPr/>
        <a:lstStyle/>
        <a:p>
          <a:endParaRPr lang="zh-TW" altLang="en-US"/>
        </a:p>
      </dgm:t>
    </dgm:pt>
    <dgm:pt modelId="{07428B60-706C-4184-B127-C72FEE02B901}" type="sibTrans" cxnId="{3D88B02E-B917-4CFC-8A7B-3B383F48BDE6}">
      <dgm:prSet/>
      <dgm:spPr/>
      <dgm:t>
        <a:bodyPr/>
        <a:lstStyle/>
        <a:p>
          <a:endParaRPr lang="zh-TW" altLang="en-US"/>
        </a:p>
      </dgm:t>
    </dgm:pt>
    <dgm:pt modelId="{DD8233AE-5DB5-4A5C-9B65-B99C04AC98F3}">
      <dgm:prSet/>
      <dgm:spPr/>
      <dgm:t>
        <a:bodyPr/>
        <a:lstStyle/>
        <a:p>
          <a:r>
            <a:rPr lang="en-US" altLang="zh-TW" dirty="0" smtClean="0"/>
            <a:t>3.</a:t>
          </a:r>
          <a:r>
            <a:rPr lang="zh-TW" altLang="en-US" dirty="0" smtClean="0"/>
            <a:t>同理心的語句練習</a:t>
          </a:r>
          <a:endParaRPr lang="en-US" altLang="zh-TW" dirty="0" smtClean="0"/>
        </a:p>
      </dgm:t>
    </dgm:pt>
    <dgm:pt modelId="{61E887C6-6C09-4849-98F9-380988B399E5}" type="parTrans" cxnId="{96651DAB-AD34-46C2-9D66-28C30FD8FF0A}">
      <dgm:prSet/>
      <dgm:spPr/>
      <dgm:t>
        <a:bodyPr/>
        <a:lstStyle/>
        <a:p>
          <a:endParaRPr lang="zh-TW" altLang="en-US"/>
        </a:p>
      </dgm:t>
    </dgm:pt>
    <dgm:pt modelId="{499793F6-3546-4A24-8905-73521D8BB2DC}" type="sibTrans" cxnId="{96651DAB-AD34-46C2-9D66-28C30FD8FF0A}">
      <dgm:prSet/>
      <dgm:spPr/>
      <dgm:t>
        <a:bodyPr/>
        <a:lstStyle/>
        <a:p>
          <a:endParaRPr lang="zh-TW" altLang="en-US"/>
        </a:p>
      </dgm:t>
    </dgm:pt>
    <dgm:pt modelId="{9D017108-FAE3-48A2-A552-8D9DFF46F23C}">
      <dgm:prSet/>
      <dgm:spPr/>
      <dgm:t>
        <a:bodyPr/>
        <a:lstStyle/>
        <a:p>
          <a:r>
            <a:rPr lang="en-US" altLang="zh-TW" dirty="0" smtClean="0"/>
            <a:t>4.</a:t>
          </a:r>
          <a:r>
            <a:rPr lang="zh-TW" altLang="en-US" dirty="0" smtClean="0"/>
            <a:t>傾聽→重述</a:t>
          </a:r>
          <a:endParaRPr lang="en-US" altLang="zh-TW" dirty="0" smtClean="0"/>
        </a:p>
      </dgm:t>
    </dgm:pt>
    <dgm:pt modelId="{86F50C7F-341D-4E32-9C0A-CC205CE619DA}" type="parTrans" cxnId="{8496F761-3BB7-4E06-A316-7A44BCB0E06C}">
      <dgm:prSet/>
      <dgm:spPr/>
      <dgm:t>
        <a:bodyPr/>
        <a:lstStyle/>
        <a:p>
          <a:endParaRPr lang="zh-TW" altLang="en-US"/>
        </a:p>
      </dgm:t>
    </dgm:pt>
    <dgm:pt modelId="{95DD82C6-A76A-4563-AEA1-34BE91835921}" type="sibTrans" cxnId="{8496F761-3BB7-4E06-A316-7A44BCB0E06C}">
      <dgm:prSet/>
      <dgm:spPr/>
      <dgm:t>
        <a:bodyPr/>
        <a:lstStyle/>
        <a:p>
          <a:endParaRPr lang="zh-TW" altLang="en-US"/>
        </a:p>
      </dgm:t>
    </dgm:pt>
    <dgm:pt modelId="{4A45CD62-9AAC-4904-A7CD-1AFCB7517C0F}">
      <dgm:prSet/>
      <dgm:spPr/>
      <dgm:t>
        <a:bodyPr/>
        <a:lstStyle/>
        <a:p>
          <a:r>
            <a:rPr lang="en-US" altLang="zh-TW" dirty="0" smtClean="0"/>
            <a:t>5.</a:t>
          </a:r>
          <a:r>
            <a:rPr lang="zh-TW" altLang="en-US" dirty="0" smtClean="0"/>
            <a:t>維持話題</a:t>
          </a:r>
          <a:endParaRPr lang="zh-TW" altLang="en-US" dirty="0"/>
        </a:p>
      </dgm:t>
    </dgm:pt>
    <dgm:pt modelId="{8802B19A-2409-4208-8E65-01F24C9C5FFF}" type="parTrans" cxnId="{92B60899-A6E5-4D64-9826-EA9669F09C4B}">
      <dgm:prSet/>
      <dgm:spPr/>
      <dgm:t>
        <a:bodyPr/>
        <a:lstStyle/>
        <a:p>
          <a:endParaRPr lang="zh-TW" altLang="en-US"/>
        </a:p>
      </dgm:t>
    </dgm:pt>
    <dgm:pt modelId="{EFDDE07E-1215-4815-8363-9EDBF0427215}" type="sibTrans" cxnId="{92B60899-A6E5-4D64-9826-EA9669F09C4B}">
      <dgm:prSet/>
      <dgm:spPr/>
      <dgm:t>
        <a:bodyPr/>
        <a:lstStyle/>
        <a:p>
          <a:endParaRPr lang="zh-TW" altLang="en-US"/>
        </a:p>
      </dgm:t>
    </dgm:pt>
    <dgm:pt modelId="{642160BF-5E8D-49F4-A8BA-354F91D2E928}">
      <dgm:prSet/>
      <dgm:spPr/>
      <dgm:t>
        <a:bodyPr/>
        <a:lstStyle/>
        <a:p>
          <a:r>
            <a:rPr lang="en-US" altLang="zh-TW" dirty="0" smtClean="0"/>
            <a:t>6.</a:t>
          </a:r>
          <a:r>
            <a:rPr lang="zh-TW" altLang="en-US" dirty="0" smtClean="0"/>
            <a:t>鼓勵討論，老師可接受說服</a:t>
          </a:r>
          <a:endParaRPr lang="zh-TW" altLang="en-US" dirty="0"/>
        </a:p>
      </dgm:t>
    </dgm:pt>
    <dgm:pt modelId="{6534DFB8-294F-40FF-9C90-0A1A1994F63B}" type="parTrans" cxnId="{A0B17391-BC32-4B78-87C0-CEC93D222F28}">
      <dgm:prSet/>
      <dgm:spPr/>
      <dgm:t>
        <a:bodyPr/>
        <a:lstStyle/>
        <a:p>
          <a:endParaRPr lang="zh-TW" altLang="en-US"/>
        </a:p>
      </dgm:t>
    </dgm:pt>
    <dgm:pt modelId="{AA699F09-4B19-409E-A940-F5D1B47CFFB9}" type="sibTrans" cxnId="{A0B17391-BC32-4B78-87C0-CEC93D222F28}">
      <dgm:prSet/>
      <dgm:spPr/>
      <dgm:t>
        <a:bodyPr/>
        <a:lstStyle/>
        <a:p>
          <a:endParaRPr lang="zh-TW" altLang="en-US"/>
        </a:p>
      </dgm:t>
    </dgm:pt>
    <dgm:pt modelId="{9E1E1D7A-66FE-4960-A79A-8B504AAF4F96}">
      <dgm:prSet/>
      <dgm:spPr/>
      <dgm:t>
        <a:bodyPr/>
        <a:lstStyle/>
        <a:p>
          <a:r>
            <a:rPr lang="en-US" altLang="zh-TW" dirty="0" smtClean="0"/>
            <a:t>7.</a:t>
          </a:r>
          <a:r>
            <a:rPr lang="zh-TW" altLang="zh-TW" dirty="0" smtClean="0"/>
            <a:t>「</a:t>
          </a:r>
          <a:r>
            <a:rPr lang="zh-TW" altLang="en-US" dirty="0" smtClean="0"/>
            <a:t>不要臉哲學</a:t>
          </a:r>
          <a:r>
            <a:rPr lang="zh-TW" altLang="zh-TW" dirty="0" smtClean="0"/>
            <a:t>」</a:t>
          </a:r>
          <a:endParaRPr lang="zh-TW" altLang="en-US" dirty="0"/>
        </a:p>
      </dgm:t>
    </dgm:pt>
    <dgm:pt modelId="{B0FDCF4B-80B1-4A65-A101-B2C68D5AF637}" type="parTrans" cxnId="{AB8C434E-EF30-4B9C-91C0-8539588BF480}">
      <dgm:prSet/>
      <dgm:spPr/>
      <dgm:t>
        <a:bodyPr/>
        <a:lstStyle/>
        <a:p>
          <a:endParaRPr lang="zh-TW" altLang="en-US"/>
        </a:p>
      </dgm:t>
    </dgm:pt>
    <dgm:pt modelId="{3EE5390F-796E-43B0-BB51-80A63A32815B}" type="sibTrans" cxnId="{AB8C434E-EF30-4B9C-91C0-8539588BF480}">
      <dgm:prSet/>
      <dgm:spPr/>
      <dgm:t>
        <a:bodyPr/>
        <a:lstStyle/>
        <a:p>
          <a:endParaRPr lang="zh-TW" altLang="en-US"/>
        </a:p>
      </dgm:t>
    </dgm:pt>
    <dgm:pt modelId="{ADDBA154-B1F7-4EE7-95EE-E2B9197880F9}" type="pres">
      <dgm:prSet presAssocID="{A0B9B1DA-361B-4E05-A681-6D3442395C44}" presName="Name0" presStyleCnt="0">
        <dgm:presLayoutVars>
          <dgm:dir/>
          <dgm:animLvl val="lvl"/>
          <dgm:resizeHandles/>
        </dgm:presLayoutVars>
      </dgm:prSet>
      <dgm:spPr/>
      <dgm:t>
        <a:bodyPr/>
        <a:lstStyle/>
        <a:p>
          <a:endParaRPr lang="zh-TW" altLang="en-US"/>
        </a:p>
      </dgm:t>
    </dgm:pt>
    <dgm:pt modelId="{C3F974BD-364C-4475-8F6E-87AB9E6A3BB7}" type="pres">
      <dgm:prSet presAssocID="{C3F64C08-9455-4B4F-940C-D9B8E12738DF}" presName="linNode" presStyleCnt="0"/>
      <dgm:spPr/>
    </dgm:pt>
    <dgm:pt modelId="{7A673F90-5A01-43AE-B813-F26B15B50191}" type="pres">
      <dgm:prSet presAssocID="{C3F64C08-9455-4B4F-940C-D9B8E12738DF}" presName="parentShp" presStyleLbl="node1" presStyleIdx="0" presStyleCnt="2">
        <dgm:presLayoutVars>
          <dgm:bulletEnabled val="1"/>
        </dgm:presLayoutVars>
      </dgm:prSet>
      <dgm:spPr/>
      <dgm:t>
        <a:bodyPr/>
        <a:lstStyle/>
        <a:p>
          <a:endParaRPr lang="zh-TW" altLang="en-US"/>
        </a:p>
      </dgm:t>
    </dgm:pt>
    <dgm:pt modelId="{1ED4939F-F0A0-4EEB-91C3-BA1402E1A54F}" type="pres">
      <dgm:prSet presAssocID="{C3F64C08-9455-4B4F-940C-D9B8E12738DF}" presName="childShp" presStyleLbl="bgAccFollowNode1" presStyleIdx="0" presStyleCnt="2">
        <dgm:presLayoutVars>
          <dgm:bulletEnabled val="1"/>
        </dgm:presLayoutVars>
      </dgm:prSet>
      <dgm:spPr/>
      <dgm:t>
        <a:bodyPr/>
        <a:lstStyle/>
        <a:p>
          <a:endParaRPr lang="zh-TW" altLang="en-US"/>
        </a:p>
      </dgm:t>
    </dgm:pt>
    <dgm:pt modelId="{62796016-87AE-45ED-9192-107637F0B0C8}" type="pres">
      <dgm:prSet presAssocID="{07BCBE50-D0FC-4940-B8F7-997E8E0FE93E}" presName="spacing" presStyleCnt="0"/>
      <dgm:spPr/>
    </dgm:pt>
    <dgm:pt modelId="{9F5E7869-008E-494E-80A5-F444A00CE58C}" type="pres">
      <dgm:prSet presAssocID="{1B35DE99-27CC-4D8F-A7B7-001F7D570913}" presName="linNode" presStyleCnt="0"/>
      <dgm:spPr/>
    </dgm:pt>
    <dgm:pt modelId="{AC57ACE2-41EF-4386-A1F3-A3DE34E95544}" type="pres">
      <dgm:prSet presAssocID="{1B35DE99-27CC-4D8F-A7B7-001F7D570913}" presName="parentShp" presStyleLbl="node1" presStyleIdx="1" presStyleCnt="2">
        <dgm:presLayoutVars>
          <dgm:bulletEnabled val="1"/>
        </dgm:presLayoutVars>
      </dgm:prSet>
      <dgm:spPr/>
      <dgm:t>
        <a:bodyPr/>
        <a:lstStyle/>
        <a:p>
          <a:endParaRPr lang="zh-TW" altLang="en-US"/>
        </a:p>
      </dgm:t>
    </dgm:pt>
    <dgm:pt modelId="{5CC1DCE5-D2D5-4763-B35F-AFB10B9C9B72}" type="pres">
      <dgm:prSet presAssocID="{1B35DE99-27CC-4D8F-A7B7-001F7D570913}" presName="childShp" presStyleLbl="bgAccFollowNode1" presStyleIdx="1" presStyleCnt="2" custScaleY="123198">
        <dgm:presLayoutVars>
          <dgm:bulletEnabled val="1"/>
        </dgm:presLayoutVars>
      </dgm:prSet>
      <dgm:spPr/>
      <dgm:t>
        <a:bodyPr/>
        <a:lstStyle/>
        <a:p>
          <a:endParaRPr lang="zh-TW" altLang="en-US"/>
        </a:p>
      </dgm:t>
    </dgm:pt>
  </dgm:ptLst>
  <dgm:cxnLst>
    <dgm:cxn modelId="{A50C8B64-A03A-4B38-B068-8D086F67E5C4}" srcId="{C3F64C08-9455-4B4F-940C-D9B8E12738DF}" destId="{4D4E9CFA-6A35-4131-8109-9D9A14CFBA7A}" srcOrd="1" destOrd="0" parTransId="{C336930F-5100-42D7-8A5C-A5E3C6207168}" sibTransId="{EB3FD4D7-0226-4C43-B58F-7DF72784AF60}"/>
    <dgm:cxn modelId="{6A66A44E-848B-4382-8AD7-997FF5717F19}" srcId="{C3F64C08-9455-4B4F-940C-D9B8E12738DF}" destId="{36DF8467-699C-4DCD-9277-8B72811CE24C}" srcOrd="0" destOrd="0" parTransId="{395B96AD-B546-4324-A026-3AED321E6815}" sibTransId="{B6954735-D853-4B5D-BD0F-FBC03129AD1F}"/>
    <dgm:cxn modelId="{D5CF1BE0-470B-4696-AA4E-ED41868CB894}" type="presOf" srcId="{642160BF-5E8D-49F4-A8BA-354F91D2E928}" destId="{5CC1DCE5-D2D5-4763-B35F-AFB10B9C9B72}" srcOrd="0" destOrd="5" presId="urn:microsoft.com/office/officeart/2005/8/layout/vList6"/>
    <dgm:cxn modelId="{4240B69D-5C61-408A-9A0B-9241B3F1098B}" type="presOf" srcId="{322413F3-65F9-4918-B059-6DDD41C6D75B}" destId="{1ED4939F-F0A0-4EEB-91C3-BA1402E1A54F}" srcOrd="0" destOrd="4" presId="urn:microsoft.com/office/officeart/2005/8/layout/vList6"/>
    <dgm:cxn modelId="{96651DAB-AD34-46C2-9D66-28C30FD8FF0A}" srcId="{1B35DE99-27CC-4D8F-A7B7-001F7D570913}" destId="{DD8233AE-5DB5-4A5C-9B65-B99C04AC98F3}" srcOrd="2" destOrd="0" parTransId="{61E887C6-6C09-4849-98F9-380988B399E5}" sibTransId="{499793F6-3546-4A24-8905-73521D8BB2DC}"/>
    <dgm:cxn modelId="{0C974B4E-7AF2-4927-B81F-201DE691CE38}" type="presOf" srcId="{36DF8467-699C-4DCD-9277-8B72811CE24C}" destId="{1ED4939F-F0A0-4EEB-91C3-BA1402E1A54F}" srcOrd="0" destOrd="0" presId="urn:microsoft.com/office/officeart/2005/8/layout/vList6"/>
    <dgm:cxn modelId="{6A140CD1-2AA1-4DE4-AE15-A2D30C74D1D6}" srcId="{A0B9B1DA-361B-4E05-A681-6D3442395C44}" destId="{C3F64C08-9455-4B4F-940C-D9B8E12738DF}" srcOrd="0" destOrd="0" parTransId="{BAFE2513-8214-4CC9-BF85-110E9B931898}" sibTransId="{07BCBE50-D0FC-4940-B8F7-997E8E0FE93E}"/>
    <dgm:cxn modelId="{5FE45CE4-4B6D-4C2F-A04B-81F850BBFA36}" srcId="{C3F64C08-9455-4B4F-940C-D9B8E12738DF}" destId="{56562930-7E03-4DC9-B435-B8ED170E85FA}" srcOrd="3" destOrd="0" parTransId="{5F239CDE-218E-40D0-9902-93D0ADAD5D8D}" sibTransId="{BFCBAED3-69E9-40E1-A95C-685703297C6D}"/>
    <dgm:cxn modelId="{75C2A223-3E67-4EE5-B617-4F0FED7633CE}" type="presOf" srcId="{9D017108-FAE3-48A2-A552-8D9DFF46F23C}" destId="{5CC1DCE5-D2D5-4763-B35F-AFB10B9C9B72}" srcOrd="0" destOrd="3" presId="urn:microsoft.com/office/officeart/2005/8/layout/vList6"/>
    <dgm:cxn modelId="{8A1C5C6E-AD06-4F8E-A3A1-B7FFEB8822B7}" type="presOf" srcId="{C3F64C08-9455-4B4F-940C-D9B8E12738DF}" destId="{7A673F90-5A01-43AE-B813-F26B15B50191}" srcOrd="0" destOrd="0" presId="urn:microsoft.com/office/officeart/2005/8/layout/vList6"/>
    <dgm:cxn modelId="{DB0D94CF-B6FE-4B03-8734-ECAB91E7C958}" type="presOf" srcId="{4A45CD62-9AAC-4904-A7CD-1AFCB7517C0F}" destId="{5CC1DCE5-D2D5-4763-B35F-AFB10B9C9B72}" srcOrd="0" destOrd="4" presId="urn:microsoft.com/office/officeart/2005/8/layout/vList6"/>
    <dgm:cxn modelId="{FDFA6A52-3421-4CDB-986A-3C58DCA15306}" type="presOf" srcId="{5B499274-18CD-41AA-AEC7-6008B2124F71}" destId="{5CC1DCE5-D2D5-4763-B35F-AFB10B9C9B72}" srcOrd="0" destOrd="1" presId="urn:microsoft.com/office/officeart/2005/8/layout/vList6"/>
    <dgm:cxn modelId="{8B8BE3EA-9616-4255-9085-3619B0ECF635}" srcId="{C3F64C08-9455-4B4F-940C-D9B8E12738DF}" destId="{604B9B77-6E4F-4226-BDD0-33FD5D10D0EC}" srcOrd="5" destOrd="0" parTransId="{71182B08-A64C-411B-96F2-1E238ED23DD5}" sibTransId="{BFDD36BE-030B-468E-83BF-33B79ED3C4E3}"/>
    <dgm:cxn modelId="{3429C0AE-E010-4252-A751-DF4C581D38A9}" srcId="{C3F64C08-9455-4B4F-940C-D9B8E12738DF}" destId="{F500C2D8-C6B3-492F-9D5B-D689FAE5F7B9}" srcOrd="2" destOrd="0" parTransId="{2A44A32B-3A46-46E4-8A14-778A61952965}" sibTransId="{926AFD00-9204-4D64-B13B-4989BA757C7E}"/>
    <dgm:cxn modelId="{9CE35DFF-2A06-4132-BCC0-EC5DA8FEF805}" type="presOf" srcId="{56562930-7E03-4DC9-B435-B8ED170E85FA}" destId="{1ED4939F-F0A0-4EEB-91C3-BA1402E1A54F}" srcOrd="0" destOrd="3" presId="urn:microsoft.com/office/officeart/2005/8/layout/vList6"/>
    <dgm:cxn modelId="{AB8C434E-EF30-4B9C-91C0-8539588BF480}" srcId="{1B35DE99-27CC-4D8F-A7B7-001F7D570913}" destId="{9E1E1D7A-66FE-4960-A79A-8B504AAF4F96}" srcOrd="6" destOrd="0" parTransId="{B0FDCF4B-80B1-4A65-A101-B2C68D5AF637}" sibTransId="{3EE5390F-796E-43B0-BB51-80A63A32815B}"/>
    <dgm:cxn modelId="{A39B175D-2B9A-4C03-8F71-66B1FA6A714A}" type="presOf" srcId="{1B35DE99-27CC-4D8F-A7B7-001F7D570913}" destId="{AC57ACE2-41EF-4386-A1F3-A3DE34E95544}" srcOrd="0" destOrd="0" presId="urn:microsoft.com/office/officeart/2005/8/layout/vList6"/>
    <dgm:cxn modelId="{92B60899-A6E5-4D64-9826-EA9669F09C4B}" srcId="{1B35DE99-27CC-4D8F-A7B7-001F7D570913}" destId="{4A45CD62-9AAC-4904-A7CD-1AFCB7517C0F}" srcOrd="4" destOrd="0" parTransId="{8802B19A-2409-4208-8E65-01F24C9C5FFF}" sibTransId="{EFDDE07E-1215-4815-8363-9EDBF0427215}"/>
    <dgm:cxn modelId="{1E85CC46-E6CA-4FF8-8386-50653E3EB2E6}" type="presOf" srcId="{9E1E1D7A-66FE-4960-A79A-8B504AAF4F96}" destId="{5CC1DCE5-D2D5-4763-B35F-AFB10B9C9B72}" srcOrd="0" destOrd="6" presId="urn:microsoft.com/office/officeart/2005/8/layout/vList6"/>
    <dgm:cxn modelId="{3D88B02E-B917-4CFC-8A7B-3B383F48BDE6}" srcId="{1B35DE99-27CC-4D8F-A7B7-001F7D570913}" destId="{5B499274-18CD-41AA-AEC7-6008B2124F71}" srcOrd="1" destOrd="0" parTransId="{D70ECDC8-3843-4921-9C31-991AF683DB09}" sibTransId="{07428B60-706C-4184-B127-C72FEE02B901}"/>
    <dgm:cxn modelId="{77025AB5-E06F-47CA-AB4E-C08509FDBEAD}" type="presOf" srcId="{DD8233AE-5DB5-4A5C-9B65-B99C04AC98F3}" destId="{5CC1DCE5-D2D5-4763-B35F-AFB10B9C9B72}" srcOrd="0" destOrd="2" presId="urn:microsoft.com/office/officeart/2005/8/layout/vList6"/>
    <dgm:cxn modelId="{9A908712-B761-4664-9EA7-4D7CF240A6A5}" type="presOf" srcId="{4D4E9CFA-6A35-4131-8109-9D9A14CFBA7A}" destId="{1ED4939F-F0A0-4EEB-91C3-BA1402E1A54F}" srcOrd="0" destOrd="1" presId="urn:microsoft.com/office/officeart/2005/8/layout/vList6"/>
    <dgm:cxn modelId="{A0B17391-BC32-4B78-87C0-CEC93D222F28}" srcId="{1B35DE99-27CC-4D8F-A7B7-001F7D570913}" destId="{642160BF-5E8D-49F4-A8BA-354F91D2E928}" srcOrd="5" destOrd="0" parTransId="{6534DFB8-294F-40FF-9C90-0A1A1994F63B}" sibTransId="{AA699F09-4B19-409E-A940-F5D1B47CFFB9}"/>
    <dgm:cxn modelId="{7CD700CB-D69B-4DA4-9BC4-3EA8E8000FDE}" type="presOf" srcId="{F500C2D8-C6B3-492F-9D5B-D689FAE5F7B9}" destId="{1ED4939F-F0A0-4EEB-91C3-BA1402E1A54F}" srcOrd="0" destOrd="2" presId="urn:microsoft.com/office/officeart/2005/8/layout/vList6"/>
    <dgm:cxn modelId="{2D93351E-7956-4C5B-9F29-D90796157A69}" type="presOf" srcId="{604B9B77-6E4F-4226-BDD0-33FD5D10D0EC}" destId="{1ED4939F-F0A0-4EEB-91C3-BA1402E1A54F}" srcOrd="0" destOrd="5" presId="urn:microsoft.com/office/officeart/2005/8/layout/vList6"/>
    <dgm:cxn modelId="{3FC77E55-058F-4024-BB6D-E53840260191}" type="presOf" srcId="{A0B9B1DA-361B-4E05-A681-6D3442395C44}" destId="{ADDBA154-B1F7-4EE7-95EE-E2B9197880F9}" srcOrd="0" destOrd="0" presId="urn:microsoft.com/office/officeart/2005/8/layout/vList6"/>
    <dgm:cxn modelId="{F7D3DB8A-80EA-47C5-A461-C6ED46B39786}" srcId="{A0B9B1DA-361B-4E05-A681-6D3442395C44}" destId="{1B35DE99-27CC-4D8F-A7B7-001F7D570913}" srcOrd="1" destOrd="0" parTransId="{7BA64586-F6D3-455B-977D-B768E310D0CA}" sibTransId="{89B893D6-C78F-488B-9C22-5C1FF01360FA}"/>
    <dgm:cxn modelId="{EDE74274-F753-4256-B7CE-5D49F803F44A}" srcId="{1B35DE99-27CC-4D8F-A7B7-001F7D570913}" destId="{9E23BC37-B1AE-459C-A721-03166954A38F}" srcOrd="0" destOrd="0" parTransId="{5A42C4FA-7613-415F-B6C4-8AC9AD7C7C35}" sibTransId="{DEEA3541-7B92-4CE4-A5E2-05FC932F7D51}"/>
    <dgm:cxn modelId="{6CF26388-4056-4D5E-B2BB-F92BF0471D75}" srcId="{C3F64C08-9455-4B4F-940C-D9B8E12738DF}" destId="{322413F3-65F9-4918-B059-6DDD41C6D75B}" srcOrd="4" destOrd="0" parTransId="{4165D460-38A7-49B3-9843-6CDB0B4EBD6D}" sibTransId="{FC8441CB-0270-4B5B-934A-34BD13B5D380}"/>
    <dgm:cxn modelId="{2C533563-CFAA-417C-941A-A56FAA384DD2}" type="presOf" srcId="{9E23BC37-B1AE-459C-A721-03166954A38F}" destId="{5CC1DCE5-D2D5-4763-B35F-AFB10B9C9B72}" srcOrd="0" destOrd="0" presId="urn:microsoft.com/office/officeart/2005/8/layout/vList6"/>
    <dgm:cxn modelId="{8496F761-3BB7-4E06-A316-7A44BCB0E06C}" srcId="{1B35DE99-27CC-4D8F-A7B7-001F7D570913}" destId="{9D017108-FAE3-48A2-A552-8D9DFF46F23C}" srcOrd="3" destOrd="0" parTransId="{86F50C7F-341D-4E32-9C0A-CC205CE619DA}" sibTransId="{95DD82C6-A76A-4563-AEA1-34BE91835921}"/>
    <dgm:cxn modelId="{8124439B-E0C2-439A-803A-673024FA8EBF}" type="presParOf" srcId="{ADDBA154-B1F7-4EE7-95EE-E2B9197880F9}" destId="{C3F974BD-364C-4475-8F6E-87AB9E6A3BB7}" srcOrd="0" destOrd="0" presId="urn:microsoft.com/office/officeart/2005/8/layout/vList6"/>
    <dgm:cxn modelId="{142D54C6-2F5A-4159-BF6E-ADDF67A49E80}" type="presParOf" srcId="{C3F974BD-364C-4475-8F6E-87AB9E6A3BB7}" destId="{7A673F90-5A01-43AE-B813-F26B15B50191}" srcOrd="0" destOrd="0" presId="urn:microsoft.com/office/officeart/2005/8/layout/vList6"/>
    <dgm:cxn modelId="{6CC80581-E0DC-486C-A9B3-AD89F84F96FC}" type="presParOf" srcId="{C3F974BD-364C-4475-8F6E-87AB9E6A3BB7}" destId="{1ED4939F-F0A0-4EEB-91C3-BA1402E1A54F}" srcOrd="1" destOrd="0" presId="urn:microsoft.com/office/officeart/2005/8/layout/vList6"/>
    <dgm:cxn modelId="{A03DA906-E683-48A1-A2C4-1D109E637964}" type="presParOf" srcId="{ADDBA154-B1F7-4EE7-95EE-E2B9197880F9}" destId="{62796016-87AE-45ED-9192-107637F0B0C8}" srcOrd="1" destOrd="0" presId="urn:microsoft.com/office/officeart/2005/8/layout/vList6"/>
    <dgm:cxn modelId="{495AA91F-B6CA-46E3-9AF4-85CE633E2278}" type="presParOf" srcId="{ADDBA154-B1F7-4EE7-95EE-E2B9197880F9}" destId="{9F5E7869-008E-494E-80A5-F444A00CE58C}" srcOrd="2" destOrd="0" presId="urn:microsoft.com/office/officeart/2005/8/layout/vList6"/>
    <dgm:cxn modelId="{A761D0F0-C552-4F0F-A2F3-B0AA051CAA3A}" type="presParOf" srcId="{9F5E7869-008E-494E-80A5-F444A00CE58C}" destId="{AC57ACE2-41EF-4386-A1F3-A3DE34E95544}" srcOrd="0" destOrd="0" presId="urn:microsoft.com/office/officeart/2005/8/layout/vList6"/>
    <dgm:cxn modelId="{2CE388C2-283D-4691-8D6A-69347936AA1C}" type="presParOf" srcId="{9F5E7869-008E-494E-80A5-F444A00CE58C}" destId="{5CC1DCE5-D2D5-4763-B35F-AFB10B9C9B72}" srcOrd="1" destOrd="0" presId="urn:microsoft.com/office/officeart/2005/8/layout/vList6"/>
  </dgm:cxnLst>
  <dgm:bg/>
  <dgm:whole/>
</dgm:dataModel>
</file>

<file path=ppt/diagrams/data12.xml><?xml version="1.0" encoding="utf-8"?>
<dgm:dataModel xmlns:dgm="http://schemas.openxmlformats.org/drawingml/2006/diagram" xmlns:a="http://schemas.openxmlformats.org/drawingml/2006/main">
  <dgm:ptLst>
    <dgm:pt modelId="{A0B9B1DA-361B-4E05-A681-6D3442395C4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C3F64C08-9455-4B4F-940C-D9B8E12738DF}">
      <dgm:prSet phldrT="[文字]"/>
      <dgm:spPr/>
      <dgm:t>
        <a:bodyPr/>
        <a:lstStyle/>
        <a:p>
          <a:r>
            <a:rPr lang="zh-TW" altLang="en-US" dirty="0" smtClean="0"/>
            <a:t>小如</a:t>
          </a:r>
          <a:r>
            <a:rPr lang="en-US" altLang="zh-TW" dirty="0" smtClean="0"/>
            <a:t>(ADD+LD)</a:t>
          </a:r>
          <a:endParaRPr lang="zh-TW" altLang="en-US" dirty="0"/>
        </a:p>
      </dgm:t>
    </dgm:pt>
    <dgm:pt modelId="{BAFE2513-8214-4CC9-BF85-110E9B931898}" type="parTrans" cxnId="{6A140CD1-2AA1-4DE4-AE15-A2D30C74D1D6}">
      <dgm:prSet/>
      <dgm:spPr/>
      <dgm:t>
        <a:bodyPr/>
        <a:lstStyle/>
        <a:p>
          <a:endParaRPr lang="zh-TW" altLang="en-US"/>
        </a:p>
      </dgm:t>
    </dgm:pt>
    <dgm:pt modelId="{07BCBE50-D0FC-4940-B8F7-997E8E0FE93E}" type="sibTrans" cxnId="{6A140CD1-2AA1-4DE4-AE15-A2D30C74D1D6}">
      <dgm:prSet/>
      <dgm:spPr/>
      <dgm:t>
        <a:bodyPr/>
        <a:lstStyle/>
        <a:p>
          <a:endParaRPr lang="zh-TW" altLang="en-US"/>
        </a:p>
      </dgm:t>
    </dgm:pt>
    <dgm:pt modelId="{36DF8467-699C-4DCD-9277-8B72811CE24C}">
      <dgm:prSet phldrT="[文字]" custT="1"/>
      <dgm:spPr/>
      <dgm:t>
        <a:bodyPr/>
        <a:lstStyle/>
        <a:p>
          <a:r>
            <a:rPr lang="zh-TW" altLang="en-US" sz="1400" dirty="0" smtClean="0"/>
            <a:t>建立同儕回饋</a:t>
          </a:r>
          <a:endParaRPr lang="zh-TW" altLang="en-US" sz="1400" dirty="0"/>
        </a:p>
      </dgm:t>
    </dgm:pt>
    <dgm:pt modelId="{395B96AD-B546-4324-A026-3AED321E6815}" type="parTrans" cxnId="{6A66A44E-848B-4382-8AD7-997FF5717F19}">
      <dgm:prSet/>
      <dgm:spPr/>
      <dgm:t>
        <a:bodyPr/>
        <a:lstStyle/>
        <a:p>
          <a:endParaRPr lang="zh-TW" altLang="en-US"/>
        </a:p>
      </dgm:t>
    </dgm:pt>
    <dgm:pt modelId="{B6954735-D853-4B5D-BD0F-FBC03129AD1F}" type="sibTrans" cxnId="{6A66A44E-848B-4382-8AD7-997FF5717F19}">
      <dgm:prSet/>
      <dgm:spPr/>
      <dgm:t>
        <a:bodyPr/>
        <a:lstStyle/>
        <a:p>
          <a:endParaRPr lang="zh-TW" altLang="en-US"/>
        </a:p>
      </dgm:t>
    </dgm:pt>
    <dgm:pt modelId="{502D2403-AC1E-4E65-8DC1-8184EF8CE914}">
      <dgm:prSet phldrT="[文字]" custT="1"/>
      <dgm:spPr/>
      <dgm:t>
        <a:bodyPr/>
        <a:lstStyle/>
        <a:p>
          <a:r>
            <a:rPr lang="zh-TW" altLang="en-US" sz="1400" dirty="0" smtClean="0"/>
            <a:t>要求閱讀課外書籍並寫心得</a:t>
          </a:r>
          <a:r>
            <a:rPr lang="en-US" altLang="zh-TW" sz="1400" dirty="0" smtClean="0"/>
            <a:t>10</a:t>
          </a:r>
          <a:r>
            <a:rPr lang="zh-TW" altLang="en-US" sz="1400" dirty="0" smtClean="0"/>
            <a:t>本</a:t>
          </a:r>
          <a:endParaRPr lang="zh-TW" altLang="en-US" sz="1400" dirty="0"/>
        </a:p>
      </dgm:t>
    </dgm:pt>
    <dgm:pt modelId="{5A8805A3-3186-4CCC-912A-277671E5AF64}" type="parTrans" cxnId="{1FD31EA9-9E25-4E44-8A35-9D7363ED6EB0}">
      <dgm:prSet/>
      <dgm:spPr/>
      <dgm:t>
        <a:bodyPr/>
        <a:lstStyle/>
        <a:p>
          <a:endParaRPr lang="zh-TW" altLang="en-US"/>
        </a:p>
      </dgm:t>
    </dgm:pt>
    <dgm:pt modelId="{A7A64942-90BB-4A06-8C28-1F84C4EDF060}" type="sibTrans" cxnId="{1FD31EA9-9E25-4E44-8A35-9D7363ED6EB0}">
      <dgm:prSet/>
      <dgm:spPr/>
      <dgm:t>
        <a:bodyPr/>
        <a:lstStyle/>
        <a:p>
          <a:endParaRPr lang="zh-TW" altLang="en-US"/>
        </a:p>
      </dgm:t>
    </dgm:pt>
    <dgm:pt modelId="{38986C6C-A1F4-4E9E-B5F6-0244A67DDAA9}">
      <dgm:prSet phldrT="[文字]" custT="1"/>
      <dgm:spPr/>
      <dgm:t>
        <a:bodyPr/>
        <a:lstStyle/>
        <a:p>
          <a:r>
            <a:rPr lang="zh-TW" altLang="en-US" sz="1400" dirty="0" smtClean="0"/>
            <a:t>鼓勵發展專長</a:t>
          </a:r>
          <a:r>
            <a:rPr lang="en-US" altLang="zh-TW" sz="1400" dirty="0" smtClean="0"/>
            <a:t>(</a:t>
          </a:r>
          <a:r>
            <a:rPr lang="zh-TW" altLang="en-US" sz="1400" dirty="0" smtClean="0"/>
            <a:t>文書整理、技藝學程</a:t>
          </a:r>
          <a:r>
            <a:rPr lang="en-US" altLang="zh-TW" sz="1400" dirty="0" smtClean="0"/>
            <a:t>..)</a:t>
          </a:r>
          <a:endParaRPr lang="zh-TW" altLang="en-US" sz="1400" dirty="0"/>
        </a:p>
      </dgm:t>
    </dgm:pt>
    <dgm:pt modelId="{45FE2AD1-DD52-4E21-AD02-437615CA4D99}" type="parTrans" cxnId="{BE0130F5-9C27-47F5-9C73-804604E5961E}">
      <dgm:prSet/>
      <dgm:spPr/>
      <dgm:t>
        <a:bodyPr/>
        <a:lstStyle/>
        <a:p>
          <a:endParaRPr lang="zh-TW" altLang="en-US"/>
        </a:p>
      </dgm:t>
    </dgm:pt>
    <dgm:pt modelId="{5E3362CD-5BFE-4EB7-AB5D-18C240292FE0}" type="sibTrans" cxnId="{BE0130F5-9C27-47F5-9C73-804604E5961E}">
      <dgm:prSet/>
      <dgm:spPr/>
      <dgm:t>
        <a:bodyPr/>
        <a:lstStyle/>
        <a:p>
          <a:endParaRPr lang="zh-TW" altLang="en-US"/>
        </a:p>
      </dgm:t>
    </dgm:pt>
    <dgm:pt modelId="{62E83B8E-A783-4152-A57D-674BCE3BD221}">
      <dgm:prSet phldrT="[文字]" custT="1"/>
      <dgm:spPr/>
      <dgm:t>
        <a:bodyPr/>
        <a:lstStyle/>
        <a:p>
          <a:r>
            <a:rPr lang="zh-TW" altLang="en-US" sz="1400" dirty="0" smtClean="0"/>
            <a:t>諮商輔導支援介入</a:t>
          </a:r>
          <a:endParaRPr lang="zh-TW" altLang="en-US" sz="1400" dirty="0"/>
        </a:p>
      </dgm:t>
    </dgm:pt>
    <dgm:pt modelId="{86D9A3E3-56C1-4631-A8E5-9ED3C68A4A1E}" type="parTrans" cxnId="{A3D99D55-DEE0-441B-802D-781F57324275}">
      <dgm:prSet/>
      <dgm:spPr/>
      <dgm:t>
        <a:bodyPr/>
        <a:lstStyle/>
        <a:p>
          <a:endParaRPr lang="zh-TW" altLang="en-US"/>
        </a:p>
      </dgm:t>
    </dgm:pt>
    <dgm:pt modelId="{A8BE55F6-D876-4288-8E55-757C3BDBDC2D}" type="sibTrans" cxnId="{A3D99D55-DEE0-441B-802D-781F57324275}">
      <dgm:prSet/>
      <dgm:spPr/>
      <dgm:t>
        <a:bodyPr/>
        <a:lstStyle/>
        <a:p>
          <a:endParaRPr lang="zh-TW" altLang="en-US"/>
        </a:p>
      </dgm:t>
    </dgm:pt>
    <dgm:pt modelId="{1AA93320-D2C7-48CC-B63E-B8B027D83790}">
      <dgm:prSet custT="1"/>
      <dgm:spPr/>
      <dgm:t>
        <a:bodyPr/>
        <a:lstStyle/>
        <a:p>
          <a:r>
            <a:rPr lang="zh-TW" altLang="en-US" sz="1400" dirty="0" smtClean="0"/>
            <a:t>家庭因素→社工介入</a:t>
          </a:r>
          <a:endParaRPr lang="zh-TW" altLang="en-US" sz="1400" dirty="0"/>
        </a:p>
      </dgm:t>
    </dgm:pt>
    <dgm:pt modelId="{14737B85-4B6F-48EF-9871-A352185C4FF2}" type="parTrans" cxnId="{DF96D14C-F041-468C-9795-4EF1DBFED25F}">
      <dgm:prSet/>
      <dgm:spPr/>
      <dgm:t>
        <a:bodyPr/>
        <a:lstStyle/>
        <a:p>
          <a:endParaRPr lang="zh-TW" altLang="en-US"/>
        </a:p>
      </dgm:t>
    </dgm:pt>
    <dgm:pt modelId="{66F46BDA-A886-43A1-82EC-79EEF5BF921A}" type="sibTrans" cxnId="{DF96D14C-F041-468C-9795-4EF1DBFED25F}">
      <dgm:prSet/>
      <dgm:spPr/>
      <dgm:t>
        <a:bodyPr/>
        <a:lstStyle/>
        <a:p>
          <a:endParaRPr lang="zh-TW" altLang="en-US"/>
        </a:p>
      </dgm:t>
    </dgm:pt>
    <dgm:pt modelId="{ADDBA154-B1F7-4EE7-95EE-E2B9197880F9}" type="pres">
      <dgm:prSet presAssocID="{A0B9B1DA-361B-4E05-A681-6D3442395C44}" presName="Name0" presStyleCnt="0">
        <dgm:presLayoutVars>
          <dgm:dir/>
          <dgm:animLvl val="lvl"/>
          <dgm:resizeHandles/>
        </dgm:presLayoutVars>
      </dgm:prSet>
      <dgm:spPr/>
      <dgm:t>
        <a:bodyPr/>
        <a:lstStyle/>
        <a:p>
          <a:endParaRPr lang="zh-TW" altLang="en-US"/>
        </a:p>
      </dgm:t>
    </dgm:pt>
    <dgm:pt modelId="{C3F974BD-364C-4475-8F6E-87AB9E6A3BB7}" type="pres">
      <dgm:prSet presAssocID="{C3F64C08-9455-4B4F-940C-D9B8E12738DF}" presName="linNode" presStyleCnt="0"/>
      <dgm:spPr/>
    </dgm:pt>
    <dgm:pt modelId="{7A673F90-5A01-43AE-B813-F26B15B50191}" type="pres">
      <dgm:prSet presAssocID="{C3F64C08-9455-4B4F-940C-D9B8E12738DF}" presName="parentShp" presStyleLbl="node1" presStyleIdx="0" presStyleCnt="1">
        <dgm:presLayoutVars>
          <dgm:bulletEnabled val="1"/>
        </dgm:presLayoutVars>
      </dgm:prSet>
      <dgm:spPr/>
      <dgm:t>
        <a:bodyPr/>
        <a:lstStyle/>
        <a:p>
          <a:endParaRPr lang="zh-TW" altLang="en-US"/>
        </a:p>
      </dgm:t>
    </dgm:pt>
    <dgm:pt modelId="{1ED4939F-F0A0-4EEB-91C3-BA1402E1A54F}" type="pres">
      <dgm:prSet presAssocID="{C3F64C08-9455-4B4F-940C-D9B8E12738DF}" presName="childShp" presStyleLbl="bgAccFollowNode1" presStyleIdx="0" presStyleCnt="1">
        <dgm:presLayoutVars>
          <dgm:bulletEnabled val="1"/>
        </dgm:presLayoutVars>
      </dgm:prSet>
      <dgm:spPr/>
      <dgm:t>
        <a:bodyPr/>
        <a:lstStyle/>
        <a:p>
          <a:endParaRPr lang="zh-TW" altLang="en-US"/>
        </a:p>
      </dgm:t>
    </dgm:pt>
  </dgm:ptLst>
  <dgm:cxnLst>
    <dgm:cxn modelId="{DF96D14C-F041-468C-9795-4EF1DBFED25F}" srcId="{C3F64C08-9455-4B4F-940C-D9B8E12738DF}" destId="{1AA93320-D2C7-48CC-B63E-B8B027D83790}" srcOrd="4" destOrd="0" parTransId="{14737B85-4B6F-48EF-9871-A352185C4FF2}" sibTransId="{66F46BDA-A886-43A1-82EC-79EEF5BF921A}"/>
    <dgm:cxn modelId="{6A66A44E-848B-4382-8AD7-997FF5717F19}" srcId="{C3F64C08-9455-4B4F-940C-D9B8E12738DF}" destId="{36DF8467-699C-4DCD-9277-8B72811CE24C}" srcOrd="0" destOrd="0" parTransId="{395B96AD-B546-4324-A026-3AED321E6815}" sibTransId="{B6954735-D853-4B5D-BD0F-FBC03129AD1F}"/>
    <dgm:cxn modelId="{1FD31EA9-9E25-4E44-8A35-9D7363ED6EB0}" srcId="{C3F64C08-9455-4B4F-940C-D9B8E12738DF}" destId="{502D2403-AC1E-4E65-8DC1-8184EF8CE914}" srcOrd="1" destOrd="0" parTransId="{5A8805A3-3186-4CCC-912A-277671E5AF64}" sibTransId="{A7A64942-90BB-4A06-8C28-1F84C4EDF060}"/>
    <dgm:cxn modelId="{DF422F98-712B-44A8-A7AA-67FB77AD7E6D}" type="presOf" srcId="{62E83B8E-A783-4152-A57D-674BCE3BD221}" destId="{1ED4939F-F0A0-4EEB-91C3-BA1402E1A54F}" srcOrd="0" destOrd="3" presId="urn:microsoft.com/office/officeart/2005/8/layout/vList6"/>
    <dgm:cxn modelId="{BE0130F5-9C27-47F5-9C73-804604E5961E}" srcId="{C3F64C08-9455-4B4F-940C-D9B8E12738DF}" destId="{38986C6C-A1F4-4E9E-B5F6-0244A67DDAA9}" srcOrd="2" destOrd="0" parTransId="{45FE2AD1-DD52-4E21-AD02-437615CA4D99}" sibTransId="{5E3362CD-5BFE-4EB7-AB5D-18C240292FE0}"/>
    <dgm:cxn modelId="{A3D99D55-DEE0-441B-802D-781F57324275}" srcId="{C3F64C08-9455-4B4F-940C-D9B8E12738DF}" destId="{62E83B8E-A783-4152-A57D-674BCE3BD221}" srcOrd="3" destOrd="0" parTransId="{86D9A3E3-56C1-4631-A8E5-9ED3C68A4A1E}" sibTransId="{A8BE55F6-D876-4288-8E55-757C3BDBDC2D}"/>
    <dgm:cxn modelId="{8F2AEBAD-79D3-49FB-862E-14F9CB02E6B0}" type="presOf" srcId="{36DF8467-699C-4DCD-9277-8B72811CE24C}" destId="{1ED4939F-F0A0-4EEB-91C3-BA1402E1A54F}" srcOrd="0" destOrd="0" presId="urn:microsoft.com/office/officeart/2005/8/layout/vList6"/>
    <dgm:cxn modelId="{BE9F343C-8677-4116-829F-887A4881B68C}" type="presOf" srcId="{C3F64C08-9455-4B4F-940C-D9B8E12738DF}" destId="{7A673F90-5A01-43AE-B813-F26B15B50191}" srcOrd="0" destOrd="0" presId="urn:microsoft.com/office/officeart/2005/8/layout/vList6"/>
    <dgm:cxn modelId="{1135D630-5BB7-4D40-B7FE-F11DFEB42130}" type="presOf" srcId="{1AA93320-D2C7-48CC-B63E-B8B027D83790}" destId="{1ED4939F-F0A0-4EEB-91C3-BA1402E1A54F}" srcOrd="0" destOrd="4" presId="urn:microsoft.com/office/officeart/2005/8/layout/vList6"/>
    <dgm:cxn modelId="{7FC06B24-481D-411B-B89D-E994ECC2B759}" type="presOf" srcId="{A0B9B1DA-361B-4E05-A681-6D3442395C44}" destId="{ADDBA154-B1F7-4EE7-95EE-E2B9197880F9}" srcOrd="0" destOrd="0" presId="urn:microsoft.com/office/officeart/2005/8/layout/vList6"/>
    <dgm:cxn modelId="{255A36FF-0162-49A8-A8FB-DCAFF64759AD}" type="presOf" srcId="{502D2403-AC1E-4E65-8DC1-8184EF8CE914}" destId="{1ED4939F-F0A0-4EEB-91C3-BA1402E1A54F}" srcOrd="0" destOrd="1" presId="urn:microsoft.com/office/officeart/2005/8/layout/vList6"/>
    <dgm:cxn modelId="{2D86F4CA-150C-42C0-949F-B837898697A6}" type="presOf" srcId="{38986C6C-A1F4-4E9E-B5F6-0244A67DDAA9}" destId="{1ED4939F-F0A0-4EEB-91C3-BA1402E1A54F}" srcOrd="0" destOrd="2" presId="urn:microsoft.com/office/officeart/2005/8/layout/vList6"/>
    <dgm:cxn modelId="{6A140CD1-2AA1-4DE4-AE15-A2D30C74D1D6}" srcId="{A0B9B1DA-361B-4E05-A681-6D3442395C44}" destId="{C3F64C08-9455-4B4F-940C-D9B8E12738DF}" srcOrd="0" destOrd="0" parTransId="{BAFE2513-8214-4CC9-BF85-110E9B931898}" sibTransId="{07BCBE50-D0FC-4940-B8F7-997E8E0FE93E}"/>
    <dgm:cxn modelId="{2EA9D033-8C1D-4D74-A927-7288AD3F100A}" type="presParOf" srcId="{ADDBA154-B1F7-4EE7-95EE-E2B9197880F9}" destId="{C3F974BD-364C-4475-8F6E-87AB9E6A3BB7}" srcOrd="0" destOrd="0" presId="urn:microsoft.com/office/officeart/2005/8/layout/vList6"/>
    <dgm:cxn modelId="{08F6C3D6-1477-4E06-A9D9-087A4D8BAECC}" type="presParOf" srcId="{C3F974BD-364C-4475-8F6E-87AB9E6A3BB7}" destId="{7A673F90-5A01-43AE-B813-F26B15B50191}" srcOrd="0" destOrd="0" presId="urn:microsoft.com/office/officeart/2005/8/layout/vList6"/>
    <dgm:cxn modelId="{01068457-83D3-42A0-A5A0-E666D0003508}" type="presParOf" srcId="{C3F974BD-364C-4475-8F6E-87AB9E6A3BB7}" destId="{1ED4939F-F0A0-4EEB-91C3-BA1402E1A54F}" srcOrd="1" destOrd="0" presId="urn:microsoft.com/office/officeart/2005/8/layout/vList6"/>
  </dgm:cxnLst>
  <dgm:bg/>
  <dgm:whole/>
</dgm:dataModel>
</file>

<file path=ppt/diagrams/data13.xml><?xml version="1.0" encoding="utf-8"?>
<dgm:dataModel xmlns:dgm="http://schemas.openxmlformats.org/drawingml/2006/diagram" xmlns:a="http://schemas.openxmlformats.org/drawingml/2006/main">
  <dgm:ptLst>
    <dgm:pt modelId="{BDC0C287-B223-4200-A0A5-4BF4A2ABEC42}" type="doc">
      <dgm:prSet loTypeId="urn:microsoft.com/office/officeart/2005/8/layout/venn1" loCatId="relationship" qsTypeId="urn:microsoft.com/office/officeart/2005/8/quickstyle/simple1" qsCatId="simple" csTypeId="urn:microsoft.com/office/officeart/2005/8/colors/accent1_2" csCatId="accent1" phldr="1"/>
      <dgm:spPr/>
    </dgm:pt>
    <dgm:pt modelId="{98F20F54-B9A0-4908-8C5B-365228ECE689}">
      <dgm:prSet phldrT="[文字]"/>
      <dgm:spPr/>
      <dgm:t>
        <a:bodyPr/>
        <a:lstStyle/>
        <a:p>
          <a:r>
            <a:rPr lang="zh-TW" altLang="en-US" dirty="0" smtClean="0"/>
            <a:t>維持話題</a:t>
          </a:r>
          <a:endParaRPr lang="zh-TW" altLang="en-US" dirty="0"/>
        </a:p>
      </dgm:t>
    </dgm:pt>
    <dgm:pt modelId="{D2A7CED7-59FB-4920-B952-5D8D91B76757}" type="parTrans" cxnId="{B831C074-1631-4635-853F-D3859BFA5FB9}">
      <dgm:prSet/>
      <dgm:spPr/>
      <dgm:t>
        <a:bodyPr/>
        <a:lstStyle/>
        <a:p>
          <a:endParaRPr lang="zh-TW" altLang="en-US"/>
        </a:p>
      </dgm:t>
    </dgm:pt>
    <dgm:pt modelId="{58F23623-3598-414E-BE31-FEFD0C3AC57C}" type="sibTrans" cxnId="{B831C074-1631-4635-853F-D3859BFA5FB9}">
      <dgm:prSet/>
      <dgm:spPr/>
      <dgm:t>
        <a:bodyPr/>
        <a:lstStyle/>
        <a:p>
          <a:endParaRPr lang="zh-TW" altLang="en-US"/>
        </a:p>
      </dgm:t>
    </dgm:pt>
    <dgm:pt modelId="{1C01B137-51B1-4CA4-8935-E7B3FCEB20F2}">
      <dgm:prSet phldrT="[文字]"/>
      <dgm:spPr/>
      <dgm:t>
        <a:bodyPr/>
        <a:lstStyle/>
        <a:p>
          <a:r>
            <a:rPr lang="zh-TW" altLang="en-US" dirty="0" smtClean="0"/>
            <a:t>非語言訊息的理解</a:t>
          </a:r>
          <a:endParaRPr lang="zh-TW" altLang="en-US" dirty="0"/>
        </a:p>
      </dgm:t>
    </dgm:pt>
    <dgm:pt modelId="{D022EFB8-CFEE-415C-9A37-226999A69928}" type="parTrans" cxnId="{D8028253-B214-485D-A2DE-4BFEF931D139}">
      <dgm:prSet/>
      <dgm:spPr/>
      <dgm:t>
        <a:bodyPr/>
        <a:lstStyle/>
        <a:p>
          <a:endParaRPr lang="zh-TW" altLang="en-US"/>
        </a:p>
      </dgm:t>
    </dgm:pt>
    <dgm:pt modelId="{8DF4B39E-319C-49BC-BDA4-7FA7D5116C95}" type="sibTrans" cxnId="{D8028253-B214-485D-A2DE-4BFEF931D139}">
      <dgm:prSet/>
      <dgm:spPr/>
      <dgm:t>
        <a:bodyPr/>
        <a:lstStyle/>
        <a:p>
          <a:endParaRPr lang="zh-TW" altLang="en-US"/>
        </a:p>
      </dgm:t>
    </dgm:pt>
    <dgm:pt modelId="{DA83A1B8-4BF2-446C-9AF8-9A982CA8E37D}">
      <dgm:prSet phldrT="[文字]"/>
      <dgm:spPr/>
      <dgm:t>
        <a:bodyPr/>
        <a:lstStyle/>
        <a:p>
          <a:r>
            <a:rPr lang="zh-TW" altLang="en-US" dirty="0" smtClean="0"/>
            <a:t>傾聽、說聽輪替</a:t>
          </a:r>
          <a:endParaRPr lang="zh-TW" altLang="en-US" dirty="0"/>
        </a:p>
      </dgm:t>
    </dgm:pt>
    <dgm:pt modelId="{5F8B5634-79A4-4C5F-B284-9CD500AD4E0C}" type="parTrans" cxnId="{6A81EA69-3976-4765-9A07-B5693A3C37F5}">
      <dgm:prSet/>
      <dgm:spPr/>
      <dgm:t>
        <a:bodyPr/>
        <a:lstStyle/>
        <a:p>
          <a:endParaRPr lang="zh-TW" altLang="en-US"/>
        </a:p>
      </dgm:t>
    </dgm:pt>
    <dgm:pt modelId="{1CBB3521-83B0-4E23-9F62-99BB3DA72E0D}" type="sibTrans" cxnId="{6A81EA69-3976-4765-9A07-B5693A3C37F5}">
      <dgm:prSet/>
      <dgm:spPr/>
      <dgm:t>
        <a:bodyPr/>
        <a:lstStyle/>
        <a:p>
          <a:endParaRPr lang="zh-TW" altLang="en-US"/>
        </a:p>
      </dgm:t>
    </dgm:pt>
    <dgm:pt modelId="{DA174CDE-FDE6-4128-963B-09FBC938E902}">
      <dgm:prSet phldrT="[文字]"/>
      <dgm:spPr/>
      <dgm:t>
        <a:bodyPr/>
        <a:lstStyle/>
        <a:p>
          <a:r>
            <a:rPr lang="zh-TW" altLang="en-US" dirty="0" smtClean="0"/>
            <a:t>正向示範</a:t>
          </a:r>
          <a:endParaRPr lang="zh-TW" altLang="en-US" dirty="0"/>
        </a:p>
      </dgm:t>
    </dgm:pt>
    <dgm:pt modelId="{16318168-FD89-4F8F-8A81-F6CF848FFF3E}" type="parTrans" cxnId="{7489560B-4C46-49ED-BF7C-11CAF8F491C4}">
      <dgm:prSet/>
      <dgm:spPr/>
      <dgm:t>
        <a:bodyPr/>
        <a:lstStyle/>
        <a:p>
          <a:endParaRPr lang="zh-TW" altLang="en-US"/>
        </a:p>
      </dgm:t>
    </dgm:pt>
    <dgm:pt modelId="{DA24D148-C05F-433D-A63D-78AE32BAA0DC}" type="sibTrans" cxnId="{7489560B-4C46-49ED-BF7C-11CAF8F491C4}">
      <dgm:prSet/>
      <dgm:spPr/>
      <dgm:t>
        <a:bodyPr/>
        <a:lstStyle/>
        <a:p>
          <a:endParaRPr lang="zh-TW" altLang="en-US"/>
        </a:p>
      </dgm:t>
    </dgm:pt>
    <dgm:pt modelId="{C2066488-4598-474C-BCE5-2B9236AD82D2}">
      <dgm:prSet phldrT="[文字]"/>
      <dgm:spPr/>
      <dgm:t>
        <a:bodyPr/>
        <a:lstStyle/>
        <a:p>
          <a:r>
            <a:rPr lang="zh-TW" altLang="en-US" dirty="0" smtClean="0"/>
            <a:t>修補與澄清</a:t>
          </a:r>
          <a:endParaRPr lang="zh-TW" altLang="en-US" dirty="0"/>
        </a:p>
      </dgm:t>
    </dgm:pt>
    <dgm:pt modelId="{FAF0E8E5-DD8A-4C4B-AAF3-0304F5D500E7}" type="parTrans" cxnId="{898D140A-03A0-49FE-A367-B905605CF899}">
      <dgm:prSet/>
      <dgm:spPr/>
      <dgm:t>
        <a:bodyPr/>
        <a:lstStyle/>
        <a:p>
          <a:endParaRPr lang="zh-TW" altLang="en-US"/>
        </a:p>
      </dgm:t>
    </dgm:pt>
    <dgm:pt modelId="{908A12D5-BFB2-42B6-AE2D-629C67E2F0BF}" type="sibTrans" cxnId="{898D140A-03A0-49FE-A367-B905605CF899}">
      <dgm:prSet/>
      <dgm:spPr/>
      <dgm:t>
        <a:bodyPr/>
        <a:lstStyle/>
        <a:p>
          <a:endParaRPr lang="zh-TW" altLang="en-US"/>
        </a:p>
      </dgm:t>
    </dgm:pt>
    <dgm:pt modelId="{D280E279-6BA8-4DE8-AA2E-FE97E414B11B}">
      <dgm:prSet phldrT="[文字]"/>
      <dgm:spPr/>
      <dgm:t>
        <a:bodyPr/>
        <a:lstStyle/>
        <a:p>
          <a:r>
            <a:rPr lang="zh-TW" altLang="en-US" dirty="0" smtClean="0"/>
            <a:t>鼓勵表達</a:t>
          </a:r>
          <a:endParaRPr lang="zh-TW" altLang="en-US" dirty="0"/>
        </a:p>
      </dgm:t>
    </dgm:pt>
    <dgm:pt modelId="{6C823057-8AB6-44CC-BA49-C6D0E9623A4E}" type="parTrans" cxnId="{25DEF15D-2584-4EF1-BA11-4CFF228084D1}">
      <dgm:prSet/>
      <dgm:spPr/>
      <dgm:t>
        <a:bodyPr/>
        <a:lstStyle/>
        <a:p>
          <a:endParaRPr lang="zh-TW" altLang="en-US"/>
        </a:p>
      </dgm:t>
    </dgm:pt>
    <dgm:pt modelId="{8E442E2C-ED71-4056-A783-26E92631E702}" type="sibTrans" cxnId="{25DEF15D-2584-4EF1-BA11-4CFF228084D1}">
      <dgm:prSet/>
      <dgm:spPr/>
      <dgm:t>
        <a:bodyPr/>
        <a:lstStyle/>
        <a:p>
          <a:endParaRPr lang="zh-TW" altLang="en-US"/>
        </a:p>
      </dgm:t>
    </dgm:pt>
    <dgm:pt modelId="{35323F2C-9575-45DA-AEF0-3D5EDFE49963}" type="pres">
      <dgm:prSet presAssocID="{BDC0C287-B223-4200-A0A5-4BF4A2ABEC42}" presName="compositeShape" presStyleCnt="0">
        <dgm:presLayoutVars>
          <dgm:chMax val="7"/>
          <dgm:dir/>
          <dgm:resizeHandles val="exact"/>
        </dgm:presLayoutVars>
      </dgm:prSet>
      <dgm:spPr/>
    </dgm:pt>
    <dgm:pt modelId="{14ED5F6D-6BAF-4902-AC21-980A7314ED44}" type="pres">
      <dgm:prSet presAssocID="{98F20F54-B9A0-4908-8C5B-365228ECE689}" presName="circ1" presStyleLbl="vennNode1" presStyleIdx="0" presStyleCnt="6"/>
      <dgm:spPr/>
      <dgm:t>
        <a:bodyPr/>
        <a:lstStyle/>
        <a:p>
          <a:endParaRPr lang="zh-TW" altLang="en-US"/>
        </a:p>
      </dgm:t>
    </dgm:pt>
    <dgm:pt modelId="{21398124-D62E-4ED2-AEDC-19EBA2E4F9AD}" type="pres">
      <dgm:prSet presAssocID="{98F20F54-B9A0-4908-8C5B-365228ECE689}" presName="circ1Tx" presStyleLbl="revTx" presStyleIdx="0" presStyleCnt="0">
        <dgm:presLayoutVars>
          <dgm:chMax val="0"/>
          <dgm:chPref val="0"/>
          <dgm:bulletEnabled val="1"/>
        </dgm:presLayoutVars>
      </dgm:prSet>
      <dgm:spPr/>
      <dgm:t>
        <a:bodyPr/>
        <a:lstStyle/>
        <a:p>
          <a:endParaRPr lang="zh-TW" altLang="en-US"/>
        </a:p>
      </dgm:t>
    </dgm:pt>
    <dgm:pt modelId="{BEC45043-D087-4C8D-8410-CE8E644E28AD}" type="pres">
      <dgm:prSet presAssocID="{1C01B137-51B1-4CA4-8935-E7B3FCEB20F2}" presName="circ2" presStyleLbl="vennNode1" presStyleIdx="1" presStyleCnt="6"/>
      <dgm:spPr/>
    </dgm:pt>
    <dgm:pt modelId="{C7C91776-4FBF-45E2-B09B-7CA96201D0EF}" type="pres">
      <dgm:prSet presAssocID="{1C01B137-51B1-4CA4-8935-E7B3FCEB20F2}" presName="circ2Tx" presStyleLbl="revTx" presStyleIdx="0" presStyleCnt="0">
        <dgm:presLayoutVars>
          <dgm:chMax val="0"/>
          <dgm:chPref val="0"/>
          <dgm:bulletEnabled val="1"/>
        </dgm:presLayoutVars>
      </dgm:prSet>
      <dgm:spPr/>
      <dgm:t>
        <a:bodyPr/>
        <a:lstStyle/>
        <a:p>
          <a:endParaRPr lang="zh-TW" altLang="en-US"/>
        </a:p>
      </dgm:t>
    </dgm:pt>
    <dgm:pt modelId="{A64CF729-733D-4809-B521-3A9742D151F0}" type="pres">
      <dgm:prSet presAssocID="{DA83A1B8-4BF2-446C-9AF8-9A982CA8E37D}" presName="circ3" presStyleLbl="vennNode1" presStyleIdx="2" presStyleCnt="6"/>
      <dgm:spPr/>
    </dgm:pt>
    <dgm:pt modelId="{A5BC5BD9-A3D8-4C0E-8B17-D04044C9CDEC}" type="pres">
      <dgm:prSet presAssocID="{DA83A1B8-4BF2-446C-9AF8-9A982CA8E37D}" presName="circ3Tx" presStyleLbl="revTx" presStyleIdx="0" presStyleCnt="0">
        <dgm:presLayoutVars>
          <dgm:chMax val="0"/>
          <dgm:chPref val="0"/>
          <dgm:bulletEnabled val="1"/>
        </dgm:presLayoutVars>
      </dgm:prSet>
      <dgm:spPr/>
      <dgm:t>
        <a:bodyPr/>
        <a:lstStyle/>
        <a:p>
          <a:endParaRPr lang="zh-TW" altLang="en-US"/>
        </a:p>
      </dgm:t>
    </dgm:pt>
    <dgm:pt modelId="{44ECF2BA-276C-4C48-85CA-47698078CDD7}" type="pres">
      <dgm:prSet presAssocID="{DA174CDE-FDE6-4128-963B-09FBC938E902}" presName="circ4" presStyleLbl="vennNode1" presStyleIdx="3" presStyleCnt="6"/>
      <dgm:spPr/>
    </dgm:pt>
    <dgm:pt modelId="{BFBDCE3F-7265-482B-95F4-6AE039EC959C}" type="pres">
      <dgm:prSet presAssocID="{DA174CDE-FDE6-4128-963B-09FBC938E902}" presName="circ4Tx" presStyleLbl="revTx" presStyleIdx="0" presStyleCnt="0">
        <dgm:presLayoutVars>
          <dgm:chMax val="0"/>
          <dgm:chPref val="0"/>
          <dgm:bulletEnabled val="1"/>
        </dgm:presLayoutVars>
      </dgm:prSet>
      <dgm:spPr/>
      <dgm:t>
        <a:bodyPr/>
        <a:lstStyle/>
        <a:p>
          <a:endParaRPr lang="zh-TW" altLang="en-US"/>
        </a:p>
      </dgm:t>
    </dgm:pt>
    <dgm:pt modelId="{896F2DF7-1702-44F9-B857-48CFDB1AB0D2}" type="pres">
      <dgm:prSet presAssocID="{C2066488-4598-474C-BCE5-2B9236AD82D2}" presName="circ5" presStyleLbl="vennNode1" presStyleIdx="4" presStyleCnt="6"/>
      <dgm:spPr/>
    </dgm:pt>
    <dgm:pt modelId="{692CD979-BB8F-453D-A44A-68A145C255D7}" type="pres">
      <dgm:prSet presAssocID="{C2066488-4598-474C-BCE5-2B9236AD82D2}" presName="circ5Tx" presStyleLbl="revTx" presStyleIdx="0" presStyleCnt="0">
        <dgm:presLayoutVars>
          <dgm:chMax val="0"/>
          <dgm:chPref val="0"/>
          <dgm:bulletEnabled val="1"/>
        </dgm:presLayoutVars>
      </dgm:prSet>
      <dgm:spPr/>
      <dgm:t>
        <a:bodyPr/>
        <a:lstStyle/>
        <a:p>
          <a:endParaRPr lang="zh-TW" altLang="en-US"/>
        </a:p>
      </dgm:t>
    </dgm:pt>
    <dgm:pt modelId="{7F3EA2C9-1DE4-4A5E-B14D-06939E022E7F}" type="pres">
      <dgm:prSet presAssocID="{D280E279-6BA8-4DE8-AA2E-FE97E414B11B}" presName="circ6" presStyleLbl="vennNode1" presStyleIdx="5" presStyleCnt="6"/>
      <dgm:spPr/>
    </dgm:pt>
    <dgm:pt modelId="{77968CAF-2D0B-43BB-81AB-7B90A47F4EE3}" type="pres">
      <dgm:prSet presAssocID="{D280E279-6BA8-4DE8-AA2E-FE97E414B11B}" presName="circ6Tx" presStyleLbl="revTx" presStyleIdx="0" presStyleCnt="0">
        <dgm:presLayoutVars>
          <dgm:chMax val="0"/>
          <dgm:chPref val="0"/>
          <dgm:bulletEnabled val="1"/>
        </dgm:presLayoutVars>
      </dgm:prSet>
      <dgm:spPr/>
      <dgm:t>
        <a:bodyPr/>
        <a:lstStyle/>
        <a:p>
          <a:endParaRPr lang="zh-TW" altLang="en-US"/>
        </a:p>
      </dgm:t>
    </dgm:pt>
  </dgm:ptLst>
  <dgm:cxnLst>
    <dgm:cxn modelId="{63B5FEFA-F66F-4EDE-A0EE-082933F76203}" type="presOf" srcId="{DA174CDE-FDE6-4128-963B-09FBC938E902}" destId="{BFBDCE3F-7265-482B-95F4-6AE039EC959C}" srcOrd="0" destOrd="0" presId="urn:microsoft.com/office/officeart/2005/8/layout/venn1"/>
    <dgm:cxn modelId="{D0FCF19B-F4DB-4CFC-9495-F7FB6D77D7A8}" type="presOf" srcId="{1C01B137-51B1-4CA4-8935-E7B3FCEB20F2}" destId="{C7C91776-4FBF-45E2-B09B-7CA96201D0EF}" srcOrd="0" destOrd="0" presId="urn:microsoft.com/office/officeart/2005/8/layout/venn1"/>
    <dgm:cxn modelId="{898D140A-03A0-49FE-A367-B905605CF899}" srcId="{BDC0C287-B223-4200-A0A5-4BF4A2ABEC42}" destId="{C2066488-4598-474C-BCE5-2B9236AD82D2}" srcOrd="4" destOrd="0" parTransId="{FAF0E8E5-DD8A-4C4B-AAF3-0304F5D500E7}" sibTransId="{908A12D5-BFB2-42B6-AE2D-629C67E2F0BF}"/>
    <dgm:cxn modelId="{9425B963-823C-4D4D-AEC7-D8FE41F44D6A}" type="presOf" srcId="{BDC0C287-B223-4200-A0A5-4BF4A2ABEC42}" destId="{35323F2C-9575-45DA-AEF0-3D5EDFE49963}" srcOrd="0" destOrd="0" presId="urn:microsoft.com/office/officeart/2005/8/layout/venn1"/>
    <dgm:cxn modelId="{6A81EA69-3976-4765-9A07-B5693A3C37F5}" srcId="{BDC0C287-B223-4200-A0A5-4BF4A2ABEC42}" destId="{DA83A1B8-4BF2-446C-9AF8-9A982CA8E37D}" srcOrd="2" destOrd="0" parTransId="{5F8B5634-79A4-4C5F-B284-9CD500AD4E0C}" sibTransId="{1CBB3521-83B0-4E23-9F62-99BB3DA72E0D}"/>
    <dgm:cxn modelId="{7489560B-4C46-49ED-BF7C-11CAF8F491C4}" srcId="{BDC0C287-B223-4200-A0A5-4BF4A2ABEC42}" destId="{DA174CDE-FDE6-4128-963B-09FBC938E902}" srcOrd="3" destOrd="0" parTransId="{16318168-FD89-4F8F-8A81-F6CF848FFF3E}" sibTransId="{DA24D148-C05F-433D-A63D-78AE32BAA0DC}"/>
    <dgm:cxn modelId="{E9D39D76-1413-4FAE-87DF-A158C68003C8}" type="presOf" srcId="{DA83A1B8-4BF2-446C-9AF8-9A982CA8E37D}" destId="{A5BC5BD9-A3D8-4C0E-8B17-D04044C9CDEC}" srcOrd="0" destOrd="0" presId="urn:microsoft.com/office/officeart/2005/8/layout/venn1"/>
    <dgm:cxn modelId="{3E1D5556-1C50-4CB0-8469-B7DD76FF4876}" type="presOf" srcId="{D280E279-6BA8-4DE8-AA2E-FE97E414B11B}" destId="{77968CAF-2D0B-43BB-81AB-7B90A47F4EE3}" srcOrd="0" destOrd="0" presId="urn:microsoft.com/office/officeart/2005/8/layout/venn1"/>
    <dgm:cxn modelId="{B5772806-8C43-42B5-BE37-D1DF4A9375A5}" type="presOf" srcId="{98F20F54-B9A0-4908-8C5B-365228ECE689}" destId="{21398124-D62E-4ED2-AEDC-19EBA2E4F9AD}" srcOrd="0" destOrd="0" presId="urn:microsoft.com/office/officeart/2005/8/layout/venn1"/>
    <dgm:cxn modelId="{D8028253-B214-485D-A2DE-4BFEF931D139}" srcId="{BDC0C287-B223-4200-A0A5-4BF4A2ABEC42}" destId="{1C01B137-51B1-4CA4-8935-E7B3FCEB20F2}" srcOrd="1" destOrd="0" parTransId="{D022EFB8-CFEE-415C-9A37-226999A69928}" sibTransId="{8DF4B39E-319C-49BC-BDA4-7FA7D5116C95}"/>
    <dgm:cxn modelId="{9F78C0DC-AE5C-4535-97C2-57DDFDB895D9}" type="presOf" srcId="{C2066488-4598-474C-BCE5-2B9236AD82D2}" destId="{692CD979-BB8F-453D-A44A-68A145C255D7}" srcOrd="0" destOrd="0" presId="urn:microsoft.com/office/officeart/2005/8/layout/venn1"/>
    <dgm:cxn modelId="{25DEF15D-2584-4EF1-BA11-4CFF228084D1}" srcId="{BDC0C287-B223-4200-A0A5-4BF4A2ABEC42}" destId="{D280E279-6BA8-4DE8-AA2E-FE97E414B11B}" srcOrd="5" destOrd="0" parTransId="{6C823057-8AB6-44CC-BA49-C6D0E9623A4E}" sibTransId="{8E442E2C-ED71-4056-A783-26E92631E702}"/>
    <dgm:cxn modelId="{B831C074-1631-4635-853F-D3859BFA5FB9}" srcId="{BDC0C287-B223-4200-A0A5-4BF4A2ABEC42}" destId="{98F20F54-B9A0-4908-8C5B-365228ECE689}" srcOrd="0" destOrd="0" parTransId="{D2A7CED7-59FB-4920-B952-5D8D91B76757}" sibTransId="{58F23623-3598-414E-BE31-FEFD0C3AC57C}"/>
    <dgm:cxn modelId="{FB3E2BCF-5BA1-4842-997F-F4CE976E05EE}" type="presParOf" srcId="{35323F2C-9575-45DA-AEF0-3D5EDFE49963}" destId="{14ED5F6D-6BAF-4902-AC21-980A7314ED44}" srcOrd="0" destOrd="0" presId="urn:microsoft.com/office/officeart/2005/8/layout/venn1"/>
    <dgm:cxn modelId="{4759615B-EF39-4C43-BA44-7CACCCB89DFE}" type="presParOf" srcId="{35323F2C-9575-45DA-AEF0-3D5EDFE49963}" destId="{21398124-D62E-4ED2-AEDC-19EBA2E4F9AD}" srcOrd="1" destOrd="0" presId="urn:microsoft.com/office/officeart/2005/8/layout/venn1"/>
    <dgm:cxn modelId="{E721B1DB-A97C-418B-B72F-7F5CEB45683E}" type="presParOf" srcId="{35323F2C-9575-45DA-AEF0-3D5EDFE49963}" destId="{BEC45043-D087-4C8D-8410-CE8E644E28AD}" srcOrd="2" destOrd="0" presId="urn:microsoft.com/office/officeart/2005/8/layout/venn1"/>
    <dgm:cxn modelId="{EA7CD7EB-9012-4D4C-94DE-5F880251368A}" type="presParOf" srcId="{35323F2C-9575-45DA-AEF0-3D5EDFE49963}" destId="{C7C91776-4FBF-45E2-B09B-7CA96201D0EF}" srcOrd="3" destOrd="0" presId="urn:microsoft.com/office/officeart/2005/8/layout/venn1"/>
    <dgm:cxn modelId="{C48CC7B0-E532-4191-A032-1E3681A9EC34}" type="presParOf" srcId="{35323F2C-9575-45DA-AEF0-3D5EDFE49963}" destId="{A64CF729-733D-4809-B521-3A9742D151F0}" srcOrd="4" destOrd="0" presId="urn:microsoft.com/office/officeart/2005/8/layout/venn1"/>
    <dgm:cxn modelId="{810668AE-7991-406D-9CBE-6AFD27E4580A}" type="presParOf" srcId="{35323F2C-9575-45DA-AEF0-3D5EDFE49963}" destId="{A5BC5BD9-A3D8-4C0E-8B17-D04044C9CDEC}" srcOrd="5" destOrd="0" presId="urn:microsoft.com/office/officeart/2005/8/layout/venn1"/>
    <dgm:cxn modelId="{04879197-7E06-4996-9106-1B07772682FA}" type="presParOf" srcId="{35323F2C-9575-45DA-AEF0-3D5EDFE49963}" destId="{44ECF2BA-276C-4C48-85CA-47698078CDD7}" srcOrd="6" destOrd="0" presId="urn:microsoft.com/office/officeart/2005/8/layout/venn1"/>
    <dgm:cxn modelId="{F20FE6FF-B3D1-436D-87AD-171C867A0384}" type="presParOf" srcId="{35323F2C-9575-45DA-AEF0-3D5EDFE49963}" destId="{BFBDCE3F-7265-482B-95F4-6AE039EC959C}" srcOrd="7" destOrd="0" presId="urn:microsoft.com/office/officeart/2005/8/layout/venn1"/>
    <dgm:cxn modelId="{5718569A-941D-4656-AC50-B1015AA5AB72}" type="presParOf" srcId="{35323F2C-9575-45DA-AEF0-3D5EDFE49963}" destId="{896F2DF7-1702-44F9-B857-48CFDB1AB0D2}" srcOrd="8" destOrd="0" presId="urn:microsoft.com/office/officeart/2005/8/layout/venn1"/>
    <dgm:cxn modelId="{7AA6D91F-219B-4434-B269-5EEEA458B69F}" type="presParOf" srcId="{35323F2C-9575-45DA-AEF0-3D5EDFE49963}" destId="{692CD979-BB8F-453D-A44A-68A145C255D7}" srcOrd="9" destOrd="0" presId="urn:microsoft.com/office/officeart/2005/8/layout/venn1"/>
    <dgm:cxn modelId="{BEF3BEF6-A2FC-4963-8D37-37F5B24586E0}" type="presParOf" srcId="{35323F2C-9575-45DA-AEF0-3D5EDFE49963}" destId="{7F3EA2C9-1DE4-4A5E-B14D-06939E022E7F}" srcOrd="10" destOrd="0" presId="urn:microsoft.com/office/officeart/2005/8/layout/venn1"/>
    <dgm:cxn modelId="{91BF2B64-C60E-43C0-B664-2AC67F4157F2}" type="presParOf" srcId="{35323F2C-9575-45DA-AEF0-3D5EDFE49963}" destId="{77968CAF-2D0B-43BB-81AB-7B90A47F4EE3}" srcOrd="11"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5895F5A2-CD47-418A-A7D6-6AABF32EC597}"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AFCC97E-454E-4E3B-AD79-1CB043C9B21E}">
      <dgm:prSet phldrT="[文字]"/>
      <dgm:spPr/>
      <dgm:t>
        <a:bodyPr/>
        <a:lstStyle/>
        <a:p>
          <a:r>
            <a:rPr lang="zh-TW" altLang="en-US" dirty="0" smtClean="0"/>
            <a:t>隱晦的性教育</a:t>
          </a:r>
          <a:endParaRPr lang="zh-TW" altLang="en-US" dirty="0"/>
        </a:p>
      </dgm:t>
    </dgm:pt>
    <dgm:pt modelId="{7606CF88-7E74-4A95-88BC-B07600E688BB}" type="parTrans" cxnId="{8A87A6A6-8983-4B70-8D5C-151A11FF2E7E}">
      <dgm:prSet/>
      <dgm:spPr/>
      <dgm:t>
        <a:bodyPr/>
        <a:lstStyle/>
        <a:p>
          <a:endParaRPr lang="zh-TW" altLang="en-US"/>
        </a:p>
      </dgm:t>
    </dgm:pt>
    <dgm:pt modelId="{C157CA6F-C52C-43DA-8773-B4B34DDDC8F0}" type="sibTrans" cxnId="{8A87A6A6-8983-4B70-8D5C-151A11FF2E7E}">
      <dgm:prSet/>
      <dgm:spPr/>
      <dgm:t>
        <a:bodyPr/>
        <a:lstStyle/>
        <a:p>
          <a:endParaRPr lang="zh-TW" altLang="en-US"/>
        </a:p>
      </dgm:t>
    </dgm:pt>
    <dgm:pt modelId="{563E917A-FD2F-4666-9465-1683D072C5F2}">
      <dgm:prSet phldrT="[文字]"/>
      <dgm:spPr/>
      <dgm:t>
        <a:bodyPr/>
        <a:lstStyle/>
        <a:p>
          <a:r>
            <a:rPr lang="zh-TW" altLang="en-US" dirty="0" smtClean="0"/>
            <a:t>身心障礙者的性需求</a:t>
          </a:r>
          <a:endParaRPr lang="zh-TW" altLang="en-US" dirty="0"/>
        </a:p>
      </dgm:t>
    </dgm:pt>
    <dgm:pt modelId="{A5EB9BD8-514F-46E3-B7AD-9C2AD37013AA}" type="parTrans" cxnId="{6E0D3956-EB63-4949-8909-3E5B3D10E930}">
      <dgm:prSet/>
      <dgm:spPr/>
      <dgm:t>
        <a:bodyPr/>
        <a:lstStyle/>
        <a:p>
          <a:endParaRPr lang="zh-TW" altLang="en-US"/>
        </a:p>
      </dgm:t>
    </dgm:pt>
    <dgm:pt modelId="{30667769-2D7D-42A3-B710-4EEA7FE20510}" type="sibTrans" cxnId="{6E0D3956-EB63-4949-8909-3E5B3D10E930}">
      <dgm:prSet/>
      <dgm:spPr/>
      <dgm:t>
        <a:bodyPr/>
        <a:lstStyle/>
        <a:p>
          <a:endParaRPr lang="zh-TW" altLang="en-US"/>
        </a:p>
      </dgm:t>
    </dgm:pt>
    <dgm:pt modelId="{F950ED70-DD32-4D67-8F2E-23DE5FF4E697}">
      <dgm:prSet phldrT="[文字]"/>
      <dgm:spPr/>
      <dgm:t>
        <a:bodyPr/>
        <a:lstStyle/>
        <a:p>
          <a:r>
            <a:rPr lang="zh-TW" altLang="en-US" dirty="0" smtClean="0"/>
            <a:t>雙重敏感</a:t>
          </a:r>
          <a:endParaRPr lang="zh-TW" altLang="en-US" dirty="0"/>
        </a:p>
      </dgm:t>
    </dgm:pt>
    <dgm:pt modelId="{79173684-A84B-4CC5-992B-8FA7029BF19A}" type="parTrans" cxnId="{A100FA9D-1C73-4A19-811D-675AF7395C32}">
      <dgm:prSet/>
      <dgm:spPr/>
      <dgm:t>
        <a:bodyPr/>
        <a:lstStyle/>
        <a:p>
          <a:endParaRPr lang="zh-TW" altLang="en-US"/>
        </a:p>
      </dgm:t>
    </dgm:pt>
    <dgm:pt modelId="{7EBC2C2A-2040-4A11-AC4E-5C7762CBF874}" type="sibTrans" cxnId="{A100FA9D-1C73-4A19-811D-675AF7395C32}">
      <dgm:prSet/>
      <dgm:spPr/>
      <dgm:t>
        <a:bodyPr/>
        <a:lstStyle/>
        <a:p>
          <a:endParaRPr lang="zh-TW" altLang="en-US"/>
        </a:p>
      </dgm:t>
    </dgm:pt>
    <dgm:pt modelId="{EB172468-AD5C-45D7-9B11-72437E3BFCF2}" type="pres">
      <dgm:prSet presAssocID="{5895F5A2-CD47-418A-A7D6-6AABF32EC597}" presName="linearFlow" presStyleCnt="0">
        <dgm:presLayoutVars>
          <dgm:dir/>
          <dgm:resizeHandles val="exact"/>
        </dgm:presLayoutVars>
      </dgm:prSet>
      <dgm:spPr/>
    </dgm:pt>
    <dgm:pt modelId="{A3190DB4-1E6C-484B-A93A-9DB34B5B762C}" type="pres">
      <dgm:prSet presAssocID="{CAFCC97E-454E-4E3B-AD79-1CB043C9B21E}" presName="node" presStyleLbl="node1" presStyleIdx="0" presStyleCnt="3">
        <dgm:presLayoutVars>
          <dgm:bulletEnabled val="1"/>
        </dgm:presLayoutVars>
      </dgm:prSet>
      <dgm:spPr/>
      <dgm:t>
        <a:bodyPr/>
        <a:lstStyle/>
        <a:p>
          <a:endParaRPr lang="zh-TW" altLang="en-US"/>
        </a:p>
      </dgm:t>
    </dgm:pt>
    <dgm:pt modelId="{1F3FAED8-9EE3-4996-936A-69B3ACF31EF4}" type="pres">
      <dgm:prSet presAssocID="{C157CA6F-C52C-43DA-8773-B4B34DDDC8F0}" presName="spacerL" presStyleCnt="0"/>
      <dgm:spPr/>
    </dgm:pt>
    <dgm:pt modelId="{F1A5CF96-3A29-4439-A8F8-86B807A97CB4}" type="pres">
      <dgm:prSet presAssocID="{C157CA6F-C52C-43DA-8773-B4B34DDDC8F0}" presName="sibTrans" presStyleLbl="sibTrans2D1" presStyleIdx="0" presStyleCnt="2"/>
      <dgm:spPr/>
      <dgm:t>
        <a:bodyPr/>
        <a:lstStyle/>
        <a:p>
          <a:endParaRPr lang="zh-TW" altLang="en-US"/>
        </a:p>
      </dgm:t>
    </dgm:pt>
    <dgm:pt modelId="{57849BFE-B2A5-40B7-9EBD-2846683717EA}" type="pres">
      <dgm:prSet presAssocID="{C157CA6F-C52C-43DA-8773-B4B34DDDC8F0}" presName="spacerR" presStyleCnt="0"/>
      <dgm:spPr/>
    </dgm:pt>
    <dgm:pt modelId="{FC83812B-CC6F-41D2-AEF4-C843B020304C}" type="pres">
      <dgm:prSet presAssocID="{563E917A-FD2F-4666-9465-1683D072C5F2}" presName="node" presStyleLbl="node1" presStyleIdx="1" presStyleCnt="3">
        <dgm:presLayoutVars>
          <dgm:bulletEnabled val="1"/>
        </dgm:presLayoutVars>
      </dgm:prSet>
      <dgm:spPr/>
      <dgm:t>
        <a:bodyPr/>
        <a:lstStyle/>
        <a:p>
          <a:endParaRPr lang="zh-TW" altLang="en-US"/>
        </a:p>
      </dgm:t>
    </dgm:pt>
    <dgm:pt modelId="{B824E27C-25F6-4247-9F88-941FA255AF1C}" type="pres">
      <dgm:prSet presAssocID="{30667769-2D7D-42A3-B710-4EEA7FE20510}" presName="spacerL" presStyleCnt="0"/>
      <dgm:spPr/>
    </dgm:pt>
    <dgm:pt modelId="{705D8CA5-6C16-49C8-A337-DA6CE0CD3DA4}" type="pres">
      <dgm:prSet presAssocID="{30667769-2D7D-42A3-B710-4EEA7FE20510}" presName="sibTrans" presStyleLbl="sibTrans2D1" presStyleIdx="1" presStyleCnt="2"/>
      <dgm:spPr/>
      <dgm:t>
        <a:bodyPr/>
        <a:lstStyle/>
        <a:p>
          <a:endParaRPr lang="zh-TW" altLang="en-US"/>
        </a:p>
      </dgm:t>
    </dgm:pt>
    <dgm:pt modelId="{4E3F4DDA-3018-4A03-86D4-4CF4C52060E0}" type="pres">
      <dgm:prSet presAssocID="{30667769-2D7D-42A3-B710-4EEA7FE20510}" presName="spacerR" presStyleCnt="0"/>
      <dgm:spPr/>
    </dgm:pt>
    <dgm:pt modelId="{173BE3D6-4578-4ABC-ACAD-7933B9191C98}" type="pres">
      <dgm:prSet presAssocID="{F950ED70-DD32-4D67-8F2E-23DE5FF4E697}" presName="node" presStyleLbl="node1" presStyleIdx="2" presStyleCnt="3">
        <dgm:presLayoutVars>
          <dgm:bulletEnabled val="1"/>
        </dgm:presLayoutVars>
      </dgm:prSet>
      <dgm:spPr/>
      <dgm:t>
        <a:bodyPr/>
        <a:lstStyle/>
        <a:p>
          <a:endParaRPr lang="zh-TW" altLang="en-US"/>
        </a:p>
      </dgm:t>
    </dgm:pt>
  </dgm:ptLst>
  <dgm:cxnLst>
    <dgm:cxn modelId="{DAF640F4-0C2E-4CF2-86B4-E3000F65496F}" type="presOf" srcId="{5895F5A2-CD47-418A-A7D6-6AABF32EC597}" destId="{EB172468-AD5C-45D7-9B11-72437E3BFCF2}" srcOrd="0" destOrd="0" presId="urn:microsoft.com/office/officeart/2005/8/layout/equation1"/>
    <dgm:cxn modelId="{3AEDA6E1-190A-4322-8304-3CA1F8CAAE19}" type="presOf" srcId="{CAFCC97E-454E-4E3B-AD79-1CB043C9B21E}" destId="{A3190DB4-1E6C-484B-A93A-9DB34B5B762C}" srcOrd="0" destOrd="0" presId="urn:microsoft.com/office/officeart/2005/8/layout/equation1"/>
    <dgm:cxn modelId="{43A23114-E8AA-4F38-BFE4-706A011F668C}" type="presOf" srcId="{563E917A-FD2F-4666-9465-1683D072C5F2}" destId="{FC83812B-CC6F-41D2-AEF4-C843B020304C}" srcOrd="0" destOrd="0" presId="urn:microsoft.com/office/officeart/2005/8/layout/equation1"/>
    <dgm:cxn modelId="{6E0D3956-EB63-4949-8909-3E5B3D10E930}" srcId="{5895F5A2-CD47-418A-A7D6-6AABF32EC597}" destId="{563E917A-FD2F-4666-9465-1683D072C5F2}" srcOrd="1" destOrd="0" parTransId="{A5EB9BD8-514F-46E3-B7AD-9C2AD37013AA}" sibTransId="{30667769-2D7D-42A3-B710-4EEA7FE20510}"/>
    <dgm:cxn modelId="{A100FA9D-1C73-4A19-811D-675AF7395C32}" srcId="{5895F5A2-CD47-418A-A7D6-6AABF32EC597}" destId="{F950ED70-DD32-4D67-8F2E-23DE5FF4E697}" srcOrd="2" destOrd="0" parTransId="{79173684-A84B-4CC5-992B-8FA7029BF19A}" sibTransId="{7EBC2C2A-2040-4A11-AC4E-5C7762CBF874}"/>
    <dgm:cxn modelId="{4193A617-6781-4A72-B227-83F35AA2C785}" type="presOf" srcId="{F950ED70-DD32-4D67-8F2E-23DE5FF4E697}" destId="{173BE3D6-4578-4ABC-ACAD-7933B9191C98}" srcOrd="0" destOrd="0" presId="urn:microsoft.com/office/officeart/2005/8/layout/equation1"/>
    <dgm:cxn modelId="{C003E532-CBC3-4BFF-89AD-58F99F9EE860}" type="presOf" srcId="{30667769-2D7D-42A3-B710-4EEA7FE20510}" destId="{705D8CA5-6C16-49C8-A337-DA6CE0CD3DA4}" srcOrd="0" destOrd="0" presId="urn:microsoft.com/office/officeart/2005/8/layout/equation1"/>
    <dgm:cxn modelId="{D04E763C-7B87-4316-9E8F-F57B25971CD5}" type="presOf" srcId="{C157CA6F-C52C-43DA-8773-B4B34DDDC8F0}" destId="{F1A5CF96-3A29-4439-A8F8-86B807A97CB4}" srcOrd="0" destOrd="0" presId="urn:microsoft.com/office/officeart/2005/8/layout/equation1"/>
    <dgm:cxn modelId="{8A87A6A6-8983-4B70-8D5C-151A11FF2E7E}" srcId="{5895F5A2-CD47-418A-A7D6-6AABF32EC597}" destId="{CAFCC97E-454E-4E3B-AD79-1CB043C9B21E}" srcOrd="0" destOrd="0" parTransId="{7606CF88-7E74-4A95-88BC-B07600E688BB}" sibTransId="{C157CA6F-C52C-43DA-8773-B4B34DDDC8F0}"/>
    <dgm:cxn modelId="{41E0A0CC-062A-4704-BAE0-465C4568207F}" type="presParOf" srcId="{EB172468-AD5C-45D7-9B11-72437E3BFCF2}" destId="{A3190DB4-1E6C-484B-A93A-9DB34B5B762C}" srcOrd="0" destOrd="0" presId="urn:microsoft.com/office/officeart/2005/8/layout/equation1"/>
    <dgm:cxn modelId="{4C9FD10D-8D6B-4F96-A057-A30F8AF5C147}" type="presParOf" srcId="{EB172468-AD5C-45D7-9B11-72437E3BFCF2}" destId="{1F3FAED8-9EE3-4996-936A-69B3ACF31EF4}" srcOrd="1" destOrd="0" presId="urn:microsoft.com/office/officeart/2005/8/layout/equation1"/>
    <dgm:cxn modelId="{D1BDE77B-38B4-4761-B233-0F559C7036AD}" type="presParOf" srcId="{EB172468-AD5C-45D7-9B11-72437E3BFCF2}" destId="{F1A5CF96-3A29-4439-A8F8-86B807A97CB4}" srcOrd="2" destOrd="0" presId="urn:microsoft.com/office/officeart/2005/8/layout/equation1"/>
    <dgm:cxn modelId="{E4637088-DF97-4E5E-A88A-EE1C955899FB}" type="presParOf" srcId="{EB172468-AD5C-45D7-9B11-72437E3BFCF2}" destId="{57849BFE-B2A5-40B7-9EBD-2846683717EA}" srcOrd="3" destOrd="0" presId="urn:microsoft.com/office/officeart/2005/8/layout/equation1"/>
    <dgm:cxn modelId="{D13FAE70-8F47-4D24-BE89-0B82AE676E89}" type="presParOf" srcId="{EB172468-AD5C-45D7-9B11-72437E3BFCF2}" destId="{FC83812B-CC6F-41D2-AEF4-C843B020304C}" srcOrd="4" destOrd="0" presId="urn:microsoft.com/office/officeart/2005/8/layout/equation1"/>
    <dgm:cxn modelId="{751060B2-A585-43EE-9450-724879E74442}" type="presParOf" srcId="{EB172468-AD5C-45D7-9B11-72437E3BFCF2}" destId="{B824E27C-25F6-4247-9F88-941FA255AF1C}" srcOrd="5" destOrd="0" presId="urn:microsoft.com/office/officeart/2005/8/layout/equation1"/>
    <dgm:cxn modelId="{41436981-1295-4680-AA11-0E66F6FEABC2}" type="presParOf" srcId="{EB172468-AD5C-45D7-9B11-72437E3BFCF2}" destId="{705D8CA5-6C16-49C8-A337-DA6CE0CD3DA4}" srcOrd="6" destOrd="0" presId="urn:microsoft.com/office/officeart/2005/8/layout/equation1"/>
    <dgm:cxn modelId="{09907B25-DC3E-45D5-98DF-DF7B16C6530F}" type="presParOf" srcId="{EB172468-AD5C-45D7-9B11-72437E3BFCF2}" destId="{4E3F4DDA-3018-4A03-86D4-4CF4C52060E0}" srcOrd="7" destOrd="0" presId="urn:microsoft.com/office/officeart/2005/8/layout/equation1"/>
    <dgm:cxn modelId="{CF17373C-B546-4C5E-BCDE-ACAB29E21AA6}" type="presParOf" srcId="{EB172468-AD5C-45D7-9B11-72437E3BFCF2}" destId="{173BE3D6-4578-4ABC-ACAD-7933B9191C98}" srcOrd="8" destOrd="0" presId="urn:microsoft.com/office/officeart/2005/8/layout/equation1"/>
  </dgm:cxnLst>
  <dgm:bg/>
  <dgm:whole/>
</dgm:dataModel>
</file>

<file path=ppt/diagrams/data3.xml><?xml version="1.0" encoding="utf-8"?>
<dgm:dataModel xmlns:dgm="http://schemas.openxmlformats.org/drawingml/2006/diagram" xmlns:a="http://schemas.openxmlformats.org/drawingml/2006/main">
  <dgm:ptLst>
    <dgm:pt modelId="{72C201F5-B7FF-407A-B858-ACFEDBA145CF}" type="doc">
      <dgm:prSet loTypeId="urn:microsoft.com/office/officeart/2005/8/layout/chart3" loCatId="cycle" qsTypeId="urn:microsoft.com/office/officeart/2005/8/quickstyle/simple1" qsCatId="simple" csTypeId="urn:microsoft.com/office/officeart/2005/8/colors/accent1_2" csCatId="accent1" phldr="1"/>
      <dgm:spPr/>
    </dgm:pt>
    <dgm:pt modelId="{211CA44D-EAE1-41C9-967D-0AF50AEE6911}">
      <dgm:prSet phldrT="[文字]"/>
      <dgm:spPr/>
      <dgm:t>
        <a:bodyPr/>
        <a:lstStyle/>
        <a:p>
          <a:r>
            <a:rPr lang="zh-TW" altLang="en-US" dirty="0" smtClean="0"/>
            <a:t>污名化</a:t>
          </a:r>
          <a:endParaRPr lang="zh-TW" altLang="en-US" dirty="0"/>
        </a:p>
      </dgm:t>
    </dgm:pt>
    <dgm:pt modelId="{24AF1040-3852-4DA6-B8B6-6D0B841AF515}" type="parTrans" cxnId="{3F173ACE-062F-453C-BAA1-2085810094E4}">
      <dgm:prSet/>
      <dgm:spPr/>
      <dgm:t>
        <a:bodyPr/>
        <a:lstStyle/>
        <a:p>
          <a:endParaRPr lang="zh-TW" altLang="en-US"/>
        </a:p>
      </dgm:t>
    </dgm:pt>
    <dgm:pt modelId="{0E41C66C-4B38-4793-A83F-002868E61209}" type="sibTrans" cxnId="{3F173ACE-062F-453C-BAA1-2085810094E4}">
      <dgm:prSet/>
      <dgm:spPr/>
      <dgm:t>
        <a:bodyPr/>
        <a:lstStyle/>
        <a:p>
          <a:endParaRPr lang="zh-TW" altLang="en-US"/>
        </a:p>
      </dgm:t>
    </dgm:pt>
    <dgm:pt modelId="{AF085A33-131D-4673-ACCF-9EFB84444FED}">
      <dgm:prSet phldrT="[文字]"/>
      <dgm:spPr/>
      <dgm:t>
        <a:bodyPr/>
        <a:lstStyle/>
        <a:p>
          <a:r>
            <a:rPr lang="zh-TW" altLang="en-US" dirty="0" smtClean="0"/>
            <a:t>性創傷</a:t>
          </a:r>
          <a:endParaRPr lang="zh-TW" altLang="en-US" dirty="0"/>
        </a:p>
      </dgm:t>
    </dgm:pt>
    <dgm:pt modelId="{0815CADA-78A8-4B03-8DAF-1ED41BB4FF0B}" type="parTrans" cxnId="{EF64C6F8-6F7A-4161-B3D6-3BB7661F5F1E}">
      <dgm:prSet/>
      <dgm:spPr/>
      <dgm:t>
        <a:bodyPr/>
        <a:lstStyle/>
        <a:p>
          <a:endParaRPr lang="zh-TW" altLang="en-US"/>
        </a:p>
      </dgm:t>
    </dgm:pt>
    <dgm:pt modelId="{7DF31CC2-CB99-4A8E-9E84-ACB62E17DCE1}" type="sibTrans" cxnId="{EF64C6F8-6F7A-4161-B3D6-3BB7661F5F1E}">
      <dgm:prSet/>
      <dgm:spPr/>
      <dgm:t>
        <a:bodyPr/>
        <a:lstStyle/>
        <a:p>
          <a:endParaRPr lang="zh-TW" altLang="en-US"/>
        </a:p>
      </dgm:t>
    </dgm:pt>
    <dgm:pt modelId="{FAC9FC52-38B4-451C-8132-C6E935A44E21}">
      <dgm:prSet phldrT="[文字]"/>
      <dgm:spPr/>
      <dgm:t>
        <a:bodyPr/>
        <a:lstStyle/>
        <a:p>
          <a:r>
            <a:rPr lang="zh-TW" altLang="en-US" dirty="0" smtClean="0"/>
            <a:t>無力感</a:t>
          </a:r>
          <a:endParaRPr lang="zh-TW" altLang="en-US" dirty="0"/>
        </a:p>
      </dgm:t>
    </dgm:pt>
    <dgm:pt modelId="{38A6F1DD-8E91-4D9F-86A7-3FA0EBC52D71}" type="parTrans" cxnId="{F8AD74D7-11BC-4129-927F-7306766B8DE6}">
      <dgm:prSet/>
      <dgm:spPr/>
      <dgm:t>
        <a:bodyPr/>
        <a:lstStyle/>
        <a:p>
          <a:endParaRPr lang="zh-TW" altLang="en-US"/>
        </a:p>
      </dgm:t>
    </dgm:pt>
    <dgm:pt modelId="{CE702748-4FCB-4CE3-AAF8-97B83D85F51B}" type="sibTrans" cxnId="{F8AD74D7-11BC-4129-927F-7306766B8DE6}">
      <dgm:prSet/>
      <dgm:spPr/>
      <dgm:t>
        <a:bodyPr/>
        <a:lstStyle/>
        <a:p>
          <a:endParaRPr lang="zh-TW" altLang="en-US"/>
        </a:p>
      </dgm:t>
    </dgm:pt>
    <dgm:pt modelId="{6AA8DE56-3872-41DD-92F0-4B61BD461BA7}">
      <dgm:prSet phldrT="[文字]"/>
      <dgm:spPr/>
      <dgm:t>
        <a:bodyPr/>
        <a:lstStyle/>
        <a:p>
          <a:r>
            <a:rPr lang="zh-TW" altLang="en-US" smtClean="0"/>
            <a:t>背叛</a:t>
          </a:r>
          <a:r>
            <a:rPr lang="zh-TW" altLang="en-US" dirty="0" smtClean="0"/>
            <a:t>感</a:t>
          </a:r>
          <a:endParaRPr lang="zh-TW" altLang="en-US" dirty="0"/>
        </a:p>
      </dgm:t>
    </dgm:pt>
    <dgm:pt modelId="{F7820FD4-A40A-4F97-9DEB-94C9B828EBE7}" type="parTrans" cxnId="{24A39F70-B55D-478D-858F-2CA733E9E73E}">
      <dgm:prSet/>
      <dgm:spPr/>
    </dgm:pt>
    <dgm:pt modelId="{FD804151-4695-4BD9-97C9-3BF1FC3D56AF}" type="sibTrans" cxnId="{24A39F70-B55D-478D-858F-2CA733E9E73E}">
      <dgm:prSet/>
      <dgm:spPr/>
    </dgm:pt>
    <dgm:pt modelId="{39F848D1-7711-4CF0-A920-19BB9491D632}" type="pres">
      <dgm:prSet presAssocID="{72C201F5-B7FF-407A-B858-ACFEDBA145CF}" presName="compositeShape" presStyleCnt="0">
        <dgm:presLayoutVars>
          <dgm:chMax val="7"/>
          <dgm:dir/>
          <dgm:resizeHandles val="exact"/>
        </dgm:presLayoutVars>
      </dgm:prSet>
      <dgm:spPr/>
    </dgm:pt>
    <dgm:pt modelId="{418F8A43-0D3A-4CA9-BADF-4AA8872E711F}" type="pres">
      <dgm:prSet presAssocID="{72C201F5-B7FF-407A-B858-ACFEDBA145CF}" presName="wedge1" presStyleLbl="node1" presStyleIdx="0" presStyleCnt="4"/>
      <dgm:spPr/>
      <dgm:t>
        <a:bodyPr/>
        <a:lstStyle/>
        <a:p>
          <a:endParaRPr lang="zh-TW" altLang="en-US"/>
        </a:p>
      </dgm:t>
    </dgm:pt>
    <dgm:pt modelId="{6231040E-EC80-4777-9EAE-E078F826BC59}" type="pres">
      <dgm:prSet presAssocID="{72C201F5-B7FF-407A-B858-ACFEDBA145CF}" presName="wedge1Tx" presStyleLbl="node1" presStyleIdx="0" presStyleCnt="4">
        <dgm:presLayoutVars>
          <dgm:chMax val="0"/>
          <dgm:chPref val="0"/>
          <dgm:bulletEnabled val="1"/>
        </dgm:presLayoutVars>
      </dgm:prSet>
      <dgm:spPr/>
      <dgm:t>
        <a:bodyPr/>
        <a:lstStyle/>
        <a:p>
          <a:endParaRPr lang="zh-TW" altLang="en-US"/>
        </a:p>
      </dgm:t>
    </dgm:pt>
    <dgm:pt modelId="{D16119D8-ECD2-4412-80B9-18AEBA322DD5}" type="pres">
      <dgm:prSet presAssocID="{72C201F5-B7FF-407A-B858-ACFEDBA145CF}" presName="wedge2" presStyleLbl="node1" presStyleIdx="1" presStyleCnt="4"/>
      <dgm:spPr/>
      <dgm:t>
        <a:bodyPr/>
        <a:lstStyle/>
        <a:p>
          <a:endParaRPr lang="zh-TW" altLang="en-US"/>
        </a:p>
      </dgm:t>
    </dgm:pt>
    <dgm:pt modelId="{FD79294A-F9BB-4369-AFEA-7E2B4DA37A47}" type="pres">
      <dgm:prSet presAssocID="{72C201F5-B7FF-407A-B858-ACFEDBA145CF}" presName="wedge2Tx" presStyleLbl="node1" presStyleIdx="1" presStyleCnt="4">
        <dgm:presLayoutVars>
          <dgm:chMax val="0"/>
          <dgm:chPref val="0"/>
          <dgm:bulletEnabled val="1"/>
        </dgm:presLayoutVars>
      </dgm:prSet>
      <dgm:spPr/>
      <dgm:t>
        <a:bodyPr/>
        <a:lstStyle/>
        <a:p>
          <a:endParaRPr lang="zh-TW" altLang="en-US"/>
        </a:p>
      </dgm:t>
    </dgm:pt>
    <dgm:pt modelId="{BDA9EDF4-28BB-4551-8848-58F06410CDD2}" type="pres">
      <dgm:prSet presAssocID="{72C201F5-B7FF-407A-B858-ACFEDBA145CF}" presName="wedge3" presStyleLbl="node1" presStyleIdx="2" presStyleCnt="4"/>
      <dgm:spPr/>
      <dgm:t>
        <a:bodyPr/>
        <a:lstStyle/>
        <a:p>
          <a:endParaRPr lang="zh-TW" altLang="en-US"/>
        </a:p>
      </dgm:t>
    </dgm:pt>
    <dgm:pt modelId="{72EAE2FA-27CC-4125-B8DF-66E8CB304C0D}" type="pres">
      <dgm:prSet presAssocID="{72C201F5-B7FF-407A-B858-ACFEDBA145CF}" presName="wedge3Tx" presStyleLbl="node1" presStyleIdx="2" presStyleCnt="4">
        <dgm:presLayoutVars>
          <dgm:chMax val="0"/>
          <dgm:chPref val="0"/>
          <dgm:bulletEnabled val="1"/>
        </dgm:presLayoutVars>
      </dgm:prSet>
      <dgm:spPr/>
      <dgm:t>
        <a:bodyPr/>
        <a:lstStyle/>
        <a:p>
          <a:endParaRPr lang="zh-TW" altLang="en-US"/>
        </a:p>
      </dgm:t>
    </dgm:pt>
    <dgm:pt modelId="{F7E95639-593A-4C16-8B9F-6C5888A327C6}" type="pres">
      <dgm:prSet presAssocID="{72C201F5-B7FF-407A-B858-ACFEDBA145CF}" presName="wedge4" presStyleLbl="node1" presStyleIdx="3" presStyleCnt="4"/>
      <dgm:spPr/>
      <dgm:t>
        <a:bodyPr/>
        <a:lstStyle/>
        <a:p>
          <a:endParaRPr lang="zh-TW" altLang="en-US"/>
        </a:p>
      </dgm:t>
    </dgm:pt>
    <dgm:pt modelId="{5FDE0E33-0056-4B81-8856-C4E69CC4F45B}" type="pres">
      <dgm:prSet presAssocID="{72C201F5-B7FF-407A-B858-ACFEDBA145CF}" presName="wedge4Tx" presStyleLbl="node1" presStyleIdx="3" presStyleCnt="4">
        <dgm:presLayoutVars>
          <dgm:chMax val="0"/>
          <dgm:chPref val="0"/>
          <dgm:bulletEnabled val="1"/>
        </dgm:presLayoutVars>
      </dgm:prSet>
      <dgm:spPr/>
      <dgm:t>
        <a:bodyPr/>
        <a:lstStyle/>
        <a:p>
          <a:endParaRPr lang="zh-TW" altLang="en-US"/>
        </a:p>
      </dgm:t>
    </dgm:pt>
  </dgm:ptLst>
  <dgm:cxnLst>
    <dgm:cxn modelId="{E331CE39-21E5-4317-B4F4-66961352740A}" type="presOf" srcId="{72C201F5-B7FF-407A-B858-ACFEDBA145CF}" destId="{39F848D1-7711-4CF0-A920-19BB9491D632}" srcOrd="0" destOrd="0" presId="urn:microsoft.com/office/officeart/2005/8/layout/chart3"/>
    <dgm:cxn modelId="{AFFD0C8A-A433-482F-9282-B5C3A3388A70}" type="presOf" srcId="{FAC9FC52-38B4-451C-8132-C6E935A44E21}" destId="{72EAE2FA-27CC-4125-B8DF-66E8CB304C0D}" srcOrd="1" destOrd="0" presId="urn:microsoft.com/office/officeart/2005/8/layout/chart3"/>
    <dgm:cxn modelId="{F388802E-1756-48AD-966A-445148BF077E}" type="presOf" srcId="{211CA44D-EAE1-41C9-967D-0AF50AEE6911}" destId="{418F8A43-0D3A-4CA9-BADF-4AA8872E711F}" srcOrd="0" destOrd="0" presId="urn:microsoft.com/office/officeart/2005/8/layout/chart3"/>
    <dgm:cxn modelId="{53D03BDE-2C6C-47D8-B981-A1126992F489}" type="presOf" srcId="{AF085A33-131D-4673-ACCF-9EFB84444FED}" destId="{5FDE0E33-0056-4B81-8856-C4E69CC4F45B}" srcOrd="1" destOrd="0" presId="urn:microsoft.com/office/officeart/2005/8/layout/chart3"/>
    <dgm:cxn modelId="{EF64C6F8-6F7A-4161-B3D6-3BB7661F5F1E}" srcId="{72C201F5-B7FF-407A-B858-ACFEDBA145CF}" destId="{AF085A33-131D-4673-ACCF-9EFB84444FED}" srcOrd="3" destOrd="0" parTransId="{0815CADA-78A8-4B03-8DAF-1ED41BB4FF0B}" sibTransId="{7DF31CC2-CB99-4A8E-9E84-ACB62E17DCE1}"/>
    <dgm:cxn modelId="{F8AD74D7-11BC-4129-927F-7306766B8DE6}" srcId="{72C201F5-B7FF-407A-B858-ACFEDBA145CF}" destId="{FAC9FC52-38B4-451C-8132-C6E935A44E21}" srcOrd="2" destOrd="0" parTransId="{38A6F1DD-8E91-4D9F-86A7-3FA0EBC52D71}" sibTransId="{CE702748-4FCB-4CE3-AAF8-97B83D85F51B}"/>
    <dgm:cxn modelId="{E25F7621-69A9-4BB4-906F-01564B524203}" type="presOf" srcId="{6AA8DE56-3872-41DD-92F0-4B61BD461BA7}" destId="{D16119D8-ECD2-4412-80B9-18AEBA322DD5}" srcOrd="0" destOrd="0" presId="urn:microsoft.com/office/officeart/2005/8/layout/chart3"/>
    <dgm:cxn modelId="{3F173ACE-062F-453C-BAA1-2085810094E4}" srcId="{72C201F5-B7FF-407A-B858-ACFEDBA145CF}" destId="{211CA44D-EAE1-41C9-967D-0AF50AEE6911}" srcOrd="0" destOrd="0" parTransId="{24AF1040-3852-4DA6-B8B6-6D0B841AF515}" sibTransId="{0E41C66C-4B38-4793-A83F-002868E61209}"/>
    <dgm:cxn modelId="{A9BDB2A0-7C53-44A7-B55D-0E5160A5E36E}" type="presOf" srcId="{FAC9FC52-38B4-451C-8132-C6E935A44E21}" destId="{BDA9EDF4-28BB-4551-8848-58F06410CDD2}" srcOrd="0" destOrd="0" presId="urn:microsoft.com/office/officeart/2005/8/layout/chart3"/>
    <dgm:cxn modelId="{24A39F70-B55D-478D-858F-2CA733E9E73E}" srcId="{72C201F5-B7FF-407A-B858-ACFEDBA145CF}" destId="{6AA8DE56-3872-41DD-92F0-4B61BD461BA7}" srcOrd="1" destOrd="0" parTransId="{F7820FD4-A40A-4F97-9DEB-94C9B828EBE7}" sibTransId="{FD804151-4695-4BD9-97C9-3BF1FC3D56AF}"/>
    <dgm:cxn modelId="{F7FED736-09E6-4B21-A7FA-DD56544CA04E}" type="presOf" srcId="{6AA8DE56-3872-41DD-92F0-4B61BD461BA7}" destId="{FD79294A-F9BB-4369-AFEA-7E2B4DA37A47}" srcOrd="1" destOrd="0" presId="urn:microsoft.com/office/officeart/2005/8/layout/chart3"/>
    <dgm:cxn modelId="{7B0CE70E-FBB0-4E63-ADD4-D2DDAB6CD58B}" type="presOf" srcId="{AF085A33-131D-4673-ACCF-9EFB84444FED}" destId="{F7E95639-593A-4C16-8B9F-6C5888A327C6}" srcOrd="0" destOrd="0" presId="urn:microsoft.com/office/officeart/2005/8/layout/chart3"/>
    <dgm:cxn modelId="{A1FE9FDF-D632-4245-991F-4A7DC5C6477D}" type="presOf" srcId="{211CA44D-EAE1-41C9-967D-0AF50AEE6911}" destId="{6231040E-EC80-4777-9EAE-E078F826BC59}" srcOrd="1" destOrd="0" presId="urn:microsoft.com/office/officeart/2005/8/layout/chart3"/>
    <dgm:cxn modelId="{B6EAE5FD-D843-4E75-8EC5-30EFBBFD1BF7}" type="presParOf" srcId="{39F848D1-7711-4CF0-A920-19BB9491D632}" destId="{418F8A43-0D3A-4CA9-BADF-4AA8872E711F}" srcOrd="0" destOrd="0" presId="urn:microsoft.com/office/officeart/2005/8/layout/chart3"/>
    <dgm:cxn modelId="{793CED11-CD44-46D9-ACA2-8E4AD47F4218}" type="presParOf" srcId="{39F848D1-7711-4CF0-A920-19BB9491D632}" destId="{6231040E-EC80-4777-9EAE-E078F826BC59}" srcOrd="1" destOrd="0" presId="urn:microsoft.com/office/officeart/2005/8/layout/chart3"/>
    <dgm:cxn modelId="{AB05F4E2-4399-40F9-9D65-5250AEA1E93D}" type="presParOf" srcId="{39F848D1-7711-4CF0-A920-19BB9491D632}" destId="{D16119D8-ECD2-4412-80B9-18AEBA322DD5}" srcOrd="2" destOrd="0" presId="urn:microsoft.com/office/officeart/2005/8/layout/chart3"/>
    <dgm:cxn modelId="{AFF74768-5618-4A43-918E-B6FC5C958533}" type="presParOf" srcId="{39F848D1-7711-4CF0-A920-19BB9491D632}" destId="{FD79294A-F9BB-4369-AFEA-7E2B4DA37A47}" srcOrd="3" destOrd="0" presId="urn:microsoft.com/office/officeart/2005/8/layout/chart3"/>
    <dgm:cxn modelId="{128EA5C3-D5A6-4BCA-992C-2383E0E9D4D3}" type="presParOf" srcId="{39F848D1-7711-4CF0-A920-19BB9491D632}" destId="{BDA9EDF4-28BB-4551-8848-58F06410CDD2}" srcOrd="4" destOrd="0" presId="urn:microsoft.com/office/officeart/2005/8/layout/chart3"/>
    <dgm:cxn modelId="{1A53365C-A8D2-45CF-B0E0-F3D244E8D58F}" type="presParOf" srcId="{39F848D1-7711-4CF0-A920-19BB9491D632}" destId="{72EAE2FA-27CC-4125-B8DF-66E8CB304C0D}" srcOrd="5" destOrd="0" presId="urn:microsoft.com/office/officeart/2005/8/layout/chart3"/>
    <dgm:cxn modelId="{B32C6D62-FD8A-41F9-B92C-C4599752987C}" type="presParOf" srcId="{39F848D1-7711-4CF0-A920-19BB9491D632}" destId="{F7E95639-593A-4C16-8B9F-6C5888A327C6}" srcOrd="6" destOrd="0" presId="urn:microsoft.com/office/officeart/2005/8/layout/chart3"/>
    <dgm:cxn modelId="{04C87236-8F4A-42D7-B84A-2851491D046C}" type="presParOf" srcId="{39F848D1-7711-4CF0-A920-19BB9491D632}" destId="{5FDE0E33-0056-4B81-8856-C4E69CC4F45B}" srcOrd="7" destOrd="0" presId="urn:microsoft.com/office/officeart/2005/8/layout/chart3"/>
  </dgm:cxnLst>
  <dgm:bg/>
  <dgm:whole/>
</dgm:dataModel>
</file>

<file path=ppt/diagrams/data4.xml><?xml version="1.0" encoding="utf-8"?>
<dgm:dataModel xmlns:dgm="http://schemas.openxmlformats.org/drawingml/2006/diagram" xmlns:a="http://schemas.openxmlformats.org/drawingml/2006/main">
  <dgm:ptLst>
    <dgm:pt modelId="{72C201F5-B7FF-407A-B858-ACFEDBA145CF}" type="doc">
      <dgm:prSet loTypeId="urn:microsoft.com/office/officeart/2005/8/layout/cycle3" loCatId="cycle" qsTypeId="urn:microsoft.com/office/officeart/2005/8/quickstyle/3d3" qsCatId="3D" csTypeId="urn:microsoft.com/office/officeart/2005/8/colors/accent2_1" csCatId="accent2" phldr="1"/>
      <dgm:spPr/>
    </dgm:pt>
    <dgm:pt modelId="{211CA44D-EAE1-41C9-967D-0AF50AEE6911}">
      <dgm:prSet phldrT="[文字]" custT="1"/>
      <dgm:spPr/>
      <dgm:t>
        <a:bodyPr/>
        <a:lstStyle/>
        <a:p>
          <a:r>
            <a:rPr lang="zh-TW" altLang="en-US" sz="2400" dirty="0" smtClean="0"/>
            <a:t>生理：</a:t>
          </a:r>
          <a:r>
            <a:rPr lang="zh-TW" altLang="en-US" sz="1200" dirty="0" smtClean="0"/>
            <a:t>飲食障礙、做惡夢</a:t>
          </a:r>
          <a:r>
            <a:rPr lang="en-US" altLang="zh-TW" sz="1200" dirty="0" smtClean="0"/>
            <a:t>…</a:t>
          </a:r>
          <a:endParaRPr lang="zh-TW" altLang="en-US" sz="1200" dirty="0"/>
        </a:p>
      </dgm:t>
    </dgm:pt>
    <dgm:pt modelId="{24AF1040-3852-4DA6-B8B6-6D0B841AF515}" type="parTrans" cxnId="{3F173ACE-062F-453C-BAA1-2085810094E4}">
      <dgm:prSet/>
      <dgm:spPr/>
      <dgm:t>
        <a:bodyPr/>
        <a:lstStyle/>
        <a:p>
          <a:endParaRPr lang="zh-TW" altLang="en-US"/>
        </a:p>
      </dgm:t>
    </dgm:pt>
    <dgm:pt modelId="{0E41C66C-4B38-4793-A83F-002868E61209}" type="sibTrans" cxnId="{3F173ACE-062F-453C-BAA1-2085810094E4}">
      <dgm:prSet/>
      <dgm:spPr/>
      <dgm:t>
        <a:bodyPr/>
        <a:lstStyle/>
        <a:p>
          <a:endParaRPr lang="zh-TW" altLang="en-US"/>
        </a:p>
      </dgm:t>
    </dgm:pt>
    <dgm:pt modelId="{CA65613F-4BE5-4CA6-85A1-6E680922CA1F}">
      <dgm:prSet phldrT="[文字]" custT="1"/>
      <dgm:spPr/>
      <dgm:t>
        <a:bodyPr/>
        <a:lstStyle/>
        <a:p>
          <a:r>
            <a:rPr lang="zh-TW" altLang="en-US" sz="2400" dirty="0" smtClean="0"/>
            <a:t>情緒</a:t>
          </a:r>
          <a:r>
            <a:rPr lang="zh-TW" altLang="en-US" sz="2000" dirty="0" smtClean="0"/>
            <a:t>：</a:t>
          </a:r>
          <a:r>
            <a:rPr lang="zh-TW" altLang="en-US" sz="1200" dirty="0" smtClean="0"/>
            <a:t>害怕、憂鬱、恍神、怕被碰觸、逃避話題、情緒暴躁</a:t>
          </a:r>
          <a:r>
            <a:rPr lang="en-US" altLang="zh-TW" sz="1200" dirty="0" smtClean="0"/>
            <a:t>…</a:t>
          </a:r>
          <a:endParaRPr lang="zh-TW" altLang="en-US" sz="1200" dirty="0"/>
        </a:p>
      </dgm:t>
    </dgm:pt>
    <dgm:pt modelId="{442202FA-E79D-4B2C-A386-99F70FEF9788}" type="parTrans" cxnId="{849D1AAA-F31F-4452-BA40-E1B69B20FC35}">
      <dgm:prSet/>
      <dgm:spPr/>
      <dgm:t>
        <a:bodyPr/>
        <a:lstStyle/>
        <a:p>
          <a:endParaRPr lang="zh-TW" altLang="en-US"/>
        </a:p>
      </dgm:t>
    </dgm:pt>
    <dgm:pt modelId="{1DA3C917-32CD-4F70-98D1-ABA7825A41CD}" type="sibTrans" cxnId="{849D1AAA-F31F-4452-BA40-E1B69B20FC35}">
      <dgm:prSet/>
      <dgm:spPr/>
      <dgm:t>
        <a:bodyPr/>
        <a:lstStyle/>
        <a:p>
          <a:endParaRPr lang="zh-TW" altLang="en-US"/>
        </a:p>
      </dgm:t>
    </dgm:pt>
    <dgm:pt modelId="{AF085A33-131D-4673-ACCF-9EFB84444FED}">
      <dgm:prSet phldrT="[文字]" custT="1"/>
      <dgm:spPr/>
      <dgm:t>
        <a:bodyPr/>
        <a:lstStyle/>
        <a:p>
          <a:r>
            <a:rPr lang="zh-TW" altLang="en-US" sz="2400" dirty="0" smtClean="0"/>
            <a:t>行為</a:t>
          </a:r>
          <a:r>
            <a:rPr lang="zh-TW" altLang="en-US" sz="1600" dirty="0" smtClean="0"/>
            <a:t>：自責、攻擊、退化、不合宜的性行為、自傷</a:t>
          </a:r>
          <a:r>
            <a:rPr lang="en-US" altLang="zh-TW" sz="1600" dirty="0" smtClean="0"/>
            <a:t>…</a:t>
          </a:r>
          <a:endParaRPr lang="zh-TW" altLang="en-US" sz="1600" dirty="0"/>
        </a:p>
      </dgm:t>
    </dgm:pt>
    <dgm:pt modelId="{0815CADA-78A8-4B03-8DAF-1ED41BB4FF0B}" type="parTrans" cxnId="{EF64C6F8-6F7A-4161-B3D6-3BB7661F5F1E}">
      <dgm:prSet/>
      <dgm:spPr/>
      <dgm:t>
        <a:bodyPr/>
        <a:lstStyle/>
        <a:p>
          <a:endParaRPr lang="zh-TW" altLang="en-US"/>
        </a:p>
      </dgm:t>
    </dgm:pt>
    <dgm:pt modelId="{7DF31CC2-CB99-4A8E-9E84-ACB62E17DCE1}" type="sibTrans" cxnId="{EF64C6F8-6F7A-4161-B3D6-3BB7661F5F1E}">
      <dgm:prSet/>
      <dgm:spPr/>
      <dgm:t>
        <a:bodyPr/>
        <a:lstStyle/>
        <a:p>
          <a:endParaRPr lang="zh-TW" altLang="en-US"/>
        </a:p>
      </dgm:t>
    </dgm:pt>
    <dgm:pt modelId="{FAC9FC52-38B4-451C-8132-C6E935A44E21}">
      <dgm:prSet phldrT="[文字]" custT="1"/>
      <dgm:spPr/>
      <dgm:t>
        <a:bodyPr/>
        <a:lstStyle/>
        <a:p>
          <a:r>
            <a:rPr lang="zh-TW" altLang="en-US" sz="2400" dirty="0" smtClean="0"/>
            <a:t>心理</a:t>
          </a:r>
          <a:r>
            <a:rPr lang="zh-TW" altLang="en-US" sz="1600" dirty="0" smtClean="0"/>
            <a:t>：恐懼、焦慮、部分無感</a:t>
          </a:r>
          <a:r>
            <a:rPr lang="en-US" altLang="zh-TW" sz="1600" dirty="0" smtClean="0"/>
            <a:t>…</a:t>
          </a:r>
          <a:endParaRPr lang="zh-TW" altLang="en-US" sz="1600" dirty="0"/>
        </a:p>
      </dgm:t>
    </dgm:pt>
    <dgm:pt modelId="{38A6F1DD-8E91-4D9F-86A7-3FA0EBC52D71}" type="parTrans" cxnId="{F8AD74D7-11BC-4129-927F-7306766B8DE6}">
      <dgm:prSet/>
      <dgm:spPr/>
      <dgm:t>
        <a:bodyPr/>
        <a:lstStyle/>
        <a:p>
          <a:endParaRPr lang="zh-TW" altLang="en-US"/>
        </a:p>
      </dgm:t>
    </dgm:pt>
    <dgm:pt modelId="{CE702748-4FCB-4CE3-AAF8-97B83D85F51B}" type="sibTrans" cxnId="{F8AD74D7-11BC-4129-927F-7306766B8DE6}">
      <dgm:prSet/>
      <dgm:spPr/>
      <dgm:t>
        <a:bodyPr/>
        <a:lstStyle/>
        <a:p>
          <a:endParaRPr lang="zh-TW" altLang="en-US"/>
        </a:p>
      </dgm:t>
    </dgm:pt>
    <dgm:pt modelId="{40EC12B4-F652-4794-9CE1-8A05269234BA}" type="pres">
      <dgm:prSet presAssocID="{72C201F5-B7FF-407A-B858-ACFEDBA145CF}" presName="Name0" presStyleCnt="0">
        <dgm:presLayoutVars>
          <dgm:dir/>
          <dgm:resizeHandles val="exact"/>
        </dgm:presLayoutVars>
      </dgm:prSet>
      <dgm:spPr/>
    </dgm:pt>
    <dgm:pt modelId="{84060A31-BEDE-4658-8BDA-8328D529E9D6}" type="pres">
      <dgm:prSet presAssocID="{72C201F5-B7FF-407A-B858-ACFEDBA145CF}" presName="cycle" presStyleCnt="0"/>
      <dgm:spPr/>
    </dgm:pt>
    <dgm:pt modelId="{8B01E6C3-E5E2-4A71-A4DF-39B98AE8D3DD}" type="pres">
      <dgm:prSet presAssocID="{211CA44D-EAE1-41C9-967D-0AF50AEE6911}" presName="nodeFirstNode" presStyleLbl="node1" presStyleIdx="0" presStyleCnt="4">
        <dgm:presLayoutVars>
          <dgm:bulletEnabled val="1"/>
        </dgm:presLayoutVars>
      </dgm:prSet>
      <dgm:spPr/>
      <dgm:t>
        <a:bodyPr/>
        <a:lstStyle/>
        <a:p>
          <a:endParaRPr lang="zh-TW" altLang="en-US"/>
        </a:p>
      </dgm:t>
    </dgm:pt>
    <dgm:pt modelId="{F77E9441-94EB-4FD3-8499-AF141844F00C}" type="pres">
      <dgm:prSet presAssocID="{0E41C66C-4B38-4793-A83F-002868E61209}" presName="sibTransFirstNode" presStyleLbl="bgShp" presStyleIdx="0" presStyleCnt="1"/>
      <dgm:spPr/>
      <dgm:t>
        <a:bodyPr/>
        <a:lstStyle/>
        <a:p>
          <a:endParaRPr lang="zh-TW" altLang="en-US"/>
        </a:p>
      </dgm:t>
    </dgm:pt>
    <dgm:pt modelId="{9FA2C688-7C4C-44F1-8D9E-1888A9B1A258}" type="pres">
      <dgm:prSet presAssocID="{FAC9FC52-38B4-451C-8132-C6E935A44E21}" presName="nodeFollowingNodes" presStyleLbl="node1" presStyleIdx="1" presStyleCnt="4">
        <dgm:presLayoutVars>
          <dgm:bulletEnabled val="1"/>
        </dgm:presLayoutVars>
      </dgm:prSet>
      <dgm:spPr/>
      <dgm:t>
        <a:bodyPr/>
        <a:lstStyle/>
        <a:p>
          <a:endParaRPr lang="zh-TW" altLang="en-US"/>
        </a:p>
      </dgm:t>
    </dgm:pt>
    <dgm:pt modelId="{5F73C1FA-8D42-4CAB-AF8A-0DCE6FE19A19}" type="pres">
      <dgm:prSet presAssocID="{CA65613F-4BE5-4CA6-85A1-6E680922CA1F}" presName="nodeFollowingNodes" presStyleLbl="node1" presStyleIdx="2" presStyleCnt="4">
        <dgm:presLayoutVars>
          <dgm:bulletEnabled val="1"/>
        </dgm:presLayoutVars>
      </dgm:prSet>
      <dgm:spPr/>
      <dgm:t>
        <a:bodyPr/>
        <a:lstStyle/>
        <a:p>
          <a:endParaRPr lang="zh-TW" altLang="en-US"/>
        </a:p>
      </dgm:t>
    </dgm:pt>
    <dgm:pt modelId="{164D9A9A-CB15-4BD6-835E-DCFE9DBB60FC}" type="pres">
      <dgm:prSet presAssocID="{AF085A33-131D-4673-ACCF-9EFB84444FED}" presName="nodeFollowingNodes" presStyleLbl="node1" presStyleIdx="3" presStyleCnt="4">
        <dgm:presLayoutVars>
          <dgm:bulletEnabled val="1"/>
        </dgm:presLayoutVars>
      </dgm:prSet>
      <dgm:spPr/>
      <dgm:t>
        <a:bodyPr/>
        <a:lstStyle/>
        <a:p>
          <a:endParaRPr lang="zh-TW" altLang="en-US"/>
        </a:p>
      </dgm:t>
    </dgm:pt>
  </dgm:ptLst>
  <dgm:cxnLst>
    <dgm:cxn modelId="{1D26666E-F9B7-4EB3-914C-B38A74C16085}" type="presOf" srcId="{FAC9FC52-38B4-451C-8132-C6E935A44E21}" destId="{9FA2C688-7C4C-44F1-8D9E-1888A9B1A258}" srcOrd="0" destOrd="0" presId="urn:microsoft.com/office/officeart/2005/8/layout/cycle3"/>
    <dgm:cxn modelId="{89CA24D9-0C20-49C0-A446-045A51CCBB0A}" type="presOf" srcId="{211CA44D-EAE1-41C9-967D-0AF50AEE6911}" destId="{8B01E6C3-E5E2-4A71-A4DF-39B98AE8D3DD}" srcOrd="0" destOrd="0" presId="urn:microsoft.com/office/officeart/2005/8/layout/cycle3"/>
    <dgm:cxn modelId="{521A88CC-15F9-420D-A435-2D62A2F05382}" type="presOf" srcId="{72C201F5-B7FF-407A-B858-ACFEDBA145CF}" destId="{40EC12B4-F652-4794-9CE1-8A05269234BA}" srcOrd="0" destOrd="0" presId="urn:microsoft.com/office/officeart/2005/8/layout/cycle3"/>
    <dgm:cxn modelId="{849D1AAA-F31F-4452-BA40-E1B69B20FC35}" srcId="{72C201F5-B7FF-407A-B858-ACFEDBA145CF}" destId="{CA65613F-4BE5-4CA6-85A1-6E680922CA1F}" srcOrd="2" destOrd="0" parTransId="{442202FA-E79D-4B2C-A386-99F70FEF9788}" sibTransId="{1DA3C917-32CD-4F70-98D1-ABA7825A41CD}"/>
    <dgm:cxn modelId="{EF64C6F8-6F7A-4161-B3D6-3BB7661F5F1E}" srcId="{72C201F5-B7FF-407A-B858-ACFEDBA145CF}" destId="{AF085A33-131D-4673-ACCF-9EFB84444FED}" srcOrd="3" destOrd="0" parTransId="{0815CADA-78A8-4B03-8DAF-1ED41BB4FF0B}" sibTransId="{7DF31CC2-CB99-4A8E-9E84-ACB62E17DCE1}"/>
    <dgm:cxn modelId="{F8AD74D7-11BC-4129-927F-7306766B8DE6}" srcId="{72C201F5-B7FF-407A-B858-ACFEDBA145CF}" destId="{FAC9FC52-38B4-451C-8132-C6E935A44E21}" srcOrd="1" destOrd="0" parTransId="{38A6F1DD-8E91-4D9F-86A7-3FA0EBC52D71}" sibTransId="{CE702748-4FCB-4CE3-AAF8-97B83D85F51B}"/>
    <dgm:cxn modelId="{F750EC90-D565-449B-8044-4C7AB3E0EF5A}" type="presOf" srcId="{0E41C66C-4B38-4793-A83F-002868E61209}" destId="{F77E9441-94EB-4FD3-8499-AF141844F00C}" srcOrd="0" destOrd="0" presId="urn:microsoft.com/office/officeart/2005/8/layout/cycle3"/>
    <dgm:cxn modelId="{3F173ACE-062F-453C-BAA1-2085810094E4}" srcId="{72C201F5-B7FF-407A-B858-ACFEDBA145CF}" destId="{211CA44D-EAE1-41C9-967D-0AF50AEE6911}" srcOrd="0" destOrd="0" parTransId="{24AF1040-3852-4DA6-B8B6-6D0B841AF515}" sibTransId="{0E41C66C-4B38-4793-A83F-002868E61209}"/>
    <dgm:cxn modelId="{ECECDDA8-B5C4-4386-8286-599E8E430542}" type="presOf" srcId="{CA65613F-4BE5-4CA6-85A1-6E680922CA1F}" destId="{5F73C1FA-8D42-4CAB-AF8A-0DCE6FE19A19}" srcOrd="0" destOrd="0" presId="urn:microsoft.com/office/officeart/2005/8/layout/cycle3"/>
    <dgm:cxn modelId="{9AAC3781-6D6E-49A1-9B91-D7FFEEEB5756}" type="presOf" srcId="{AF085A33-131D-4673-ACCF-9EFB84444FED}" destId="{164D9A9A-CB15-4BD6-835E-DCFE9DBB60FC}" srcOrd="0" destOrd="0" presId="urn:microsoft.com/office/officeart/2005/8/layout/cycle3"/>
    <dgm:cxn modelId="{02E9BDB4-4428-4346-889B-01210A37AF1E}" type="presParOf" srcId="{40EC12B4-F652-4794-9CE1-8A05269234BA}" destId="{84060A31-BEDE-4658-8BDA-8328D529E9D6}" srcOrd="0" destOrd="0" presId="urn:microsoft.com/office/officeart/2005/8/layout/cycle3"/>
    <dgm:cxn modelId="{CF42289B-AF7D-4918-ABD4-53A57C0C6184}" type="presParOf" srcId="{84060A31-BEDE-4658-8BDA-8328D529E9D6}" destId="{8B01E6C3-E5E2-4A71-A4DF-39B98AE8D3DD}" srcOrd="0" destOrd="0" presId="urn:microsoft.com/office/officeart/2005/8/layout/cycle3"/>
    <dgm:cxn modelId="{9882ABEB-2FFB-4B43-B18E-67030C601C04}" type="presParOf" srcId="{84060A31-BEDE-4658-8BDA-8328D529E9D6}" destId="{F77E9441-94EB-4FD3-8499-AF141844F00C}" srcOrd="1" destOrd="0" presId="urn:microsoft.com/office/officeart/2005/8/layout/cycle3"/>
    <dgm:cxn modelId="{4343B0CC-4968-4ABF-A4F9-F3C7F9059024}" type="presParOf" srcId="{84060A31-BEDE-4658-8BDA-8328D529E9D6}" destId="{9FA2C688-7C4C-44F1-8D9E-1888A9B1A258}" srcOrd="2" destOrd="0" presId="urn:microsoft.com/office/officeart/2005/8/layout/cycle3"/>
    <dgm:cxn modelId="{8C004A43-3CC7-47C9-8FC2-2B75CED23613}" type="presParOf" srcId="{84060A31-BEDE-4658-8BDA-8328D529E9D6}" destId="{5F73C1FA-8D42-4CAB-AF8A-0DCE6FE19A19}" srcOrd="3" destOrd="0" presId="urn:microsoft.com/office/officeart/2005/8/layout/cycle3"/>
    <dgm:cxn modelId="{21D72561-FF26-4437-AFF5-80174620A7C6}" type="presParOf" srcId="{84060A31-BEDE-4658-8BDA-8328D529E9D6}" destId="{164D9A9A-CB15-4BD6-835E-DCFE9DBB60FC}" srcOrd="4" destOrd="0" presId="urn:microsoft.com/office/officeart/2005/8/layout/cycle3"/>
  </dgm:cxnLst>
  <dgm:bg/>
  <dgm:whole/>
</dgm:dataModel>
</file>

<file path=ppt/diagrams/data5.xml><?xml version="1.0" encoding="utf-8"?>
<dgm:dataModel xmlns:dgm="http://schemas.openxmlformats.org/drawingml/2006/diagram" xmlns:a="http://schemas.openxmlformats.org/drawingml/2006/main">
  <dgm:ptLst>
    <dgm:pt modelId="{7AAB1ED6-2DCE-4705-A955-2231D903654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TW" altLang="en-US"/>
        </a:p>
      </dgm:t>
    </dgm:pt>
    <dgm:pt modelId="{54089E66-7843-4D52-B9C3-51F8BB01739B}">
      <dgm:prSet phldrT="[文字]"/>
      <dgm:spPr/>
      <dgm:t>
        <a:bodyPr/>
        <a:lstStyle/>
        <a:p>
          <a:r>
            <a:rPr lang="zh-TW" altLang="en-US" dirty="0" smtClean="0"/>
            <a:t>權力型</a:t>
          </a:r>
          <a:endParaRPr lang="zh-TW" altLang="en-US" dirty="0"/>
        </a:p>
      </dgm:t>
    </dgm:pt>
    <dgm:pt modelId="{76592286-9274-4374-9000-F2DD1177BD9B}" type="parTrans" cxnId="{AAABDD9F-333C-42B2-A43E-FC8624403847}">
      <dgm:prSet/>
      <dgm:spPr/>
      <dgm:t>
        <a:bodyPr/>
        <a:lstStyle/>
        <a:p>
          <a:endParaRPr lang="zh-TW" altLang="en-US"/>
        </a:p>
      </dgm:t>
    </dgm:pt>
    <dgm:pt modelId="{6D3A8717-CD9B-41C4-A49A-479D62AE05EB}" type="sibTrans" cxnId="{AAABDD9F-333C-42B2-A43E-FC8624403847}">
      <dgm:prSet/>
      <dgm:spPr/>
      <dgm:t>
        <a:bodyPr/>
        <a:lstStyle/>
        <a:p>
          <a:endParaRPr lang="zh-TW" altLang="en-US"/>
        </a:p>
      </dgm:t>
    </dgm:pt>
    <dgm:pt modelId="{C4C048BE-7E1D-4C30-8CD6-631B72B20658}">
      <dgm:prSet phldrT="[文字]"/>
      <dgm:spPr/>
      <dgm:t>
        <a:bodyPr/>
        <a:lstStyle/>
        <a:p>
          <a:r>
            <a:rPr lang="zh-TW" altLang="en-US" dirty="0" smtClean="0"/>
            <a:t>自負型：我有權力</a:t>
          </a:r>
          <a:r>
            <a:rPr lang="en-US" altLang="zh-TW" dirty="0" smtClean="0"/>
            <a:t>…</a:t>
          </a:r>
          <a:endParaRPr lang="zh-TW" altLang="en-US" dirty="0"/>
        </a:p>
      </dgm:t>
    </dgm:pt>
    <dgm:pt modelId="{A1AB28F5-C7D0-4A86-A664-A51768358BDB}" type="parTrans" cxnId="{AD1728F2-1BA4-41FC-AC44-1E4B7D7965A3}">
      <dgm:prSet/>
      <dgm:spPr/>
      <dgm:t>
        <a:bodyPr/>
        <a:lstStyle/>
        <a:p>
          <a:endParaRPr lang="zh-TW" altLang="en-US"/>
        </a:p>
      </dgm:t>
    </dgm:pt>
    <dgm:pt modelId="{63BD3076-7354-4125-BF0D-4987AE766E64}" type="sibTrans" cxnId="{AD1728F2-1BA4-41FC-AC44-1E4B7D7965A3}">
      <dgm:prSet/>
      <dgm:spPr/>
      <dgm:t>
        <a:bodyPr/>
        <a:lstStyle/>
        <a:p>
          <a:endParaRPr lang="zh-TW" altLang="en-US"/>
        </a:p>
      </dgm:t>
    </dgm:pt>
    <dgm:pt modelId="{69AB0C4E-85B5-45CD-8073-3A6ED133F675}">
      <dgm:prSet phldrT="[文字]"/>
      <dgm:spPr/>
      <dgm:t>
        <a:bodyPr/>
        <a:lstStyle/>
        <a:p>
          <a:r>
            <a:rPr lang="zh-TW" altLang="en-US" dirty="0" smtClean="0"/>
            <a:t>憤怒型</a:t>
          </a:r>
          <a:endParaRPr lang="zh-TW" altLang="en-US" dirty="0"/>
        </a:p>
      </dgm:t>
    </dgm:pt>
    <dgm:pt modelId="{79AEC147-9B8C-40DF-BA10-4AE212389B37}" type="parTrans" cxnId="{5FF9C4C0-7EF5-4DDD-A097-53EE5DB0A557}">
      <dgm:prSet/>
      <dgm:spPr/>
      <dgm:t>
        <a:bodyPr/>
        <a:lstStyle/>
        <a:p>
          <a:endParaRPr lang="zh-TW" altLang="en-US"/>
        </a:p>
      </dgm:t>
    </dgm:pt>
    <dgm:pt modelId="{19585F4D-AF8F-413E-95E9-A57996128226}" type="sibTrans" cxnId="{5FF9C4C0-7EF5-4DDD-A097-53EE5DB0A557}">
      <dgm:prSet/>
      <dgm:spPr/>
      <dgm:t>
        <a:bodyPr/>
        <a:lstStyle/>
        <a:p>
          <a:endParaRPr lang="zh-TW" altLang="en-US"/>
        </a:p>
      </dgm:t>
    </dgm:pt>
    <dgm:pt modelId="{6DC042DE-CBDE-44D8-A518-DB9B8E52E997}">
      <dgm:prSet phldrT="[文字]"/>
      <dgm:spPr/>
      <dgm:t>
        <a:bodyPr/>
        <a:lstStyle/>
        <a:p>
          <a:r>
            <a:rPr lang="zh-TW" altLang="en-US" dirty="0" smtClean="0"/>
            <a:t>報復型：發洩對女性的敵意或不滿</a:t>
          </a:r>
          <a:endParaRPr lang="zh-TW" altLang="en-US" dirty="0"/>
        </a:p>
      </dgm:t>
    </dgm:pt>
    <dgm:pt modelId="{31A4E729-06F7-456C-8D30-74FEFE9CE6C9}" type="parTrans" cxnId="{F7DCA828-10F4-4575-AB0C-F0A1569A0C76}">
      <dgm:prSet/>
      <dgm:spPr/>
      <dgm:t>
        <a:bodyPr/>
        <a:lstStyle/>
        <a:p>
          <a:endParaRPr lang="zh-TW" altLang="en-US"/>
        </a:p>
      </dgm:t>
    </dgm:pt>
    <dgm:pt modelId="{01E605D7-6D55-4DE5-BF0F-E3937ACBAFCC}" type="sibTrans" cxnId="{F7DCA828-10F4-4575-AB0C-F0A1569A0C76}">
      <dgm:prSet/>
      <dgm:spPr/>
      <dgm:t>
        <a:bodyPr/>
        <a:lstStyle/>
        <a:p>
          <a:endParaRPr lang="zh-TW" altLang="en-US"/>
        </a:p>
      </dgm:t>
    </dgm:pt>
    <dgm:pt modelId="{AE388A6F-8A61-4F8A-BE77-6316E19A148E}">
      <dgm:prSet phldrT="[文字]"/>
      <dgm:spPr/>
      <dgm:t>
        <a:bodyPr/>
        <a:lstStyle/>
        <a:p>
          <a:r>
            <a:rPr lang="zh-TW" altLang="en-US" dirty="0" smtClean="0"/>
            <a:t>興奮型：從他人痛苦獲得的快感</a:t>
          </a:r>
          <a:endParaRPr lang="zh-TW" altLang="en-US" dirty="0"/>
        </a:p>
      </dgm:t>
    </dgm:pt>
    <dgm:pt modelId="{BFCD5948-B718-4DF2-9072-70331A8C5EE1}" type="parTrans" cxnId="{BB3CFF32-0C94-4572-A3AC-5057D1FCAFDD}">
      <dgm:prSet/>
      <dgm:spPr/>
      <dgm:t>
        <a:bodyPr/>
        <a:lstStyle/>
        <a:p>
          <a:endParaRPr lang="zh-TW" altLang="en-US"/>
        </a:p>
      </dgm:t>
    </dgm:pt>
    <dgm:pt modelId="{BEA48509-71D2-4B41-9374-E6D321B75E66}" type="sibTrans" cxnId="{BB3CFF32-0C94-4572-A3AC-5057D1FCAFDD}">
      <dgm:prSet/>
      <dgm:spPr/>
      <dgm:t>
        <a:bodyPr/>
        <a:lstStyle/>
        <a:p>
          <a:endParaRPr lang="zh-TW" altLang="en-US"/>
        </a:p>
      </dgm:t>
    </dgm:pt>
    <dgm:pt modelId="{AF185F02-925F-470F-960C-A46BAFD352E1}">
      <dgm:prSet phldrT="[文字]"/>
      <dgm:spPr/>
      <dgm:t>
        <a:bodyPr/>
        <a:lstStyle/>
        <a:p>
          <a:r>
            <a:rPr lang="zh-TW" altLang="en-US" dirty="0" smtClean="0"/>
            <a:t>性慾型</a:t>
          </a:r>
          <a:endParaRPr lang="zh-TW" altLang="en-US" dirty="0"/>
        </a:p>
      </dgm:t>
    </dgm:pt>
    <dgm:pt modelId="{063C1BB7-AA6B-414B-B2AD-839C914244AC}" type="parTrans" cxnId="{6E443CF2-6F67-4866-9637-8F23FEE5BDBE}">
      <dgm:prSet/>
      <dgm:spPr/>
      <dgm:t>
        <a:bodyPr/>
        <a:lstStyle/>
        <a:p>
          <a:endParaRPr lang="zh-TW" altLang="en-US"/>
        </a:p>
      </dgm:t>
    </dgm:pt>
    <dgm:pt modelId="{A6B55E76-4553-4AFF-ADAB-720F081E34CF}" type="sibTrans" cxnId="{6E443CF2-6F67-4866-9637-8F23FEE5BDBE}">
      <dgm:prSet/>
      <dgm:spPr/>
      <dgm:t>
        <a:bodyPr/>
        <a:lstStyle/>
        <a:p>
          <a:endParaRPr lang="zh-TW" altLang="en-US"/>
        </a:p>
      </dgm:t>
    </dgm:pt>
    <dgm:pt modelId="{B0AB5230-DDE6-4512-A438-EC91957F3474}">
      <dgm:prSet phldrT="[文字]"/>
      <dgm:spPr/>
      <dgm:t>
        <a:bodyPr/>
        <a:lstStyle/>
        <a:p>
          <a:r>
            <a:rPr lang="zh-TW" altLang="en-US" dirty="0" smtClean="0"/>
            <a:t>原始慾望</a:t>
          </a:r>
          <a:endParaRPr lang="zh-TW" altLang="en-US" dirty="0"/>
        </a:p>
      </dgm:t>
    </dgm:pt>
    <dgm:pt modelId="{4A980FD0-992A-4108-9387-F5BA92A9D3F8}" type="parTrans" cxnId="{EA7382B4-A0ED-4019-9995-40A23D086730}">
      <dgm:prSet/>
      <dgm:spPr/>
      <dgm:t>
        <a:bodyPr/>
        <a:lstStyle/>
        <a:p>
          <a:endParaRPr lang="zh-TW" altLang="en-US"/>
        </a:p>
      </dgm:t>
    </dgm:pt>
    <dgm:pt modelId="{EEA3646C-B9A4-4DA9-865E-695442BA6094}" type="sibTrans" cxnId="{EA7382B4-A0ED-4019-9995-40A23D086730}">
      <dgm:prSet/>
      <dgm:spPr/>
      <dgm:t>
        <a:bodyPr/>
        <a:lstStyle/>
        <a:p>
          <a:endParaRPr lang="zh-TW" altLang="en-US"/>
        </a:p>
      </dgm:t>
    </dgm:pt>
    <dgm:pt modelId="{45A61733-9663-4BCA-8639-5CC7B1486678}">
      <dgm:prSet phldrT="[文字]"/>
      <dgm:spPr/>
      <dgm:t>
        <a:bodyPr/>
        <a:lstStyle/>
        <a:p>
          <a:r>
            <a:rPr lang="zh-TW" altLang="en-US" dirty="0" smtClean="0"/>
            <a:t>表現男子氣概</a:t>
          </a:r>
          <a:endParaRPr lang="zh-TW" altLang="en-US" dirty="0"/>
        </a:p>
      </dgm:t>
    </dgm:pt>
    <dgm:pt modelId="{69ACDCF3-5E02-437A-9327-76EAC90701BE}" type="parTrans" cxnId="{DD2D4EC7-6739-44A9-A53B-05E514108D5F}">
      <dgm:prSet/>
      <dgm:spPr/>
      <dgm:t>
        <a:bodyPr/>
        <a:lstStyle/>
        <a:p>
          <a:endParaRPr lang="zh-TW" altLang="en-US"/>
        </a:p>
      </dgm:t>
    </dgm:pt>
    <dgm:pt modelId="{9D8E3EE6-D819-44A8-BC41-BCF4C65C26DF}" type="sibTrans" cxnId="{DD2D4EC7-6739-44A9-A53B-05E514108D5F}">
      <dgm:prSet/>
      <dgm:spPr/>
      <dgm:t>
        <a:bodyPr/>
        <a:lstStyle/>
        <a:p>
          <a:endParaRPr lang="zh-TW" altLang="en-US"/>
        </a:p>
      </dgm:t>
    </dgm:pt>
    <dgm:pt modelId="{2B9577BB-D468-43B3-90DA-B12319ABC8DB}">
      <dgm:prSet phldrT="[文字]"/>
      <dgm:spPr/>
      <dgm:t>
        <a:bodyPr/>
        <a:lstStyle/>
        <a:p>
          <a:r>
            <a:rPr lang="zh-TW" altLang="en-US" dirty="0" smtClean="0"/>
            <a:t>保證型</a:t>
          </a:r>
          <a:r>
            <a:rPr lang="en-US" altLang="zh-TW" dirty="0" smtClean="0"/>
            <a:t>(</a:t>
          </a:r>
          <a:r>
            <a:rPr lang="zh-TW" altLang="en-US" dirty="0" smtClean="0"/>
            <a:t>退縮型</a:t>
          </a:r>
          <a:r>
            <a:rPr lang="en-US" altLang="zh-TW" dirty="0" smtClean="0"/>
            <a:t>)</a:t>
          </a:r>
          <a:r>
            <a:rPr lang="zh-TW" altLang="en-US" dirty="0" smtClean="0"/>
            <a:t>：我要證明</a:t>
          </a:r>
          <a:r>
            <a:rPr lang="en-US" altLang="zh-TW" dirty="0" smtClean="0"/>
            <a:t>…</a:t>
          </a:r>
          <a:endParaRPr lang="zh-TW" altLang="en-US" dirty="0"/>
        </a:p>
      </dgm:t>
    </dgm:pt>
    <dgm:pt modelId="{BC8A3B24-E6CC-4313-9D87-E8E494656197}" type="parTrans" cxnId="{7882D37D-4F80-4569-B203-97ABCFA0F39F}">
      <dgm:prSet/>
      <dgm:spPr/>
      <dgm:t>
        <a:bodyPr/>
        <a:lstStyle/>
        <a:p>
          <a:endParaRPr lang="zh-TW" altLang="en-US"/>
        </a:p>
      </dgm:t>
    </dgm:pt>
    <dgm:pt modelId="{717F6C86-1D87-458D-8F65-A64A9D5EB0DA}" type="sibTrans" cxnId="{7882D37D-4F80-4569-B203-97ABCFA0F39F}">
      <dgm:prSet/>
      <dgm:spPr/>
      <dgm:t>
        <a:bodyPr/>
        <a:lstStyle/>
        <a:p>
          <a:endParaRPr lang="zh-TW" altLang="en-US"/>
        </a:p>
      </dgm:t>
    </dgm:pt>
    <dgm:pt modelId="{83AA41CD-4611-4464-BF37-42D786363E65}">
      <dgm:prSet phldrT="[文字]"/>
      <dgm:spPr/>
      <dgm:t>
        <a:bodyPr/>
        <a:lstStyle/>
        <a:p>
          <a:endParaRPr lang="zh-TW" altLang="en-US" dirty="0"/>
        </a:p>
      </dgm:t>
    </dgm:pt>
    <dgm:pt modelId="{21EEF611-9971-43BA-AC55-0D53C2DF9481}" type="parTrans" cxnId="{EE3E6411-CB99-4880-B232-DC62A3DFD4EB}">
      <dgm:prSet/>
      <dgm:spPr/>
      <dgm:t>
        <a:bodyPr/>
        <a:lstStyle/>
        <a:p>
          <a:endParaRPr lang="zh-TW" altLang="en-US"/>
        </a:p>
      </dgm:t>
    </dgm:pt>
    <dgm:pt modelId="{62ED1D8C-4E71-4529-A654-F532BEDC4858}" type="sibTrans" cxnId="{EE3E6411-CB99-4880-B232-DC62A3DFD4EB}">
      <dgm:prSet/>
      <dgm:spPr/>
      <dgm:t>
        <a:bodyPr/>
        <a:lstStyle/>
        <a:p>
          <a:endParaRPr lang="zh-TW" altLang="en-US"/>
        </a:p>
      </dgm:t>
    </dgm:pt>
    <dgm:pt modelId="{7D16A0AC-109C-416E-943E-D454C1B74355}">
      <dgm:prSet phldrT="[文字]"/>
      <dgm:spPr/>
      <dgm:t>
        <a:bodyPr/>
        <a:lstStyle/>
        <a:p>
          <a:r>
            <a:rPr lang="zh-TW" altLang="en-US" dirty="0" smtClean="0"/>
            <a:t>都是對方引誘我</a:t>
          </a:r>
          <a:endParaRPr lang="zh-TW" altLang="en-US" dirty="0"/>
        </a:p>
      </dgm:t>
    </dgm:pt>
    <dgm:pt modelId="{72E01B19-0AE8-4158-B545-CAC6B7DCE2CF}" type="parTrans" cxnId="{709C0E95-57ED-4132-9B6F-8E1D523717C1}">
      <dgm:prSet/>
      <dgm:spPr/>
      <dgm:t>
        <a:bodyPr/>
        <a:lstStyle/>
        <a:p>
          <a:endParaRPr lang="zh-TW" altLang="en-US"/>
        </a:p>
      </dgm:t>
    </dgm:pt>
    <dgm:pt modelId="{F868FD60-6764-4BB4-8C2C-123A157988FF}" type="sibTrans" cxnId="{709C0E95-57ED-4132-9B6F-8E1D523717C1}">
      <dgm:prSet/>
      <dgm:spPr/>
      <dgm:t>
        <a:bodyPr/>
        <a:lstStyle/>
        <a:p>
          <a:endParaRPr lang="zh-TW" altLang="en-US"/>
        </a:p>
      </dgm:t>
    </dgm:pt>
    <dgm:pt modelId="{B114EB36-EA2D-4F85-8652-BA94948C31DB}" type="pres">
      <dgm:prSet presAssocID="{7AAB1ED6-2DCE-4705-A955-2231D9036545}" presName="composite" presStyleCnt="0">
        <dgm:presLayoutVars>
          <dgm:chMax val="5"/>
          <dgm:dir/>
          <dgm:animLvl val="ctr"/>
          <dgm:resizeHandles val="exact"/>
        </dgm:presLayoutVars>
      </dgm:prSet>
      <dgm:spPr/>
      <dgm:t>
        <a:bodyPr/>
        <a:lstStyle/>
        <a:p>
          <a:endParaRPr lang="zh-TW" altLang="en-US"/>
        </a:p>
      </dgm:t>
    </dgm:pt>
    <dgm:pt modelId="{725025AD-4A53-4C25-8886-F897FD4155D1}" type="pres">
      <dgm:prSet presAssocID="{7AAB1ED6-2DCE-4705-A955-2231D9036545}" presName="cycle" presStyleCnt="0"/>
      <dgm:spPr/>
    </dgm:pt>
    <dgm:pt modelId="{640B4706-823C-4527-AE1E-AEB71A43CBC8}" type="pres">
      <dgm:prSet presAssocID="{7AAB1ED6-2DCE-4705-A955-2231D9036545}" presName="centerShape" presStyleCnt="0"/>
      <dgm:spPr/>
    </dgm:pt>
    <dgm:pt modelId="{512CA9B6-04CC-47A4-9AB6-03C12A8A4845}" type="pres">
      <dgm:prSet presAssocID="{7AAB1ED6-2DCE-4705-A955-2231D9036545}" presName="connSite" presStyleLbl="node1" presStyleIdx="0" presStyleCnt="4"/>
      <dgm:spPr/>
    </dgm:pt>
    <dgm:pt modelId="{29B4521E-5A08-4DA9-A62E-DC73CB130761}" type="pres">
      <dgm:prSet presAssocID="{7AAB1ED6-2DCE-4705-A955-2231D9036545}" presName="visible" presStyleLbl="node1" presStyleIdx="0" presStyleCnt="4"/>
      <dgm:spPr>
        <a:blipFill rotWithShape="0">
          <a:blip xmlns:r="http://schemas.openxmlformats.org/officeDocument/2006/relationships" r:embed="rId1"/>
          <a:stretch>
            <a:fillRect/>
          </a:stretch>
        </a:blipFill>
      </dgm:spPr>
      <dgm:t>
        <a:bodyPr/>
        <a:lstStyle/>
        <a:p>
          <a:endParaRPr lang="zh-TW" altLang="en-US"/>
        </a:p>
      </dgm:t>
    </dgm:pt>
    <dgm:pt modelId="{86CD7821-225D-45D7-89E1-5C5C23C2BF6F}" type="pres">
      <dgm:prSet presAssocID="{76592286-9274-4374-9000-F2DD1177BD9B}" presName="Name25" presStyleLbl="parChTrans1D1" presStyleIdx="0" presStyleCnt="3"/>
      <dgm:spPr/>
      <dgm:t>
        <a:bodyPr/>
        <a:lstStyle/>
        <a:p>
          <a:endParaRPr lang="zh-TW" altLang="en-US"/>
        </a:p>
      </dgm:t>
    </dgm:pt>
    <dgm:pt modelId="{DB5255B0-2A67-4FE7-B9E3-3AE011350D88}" type="pres">
      <dgm:prSet presAssocID="{54089E66-7843-4D52-B9C3-51F8BB01739B}" presName="node" presStyleCnt="0"/>
      <dgm:spPr/>
    </dgm:pt>
    <dgm:pt modelId="{555BC876-C1FE-4EEC-934B-9BC8761C790C}" type="pres">
      <dgm:prSet presAssocID="{54089E66-7843-4D52-B9C3-51F8BB01739B}" presName="parentNode" presStyleLbl="node1" presStyleIdx="1" presStyleCnt="4" custScaleX="89032" custLinFactNeighborX="30921" custLinFactNeighborY="-36">
        <dgm:presLayoutVars>
          <dgm:chMax val="1"/>
          <dgm:bulletEnabled val="1"/>
        </dgm:presLayoutVars>
      </dgm:prSet>
      <dgm:spPr/>
      <dgm:t>
        <a:bodyPr/>
        <a:lstStyle/>
        <a:p>
          <a:endParaRPr lang="zh-TW" altLang="en-US"/>
        </a:p>
      </dgm:t>
    </dgm:pt>
    <dgm:pt modelId="{7A126666-D83A-467E-A52A-022CD51D8C01}" type="pres">
      <dgm:prSet presAssocID="{54089E66-7843-4D52-B9C3-51F8BB01739B}" presName="childNode" presStyleLbl="revTx" presStyleIdx="0" presStyleCnt="3">
        <dgm:presLayoutVars>
          <dgm:bulletEnabled val="1"/>
        </dgm:presLayoutVars>
      </dgm:prSet>
      <dgm:spPr/>
      <dgm:t>
        <a:bodyPr/>
        <a:lstStyle/>
        <a:p>
          <a:endParaRPr lang="zh-TW" altLang="en-US"/>
        </a:p>
      </dgm:t>
    </dgm:pt>
    <dgm:pt modelId="{E72CCB33-55B8-4805-985A-358D4AFBDCCB}" type="pres">
      <dgm:prSet presAssocID="{79AEC147-9B8C-40DF-BA10-4AE212389B37}" presName="Name25" presStyleLbl="parChTrans1D1" presStyleIdx="1" presStyleCnt="3"/>
      <dgm:spPr/>
      <dgm:t>
        <a:bodyPr/>
        <a:lstStyle/>
        <a:p>
          <a:endParaRPr lang="zh-TW" altLang="en-US"/>
        </a:p>
      </dgm:t>
    </dgm:pt>
    <dgm:pt modelId="{01ACFE1C-65B1-4B84-A172-CA4DEB7CEF1A}" type="pres">
      <dgm:prSet presAssocID="{69AB0C4E-85B5-45CD-8073-3A6ED133F675}" presName="node" presStyleCnt="0"/>
      <dgm:spPr/>
    </dgm:pt>
    <dgm:pt modelId="{5128AC4A-4D87-49FF-ACD5-4612846E421B}" type="pres">
      <dgm:prSet presAssocID="{69AB0C4E-85B5-45CD-8073-3A6ED133F675}" presName="parentNode" presStyleLbl="node1" presStyleIdx="2" presStyleCnt="4">
        <dgm:presLayoutVars>
          <dgm:chMax val="1"/>
          <dgm:bulletEnabled val="1"/>
        </dgm:presLayoutVars>
      </dgm:prSet>
      <dgm:spPr/>
      <dgm:t>
        <a:bodyPr/>
        <a:lstStyle/>
        <a:p>
          <a:endParaRPr lang="zh-TW" altLang="en-US"/>
        </a:p>
      </dgm:t>
    </dgm:pt>
    <dgm:pt modelId="{D14994BB-952D-41F2-B5E1-988DEC4B91AD}" type="pres">
      <dgm:prSet presAssocID="{69AB0C4E-85B5-45CD-8073-3A6ED133F675}" presName="childNode" presStyleLbl="revTx" presStyleIdx="1" presStyleCnt="3">
        <dgm:presLayoutVars>
          <dgm:bulletEnabled val="1"/>
        </dgm:presLayoutVars>
      </dgm:prSet>
      <dgm:spPr/>
      <dgm:t>
        <a:bodyPr/>
        <a:lstStyle/>
        <a:p>
          <a:endParaRPr lang="zh-TW" altLang="en-US"/>
        </a:p>
      </dgm:t>
    </dgm:pt>
    <dgm:pt modelId="{96FE6C7A-C957-4BEA-8CE1-961B66FA1721}" type="pres">
      <dgm:prSet presAssocID="{063C1BB7-AA6B-414B-B2AD-839C914244AC}" presName="Name25" presStyleLbl="parChTrans1D1" presStyleIdx="2" presStyleCnt="3"/>
      <dgm:spPr/>
      <dgm:t>
        <a:bodyPr/>
        <a:lstStyle/>
        <a:p>
          <a:endParaRPr lang="zh-TW" altLang="en-US"/>
        </a:p>
      </dgm:t>
    </dgm:pt>
    <dgm:pt modelId="{064C96A2-826B-4E42-8BF8-6732EAC73D62}" type="pres">
      <dgm:prSet presAssocID="{AF185F02-925F-470F-960C-A46BAFD352E1}" presName="node" presStyleCnt="0"/>
      <dgm:spPr/>
    </dgm:pt>
    <dgm:pt modelId="{70A536A6-073C-4FFD-B583-F9D761FDDB85}" type="pres">
      <dgm:prSet presAssocID="{AF185F02-925F-470F-960C-A46BAFD352E1}" presName="parentNode" presStyleLbl="node1" presStyleIdx="3" presStyleCnt="4">
        <dgm:presLayoutVars>
          <dgm:chMax val="1"/>
          <dgm:bulletEnabled val="1"/>
        </dgm:presLayoutVars>
      </dgm:prSet>
      <dgm:spPr/>
      <dgm:t>
        <a:bodyPr/>
        <a:lstStyle/>
        <a:p>
          <a:endParaRPr lang="zh-TW" altLang="en-US"/>
        </a:p>
      </dgm:t>
    </dgm:pt>
    <dgm:pt modelId="{AFDE51CB-E226-4949-B042-C81B47F8771A}" type="pres">
      <dgm:prSet presAssocID="{AF185F02-925F-470F-960C-A46BAFD352E1}" presName="childNode" presStyleLbl="revTx" presStyleIdx="2" presStyleCnt="3">
        <dgm:presLayoutVars>
          <dgm:bulletEnabled val="1"/>
        </dgm:presLayoutVars>
      </dgm:prSet>
      <dgm:spPr/>
      <dgm:t>
        <a:bodyPr/>
        <a:lstStyle/>
        <a:p>
          <a:endParaRPr lang="zh-TW" altLang="en-US"/>
        </a:p>
      </dgm:t>
    </dgm:pt>
  </dgm:ptLst>
  <dgm:cxnLst>
    <dgm:cxn modelId="{1FA1A649-4DFC-4F2E-A532-1F2A72C033C8}" type="presOf" srcId="{063C1BB7-AA6B-414B-B2AD-839C914244AC}" destId="{96FE6C7A-C957-4BEA-8CE1-961B66FA1721}" srcOrd="0" destOrd="0" presId="urn:microsoft.com/office/officeart/2005/8/layout/radial2"/>
    <dgm:cxn modelId="{79FE7CD0-64E3-450E-B8D9-F75B55A0C1CA}" type="presOf" srcId="{AE388A6F-8A61-4F8A-BE77-6316E19A148E}" destId="{D14994BB-952D-41F2-B5E1-988DEC4B91AD}" srcOrd="0" destOrd="1" presId="urn:microsoft.com/office/officeart/2005/8/layout/radial2"/>
    <dgm:cxn modelId="{AAABDD9F-333C-42B2-A43E-FC8624403847}" srcId="{7AAB1ED6-2DCE-4705-A955-2231D9036545}" destId="{54089E66-7843-4D52-B9C3-51F8BB01739B}" srcOrd="0" destOrd="0" parTransId="{76592286-9274-4374-9000-F2DD1177BD9B}" sibTransId="{6D3A8717-CD9B-41C4-A49A-479D62AE05EB}"/>
    <dgm:cxn modelId="{709C0E95-57ED-4132-9B6F-8E1D523717C1}" srcId="{AF185F02-925F-470F-960C-A46BAFD352E1}" destId="{7D16A0AC-109C-416E-943E-D454C1B74355}" srcOrd="2" destOrd="0" parTransId="{72E01B19-0AE8-4158-B545-CAC6B7DCE2CF}" sibTransId="{F868FD60-6764-4BB4-8C2C-123A157988FF}"/>
    <dgm:cxn modelId="{AD1728F2-1BA4-41FC-AC44-1E4B7D7965A3}" srcId="{54089E66-7843-4D52-B9C3-51F8BB01739B}" destId="{C4C048BE-7E1D-4C30-8CD6-631B72B20658}" srcOrd="0" destOrd="0" parTransId="{A1AB28F5-C7D0-4A86-A664-A51768358BDB}" sibTransId="{63BD3076-7354-4125-BF0D-4987AE766E64}"/>
    <dgm:cxn modelId="{6E443CF2-6F67-4866-9637-8F23FEE5BDBE}" srcId="{7AAB1ED6-2DCE-4705-A955-2231D9036545}" destId="{AF185F02-925F-470F-960C-A46BAFD352E1}" srcOrd="2" destOrd="0" parTransId="{063C1BB7-AA6B-414B-B2AD-839C914244AC}" sibTransId="{A6B55E76-4553-4AFF-ADAB-720F081E34CF}"/>
    <dgm:cxn modelId="{B8037BD9-9875-4BA7-8792-3F5DA0DA059E}" type="presOf" srcId="{7AAB1ED6-2DCE-4705-A955-2231D9036545}" destId="{B114EB36-EA2D-4F85-8652-BA94948C31DB}" srcOrd="0" destOrd="0" presId="urn:microsoft.com/office/officeart/2005/8/layout/radial2"/>
    <dgm:cxn modelId="{AE7DA042-B9FB-4780-A35D-7082DCA1E99B}" type="presOf" srcId="{B0AB5230-DDE6-4512-A438-EC91957F3474}" destId="{AFDE51CB-E226-4949-B042-C81B47F8771A}" srcOrd="0" destOrd="0" presId="urn:microsoft.com/office/officeart/2005/8/layout/radial2"/>
    <dgm:cxn modelId="{7882D37D-4F80-4569-B203-97ABCFA0F39F}" srcId="{54089E66-7843-4D52-B9C3-51F8BB01739B}" destId="{2B9577BB-D468-43B3-90DA-B12319ABC8DB}" srcOrd="1" destOrd="0" parTransId="{BC8A3B24-E6CC-4313-9D87-E8E494656197}" sibTransId="{717F6C86-1D87-458D-8F65-A64A9D5EB0DA}"/>
    <dgm:cxn modelId="{7018C3E8-ED2A-45A6-86B9-B718A469985F}" type="presOf" srcId="{2B9577BB-D468-43B3-90DA-B12319ABC8DB}" destId="{7A126666-D83A-467E-A52A-022CD51D8C01}" srcOrd="0" destOrd="1" presId="urn:microsoft.com/office/officeart/2005/8/layout/radial2"/>
    <dgm:cxn modelId="{5191919D-C1A8-4C41-A6FE-1223CB801563}" type="presOf" srcId="{AF185F02-925F-470F-960C-A46BAFD352E1}" destId="{70A536A6-073C-4FFD-B583-F9D761FDDB85}" srcOrd="0" destOrd="0" presId="urn:microsoft.com/office/officeart/2005/8/layout/radial2"/>
    <dgm:cxn modelId="{E36B989E-8494-4202-BA34-B7F61DCC7994}" type="presOf" srcId="{45A61733-9663-4BCA-8639-5CC7B1486678}" destId="{AFDE51CB-E226-4949-B042-C81B47F8771A}" srcOrd="0" destOrd="1" presId="urn:microsoft.com/office/officeart/2005/8/layout/radial2"/>
    <dgm:cxn modelId="{F7C73CFB-A37E-4E84-B21F-BB5384BBE3BD}" type="presOf" srcId="{83AA41CD-4611-4464-BF37-42D786363E65}" destId="{AFDE51CB-E226-4949-B042-C81B47F8771A}" srcOrd="0" destOrd="3" presId="urn:microsoft.com/office/officeart/2005/8/layout/radial2"/>
    <dgm:cxn modelId="{F1193A61-CB7B-4445-B03A-359C5DFB9C2A}" type="presOf" srcId="{69AB0C4E-85B5-45CD-8073-3A6ED133F675}" destId="{5128AC4A-4D87-49FF-ACD5-4612846E421B}" srcOrd="0" destOrd="0" presId="urn:microsoft.com/office/officeart/2005/8/layout/radial2"/>
    <dgm:cxn modelId="{7CAF2ED3-4AB9-4DE3-B3CD-023C729492E3}" type="presOf" srcId="{79AEC147-9B8C-40DF-BA10-4AE212389B37}" destId="{E72CCB33-55B8-4805-985A-358D4AFBDCCB}" srcOrd="0" destOrd="0" presId="urn:microsoft.com/office/officeart/2005/8/layout/radial2"/>
    <dgm:cxn modelId="{530B6E69-FFFE-464E-A153-6DA8F4005CE2}" type="presOf" srcId="{7D16A0AC-109C-416E-943E-D454C1B74355}" destId="{AFDE51CB-E226-4949-B042-C81B47F8771A}" srcOrd="0" destOrd="2" presId="urn:microsoft.com/office/officeart/2005/8/layout/radial2"/>
    <dgm:cxn modelId="{057AE79B-92BF-4E6A-949A-C332663DDB50}" type="presOf" srcId="{C4C048BE-7E1D-4C30-8CD6-631B72B20658}" destId="{7A126666-D83A-467E-A52A-022CD51D8C01}" srcOrd="0" destOrd="0" presId="urn:microsoft.com/office/officeart/2005/8/layout/radial2"/>
    <dgm:cxn modelId="{BB3CFF32-0C94-4572-A3AC-5057D1FCAFDD}" srcId="{69AB0C4E-85B5-45CD-8073-3A6ED133F675}" destId="{AE388A6F-8A61-4F8A-BE77-6316E19A148E}" srcOrd="1" destOrd="0" parTransId="{BFCD5948-B718-4DF2-9072-70331A8C5EE1}" sibTransId="{BEA48509-71D2-4B41-9374-E6D321B75E66}"/>
    <dgm:cxn modelId="{287CA233-E811-4F9C-A744-8AA859BEB1C3}" type="presOf" srcId="{54089E66-7843-4D52-B9C3-51F8BB01739B}" destId="{555BC876-C1FE-4EEC-934B-9BC8761C790C}" srcOrd="0" destOrd="0" presId="urn:microsoft.com/office/officeart/2005/8/layout/radial2"/>
    <dgm:cxn modelId="{C56102C8-6C29-4D50-9C0C-35B3146044B2}" type="presOf" srcId="{76592286-9274-4374-9000-F2DD1177BD9B}" destId="{86CD7821-225D-45D7-89E1-5C5C23C2BF6F}" srcOrd="0" destOrd="0" presId="urn:microsoft.com/office/officeart/2005/8/layout/radial2"/>
    <dgm:cxn modelId="{DD2D4EC7-6739-44A9-A53B-05E514108D5F}" srcId="{AF185F02-925F-470F-960C-A46BAFD352E1}" destId="{45A61733-9663-4BCA-8639-5CC7B1486678}" srcOrd="1" destOrd="0" parTransId="{69ACDCF3-5E02-437A-9327-76EAC90701BE}" sibTransId="{9D8E3EE6-D819-44A8-BC41-BCF4C65C26DF}"/>
    <dgm:cxn modelId="{5FF9C4C0-7EF5-4DDD-A097-53EE5DB0A557}" srcId="{7AAB1ED6-2DCE-4705-A955-2231D9036545}" destId="{69AB0C4E-85B5-45CD-8073-3A6ED133F675}" srcOrd="1" destOrd="0" parTransId="{79AEC147-9B8C-40DF-BA10-4AE212389B37}" sibTransId="{19585F4D-AF8F-413E-95E9-A57996128226}"/>
    <dgm:cxn modelId="{EE3E6411-CB99-4880-B232-DC62A3DFD4EB}" srcId="{AF185F02-925F-470F-960C-A46BAFD352E1}" destId="{83AA41CD-4611-4464-BF37-42D786363E65}" srcOrd="3" destOrd="0" parTransId="{21EEF611-9971-43BA-AC55-0D53C2DF9481}" sibTransId="{62ED1D8C-4E71-4529-A654-F532BEDC4858}"/>
    <dgm:cxn modelId="{EA7382B4-A0ED-4019-9995-40A23D086730}" srcId="{AF185F02-925F-470F-960C-A46BAFD352E1}" destId="{B0AB5230-DDE6-4512-A438-EC91957F3474}" srcOrd="0" destOrd="0" parTransId="{4A980FD0-992A-4108-9387-F5BA92A9D3F8}" sibTransId="{EEA3646C-B9A4-4DA9-865E-695442BA6094}"/>
    <dgm:cxn modelId="{F7DCA828-10F4-4575-AB0C-F0A1569A0C76}" srcId="{69AB0C4E-85B5-45CD-8073-3A6ED133F675}" destId="{6DC042DE-CBDE-44D8-A518-DB9B8E52E997}" srcOrd="0" destOrd="0" parTransId="{31A4E729-06F7-456C-8D30-74FEFE9CE6C9}" sibTransId="{01E605D7-6D55-4DE5-BF0F-E3937ACBAFCC}"/>
    <dgm:cxn modelId="{E20D2C0E-D505-4252-8EBB-AB6A1CD1CE31}" type="presOf" srcId="{6DC042DE-CBDE-44D8-A518-DB9B8E52E997}" destId="{D14994BB-952D-41F2-B5E1-988DEC4B91AD}" srcOrd="0" destOrd="0" presId="urn:microsoft.com/office/officeart/2005/8/layout/radial2"/>
    <dgm:cxn modelId="{5C802621-7E4F-4010-9DE9-A64343E12474}" type="presParOf" srcId="{B114EB36-EA2D-4F85-8652-BA94948C31DB}" destId="{725025AD-4A53-4C25-8886-F897FD4155D1}" srcOrd="0" destOrd="0" presId="urn:microsoft.com/office/officeart/2005/8/layout/radial2"/>
    <dgm:cxn modelId="{996B3B9E-54A6-464D-B6E8-C6EA4771D197}" type="presParOf" srcId="{725025AD-4A53-4C25-8886-F897FD4155D1}" destId="{640B4706-823C-4527-AE1E-AEB71A43CBC8}" srcOrd="0" destOrd="0" presId="urn:microsoft.com/office/officeart/2005/8/layout/radial2"/>
    <dgm:cxn modelId="{DA31647A-523C-44F2-8AA7-F2FBBE281593}" type="presParOf" srcId="{640B4706-823C-4527-AE1E-AEB71A43CBC8}" destId="{512CA9B6-04CC-47A4-9AB6-03C12A8A4845}" srcOrd="0" destOrd="0" presId="urn:microsoft.com/office/officeart/2005/8/layout/radial2"/>
    <dgm:cxn modelId="{0BA4C949-2516-41CF-911B-091FF686005C}" type="presParOf" srcId="{640B4706-823C-4527-AE1E-AEB71A43CBC8}" destId="{29B4521E-5A08-4DA9-A62E-DC73CB130761}" srcOrd="1" destOrd="0" presId="urn:microsoft.com/office/officeart/2005/8/layout/radial2"/>
    <dgm:cxn modelId="{1BBD0871-F851-43B2-B9DB-FCE95DA9BA7B}" type="presParOf" srcId="{725025AD-4A53-4C25-8886-F897FD4155D1}" destId="{86CD7821-225D-45D7-89E1-5C5C23C2BF6F}" srcOrd="1" destOrd="0" presId="urn:microsoft.com/office/officeart/2005/8/layout/radial2"/>
    <dgm:cxn modelId="{BC00AA15-3F0D-431D-9964-5F6B5187619F}" type="presParOf" srcId="{725025AD-4A53-4C25-8886-F897FD4155D1}" destId="{DB5255B0-2A67-4FE7-B9E3-3AE011350D88}" srcOrd="2" destOrd="0" presId="urn:microsoft.com/office/officeart/2005/8/layout/radial2"/>
    <dgm:cxn modelId="{C6D8E3CF-A30D-49C3-BA2D-6AA0D2F57D92}" type="presParOf" srcId="{DB5255B0-2A67-4FE7-B9E3-3AE011350D88}" destId="{555BC876-C1FE-4EEC-934B-9BC8761C790C}" srcOrd="0" destOrd="0" presId="urn:microsoft.com/office/officeart/2005/8/layout/radial2"/>
    <dgm:cxn modelId="{46883004-DD64-4220-9967-989279B61541}" type="presParOf" srcId="{DB5255B0-2A67-4FE7-B9E3-3AE011350D88}" destId="{7A126666-D83A-467E-A52A-022CD51D8C01}" srcOrd="1" destOrd="0" presId="urn:microsoft.com/office/officeart/2005/8/layout/radial2"/>
    <dgm:cxn modelId="{B5DED5BE-65AB-4F69-B1F8-22C1D1267965}" type="presParOf" srcId="{725025AD-4A53-4C25-8886-F897FD4155D1}" destId="{E72CCB33-55B8-4805-985A-358D4AFBDCCB}" srcOrd="3" destOrd="0" presId="urn:microsoft.com/office/officeart/2005/8/layout/radial2"/>
    <dgm:cxn modelId="{2818D918-66A1-42C9-B524-8877CE52F06A}" type="presParOf" srcId="{725025AD-4A53-4C25-8886-F897FD4155D1}" destId="{01ACFE1C-65B1-4B84-A172-CA4DEB7CEF1A}" srcOrd="4" destOrd="0" presId="urn:microsoft.com/office/officeart/2005/8/layout/radial2"/>
    <dgm:cxn modelId="{2723AD03-D814-475D-8ECF-BA97DBF1AF1D}" type="presParOf" srcId="{01ACFE1C-65B1-4B84-A172-CA4DEB7CEF1A}" destId="{5128AC4A-4D87-49FF-ACD5-4612846E421B}" srcOrd="0" destOrd="0" presId="urn:microsoft.com/office/officeart/2005/8/layout/radial2"/>
    <dgm:cxn modelId="{24C6B149-DDE0-492A-A0D9-0370377A7FB9}" type="presParOf" srcId="{01ACFE1C-65B1-4B84-A172-CA4DEB7CEF1A}" destId="{D14994BB-952D-41F2-B5E1-988DEC4B91AD}" srcOrd="1" destOrd="0" presId="urn:microsoft.com/office/officeart/2005/8/layout/radial2"/>
    <dgm:cxn modelId="{E5912637-1264-4C7C-AD40-77BA4D5BDE7F}" type="presParOf" srcId="{725025AD-4A53-4C25-8886-F897FD4155D1}" destId="{96FE6C7A-C957-4BEA-8CE1-961B66FA1721}" srcOrd="5" destOrd="0" presId="urn:microsoft.com/office/officeart/2005/8/layout/radial2"/>
    <dgm:cxn modelId="{9F24CD0B-6013-40DA-9B3A-125C5B99A354}" type="presParOf" srcId="{725025AD-4A53-4C25-8886-F897FD4155D1}" destId="{064C96A2-826B-4E42-8BF8-6732EAC73D62}" srcOrd="6" destOrd="0" presId="urn:microsoft.com/office/officeart/2005/8/layout/radial2"/>
    <dgm:cxn modelId="{D1E71AA9-C223-46FA-ABEF-AAD1FB29519D}" type="presParOf" srcId="{064C96A2-826B-4E42-8BF8-6732EAC73D62}" destId="{70A536A6-073C-4FFD-B583-F9D761FDDB85}" srcOrd="0" destOrd="0" presId="urn:microsoft.com/office/officeart/2005/8/layout/radial2"/>
    <dgm:cxn modelId="{555313F8-EB80-4F24-BE09-5DB687988005}" type="presParOf" srcId="{064C96A2-826B-4E42-8BF8-6732EAC73D62}" destId="{AFDE51CB-E226-4949-B042-C81B47F8771A}" srcOrd="1" destOrd="0" presId="urn:microsoft.com/office/officeart/2005/8/layout/radial2"/>
  </dgm:cxnLst>
  <dgm:bg/>
  <dgm:whole/>
</dgm:dataModel>
</file>

<file path=ppt/diagrams/data6.xml><?xml version="1.0" encoding="utf-8"?>
<dgm:dataModel xmlns:dgm="http://schemas.openxmlformats.org/drawingml/2006/diagram" xmlns:a="http://schemas.openxmlformats.org/drawingml/2006/main">
  <dgm:ptLst>
    <dgm:pt modelId="{38F516AC-53FC-4FA6-85AB-923F9E30A84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zh-TW" altLang="en-US"/>
        </a:p>
      </dgm:t>
    </dgm:pt>
    <dgm:pt modelId="{300E847A-36CF-4E85-8380-990739E3D62F}">
      <dgm:prSet phldrT="[文字]" custT="1"/>
      <dgm:spPr/>
      <dgm:t>
        <a:bodyPr/>
        <a:lstStyle/>
        <a:p>
          <a:pPr algn="ctr"/>
          <a:r>
            <a:rPr lang="en-US" altLang="zh-TW" sz="2800" dirty="0" smtClean="0"/>
            <a:t>4.</a:t>
          </a:r>
          <a:r>
            <a:rPr lang="zh-TW" altLang="en-US" sz="2800" dirty="0" smtClean="0"/>
            <a:t>性別</a:t>
          </a:r>
          <a:r>
            <a:rPr lang="zh-TW" altLang="en-US" sz="2800" dirty="0"/>
            <a:t>歧視</a:t>
          </a:r>
          <a:endParaRPr lang="en-US" altLang="zh-TW" sz="2800" dirty="0"/>
        </a:p>
        <a:p>
          <a:pPr algn="ctr"/>
          <a:r>
            <a:rPr lang="en-US" altLang="zh-TW" sz="2800" dirty="0"/>
            <a:t>(</a:t>
          </a:r>
          <a:r>
            <a:rPr lang="zh-TW" altLang="en-US" sz="2800" dirty="0"/>
            <a:t>排除、隔離</a:t>
          </a:r>
          <a:r>
            <a:rPr lang="en-US" altLang="zh-TW" sz="2800" dirty="0"/>
            <a:t>)</a:t>
          </a:r>
          <a:endParaRPr lang="zh-TW" altLang="en-US" sz="2800" dirty="0"/>
        </a:p>
      </dgm:t>
    </dgm:pt>
    <dgm:pt modelId="{2AFB1045-9A00-4340-BC9B-62795C7CDB13}" type="parTrans" cxnId="{9BFEA51F-E7AF-4F47-8801-742CD2F9E411}">
      <dgm:prSet/>
      <dgm:spPr/>
      <dgm:t>
        <a:bodyPr/>
        <a:lstStyle/>
        <a:p>
          <a:pPr algn="ctr"/>
          <a:endParaRPr lang="zh-TW" altLang="en-US"/>
        </a:p>
      </dgm:t>
    </dgm:pt>
    <dgm:pt modelId="{7E0D6BEC-51B0-4E47-859C-16345ACE335A}" type="sibTrans" cxnId="{9BFEA51F-E7AF-4F47-8801-742CD2F9E411}">
      <dgm:prSet/>
      <dgm:spPr/>
      <dgm:t>
        <a:bodyPr/>
        <a:lstStyle/>
        <a:p>
          <a:pPr algn="ctr"/>
          <a:endParaRPr lang="zh-TW" altLang="en-US"/>
        </a:p>
      </dgm:t>
    </dgm:pt>
    <dgm:pt modelId="{7DE7BBFD-70B9-46B0-8711-80D23A1CF3B0}">
      <dgm:prSet phldrT="[文字]" custT="1"/>
      <dgm:spPr/>
      <dgm:t>
        <a:bodyPr/>
        <a:lstStyle/>
        <a:p>
          <a:pPr algn="ctr"/>
          <a:r>
            <a:rPr lang="en-US" altLang="zh-TW" sz="2800" dirty="0" smtClean="0"/>
            <a:t>5.</a:t>
          </a:r>
          <a:r>
            <a:rPr lang="zh-TW" altLang="en-US" sz="2800" dirty="0" smtClean="0"/>
            <a:t>性騷擾</a:t>
          </a:r>
          <a:endParaRPr lang="zh-TW" altLang="en-US" sz="2800" dirty="0"/>
        </a:p>
      </dgm:t>
    </dgm:pt>
    <dgm:pt modelId="{AD873675-F8E9-4EAC-9524-CFF6816B6C63}" type="parTrans" cxnId="{C8E97CD0-3FEC-4FF3-94F6-B8FD18C47FEC}">
      <dgm:prSet/>
      <dgm:spPr/>
      <dgm:t>
        <a:bodyPr/>
        <a:lstStyle/>
        <a:p>
          <a:pPr algn="ctr"/>
          <a:endParaRPr lang="zh-TW" altLang="en-US"/>
        </a:p>
      </dgm:t>
    </dgm:pt>
    <dgm:pt modelId="{488CE672-A7AB-4011-A10D-A2796AE4268C}" type="sibTrans" cxnId="{C8E97CD0-3FEC-4FF3-94F6-B8FD18C47FEC}">
      <dgm:prSet/>
      <dgm:spPr/>
      <dgm:t>
        <a:bodyPr/>
        <a:lstStyle/>
        <a:p>
          <a:pPr algn="ctr"/>
          <a:endParaRPr lang="zh-TW" altLang="en-US"/>
        </a:p>
      </dgm:t>
    </dgm:pt>
    <dgm:pt modelId="{9EBDD206-CF63-4157-8F14-1B579865BE16}">
      <dgm:prSet phldrT="[文字]" custT="1"/>
      <dgm:spPr/>
      <dgm:t>
        <a:bodyPr/>
        <a:lstStyle/>
        <a:p>
          <a:pPr algn="ctr"/>
          <a:r>
            <a:rPr lang="en-US" altLang="zh-TW" sz="2800" dirty="0" smtClean="0"/>
            <a:t>1.</a:t>
          </a:r>
          <a:r>
            <a:rPr lang="zh-TW" altLang="en-US" sz="2800" dirty="0" smtClean="0"/>
            <a:t>忽視</a:t>
          </a:r>
          <a:r>
            <a:rPr lang="zh-TW" altLang="en-US" sz="2800" dirty="0"/>
            <a:t>、漠視</a:t>
          </a:r>
        </a:p>
      </dgm:t>
    </dgm:pt>
    <dgm:pt modelId="{D9992469-A9A8-4A50-A192-C9E1BF3DFB61}" type="parTrans" cxnId="{E48BDF32-08CE-4CD2-89D2-6A38C0C835FC}">
      <dgm:prSet/>
      <dgm:spPr/>
      <dgm:t>
        <a:bodyPr/>
        <a:lstStyle/>
        <a:p>
          <a:pPr algn="ctr"/>
          <a:endParaRPr lang="zh-TW" altLang="en-US"/>
        </a:p>
      </dgm:t>
    </dgm:pt>
    <dgm:pt modelId="{638DDDAA-10D8-4A7A-A0B3-428F9A0950F9}" type="sibTrans" cxnId="{E48BDF32-08CE-4CD2-89D2-6A38C0C835FC}">
      <dgm:prSet/>
      <dgm:spPr/>
      <dgm:t>
        <a:bodyPr/>
        <a:lstStyle/>
        <a:p>
          <a:pPr algn="ctr"/>
          <a:endParaRPr lang="zh-TW" altLang="en-US"/>
        </a:p>
      </dgm:t>
    </dgm:pt>
    <dgm:pt modelId="{3006B0DA-2BCB-4384-8E63-8D9EF5D708F1}">
      <dgm:prSet phldrT="[文字]" custT="1"/>
      <dgm:spPr/>
      <dgm:t>
        <a:bodyPr/>
        <a:lstStyle/>
        <a:p>
          <a:pPr algn="ctr"/>
          <a:r>
            <a:rPr lang="en-US" altLang="zh-TW" sz="2800" dirty="0" smtClean="0"/>
            <a:t>2.</a:t>
          </a:r>
          <a:r>
            <a:rPr lang="zh-TW" altLang="en-US" sz="2800" dirty="0" smtClean="0"/>
            <a:t>性別</a:t>
          </a:r>
          <a:r>
            <a:rPr lang="zh-TW" altLang="en-US" sz="2800" dirty="0"/>
            <a:t>刻板印象</a:t>
          </a:r>
        </a:p>
      </dgm:t>
    </dgm:pt>
    <dgm:pt modelId="{5FD7E7DD-1D3A-4F08-9173-A078DF176092}" type="parTrans" cxnId="{BB4ED5AE-BEEA-43D6-BED5-170FE95DA2AD}">
      <dgm:prSet/>
      <dgm:spPr/>
      <dgm:t>
        <a:bodyPr/>
        <a:lstStyle/>
        <a:p>
          <a:pPr algn="ctr"/>
          <a:endParaRPr lang="zh-TW" altLang="en-US"/>
        </a:p>
      </dgm:t>
    </dgm:pt>
    <dgm:pt modelId="{EEEF63F7-42DE-45CB-ABD9-725C822541AB}" type="sibTrans" cxnId="{BB4ED5AE-BEEA-43D6-BED5-170FE95DA2AD}">
      <dgm:prSet/>
      <dgm:spPr/>
      <dgm:t>
        <a:bodyPr/>
        <a:lstStyle/>
        <a:p>
          <a:pPr algn="ctr"/>
          <a:endParaRPr lang="zh-TW" altLang="en-US"/>
        </a:p>
      </dgm:t>
    </dgm:pt>
    <dgm:pt modelId="{3B6A9F46-D4AE-4023-8DD7-AC82763A7E47}">
      <dgm:prSet phldrT="[文字]" custT="1"/>
      <dgm:spPr/>
      <dgm:t>
        <a:bodyPr/>
        <a:lstStyle/>
        <a:p>
          <a:pPr algn="ctr"/>
          <a:r>
            <a:rPr lang="en-US" altLang="zh-TW" sz="2800" dirty="0" smtClean="0"/>
            <a:t>3.</a:t>
          </a:r>
          <a:r>
            <a:rPr lang="zh-TW" altLang="en-US" sz="2800" dirty="0" smtClean="0"/>
            <a:t>性別</a:t>
          </a:r>
          <a:r>
            <a:rPr lang="zh-TW" altLang="en-US" sz="2800" dirty="0"/>
            <a:t>偏見</a:t>
          </a:r>
        </a:p>
      </dgm:t>
    </dgm:pt>
    <dgm:pt modelId="{AC6C507D-4467-45D6-BB99-9DDB7122F2EE}" type="parTrans" cxnId="{AD04230A-3B05-4EE5-A89C-212485774636}">
      <dgm:prSet/>
      <dgm:spPr/>
      <dgm:t>
        <a:bodyPr/>
        <a:lstStyle/>
        <a:p>
          <a:pPr algn="ctr"/>
          <a:endParaRPr lang="zh-TW" altLang="en-US"/>
        </a:p>
      </dgm:t>
    </dgm:pt>
    <dgm:pt modelId="{C6937080-44B8-4B61-8125-25FB97765258}" type="sibTrans" cxnId="{AD04230A-3B05-4EE5-A89C-212485774636}">
      <dgm:prSet/>
      <dgm:spPr/>
      <dgm:t>
        <a:bodyPr/>
        <a:lstStyle/>
        <a:p>
          <a:pPr algn="ctr"/>
          <a:endParaRPr lang="zh-TW" altLang="en-US"/>
        </a:p>
      </dgm:t>
    </dgm:pt>
    <dgm:pt modelId="{0C181F8E-1C14-4CBC-A07B-6CB7C5D33CDA}">
      <dgm:prSet phldrT="[文字]" custT="1"/>
      <dgm:spPr/>
      <dgm:t>
        <a:bodyPr/>
        <a:lstStyle/>
        <a:p>
          <a:pPr algn="ctr"/>
          <a:r>
            <a:rPr lang="en-US" altLang="zh-TW" sz="2800" dirty="0" smtClean="0"/>
            <a:t>6.</a:t>
          </a:r>
          <a:r>
            <a:rPr lang="zh-TW" altLang="en-US" sz="2800" dirty="0" smtClean="0"/>
            <a:t>性</a:t>
          </a:r>
          <a:r>
            <a:rPr lang="zh-TW" altLang="en-US" sz="2800" dirty="0"/>
            <a:t>暴力</a:t>
          </a:r>
        </a:p>
      </dgm:t>
    </dgm:pt>
    <dgm:pt modelId="{F2C33A58-60E0-4438-B84F-FBE788880022}" type="parTrans" cxnId="{249FDB32-C434-4326-992D-7286A0BE89E1}">
      <dgm:prSet/>
      <dgm:spPr/>
      <dgm:t>
        <a:bodyPr/>
        <a:lstStyle/>
        <a:p>
          <a:pPr algn="ctr"/>
          <a:endParaRPr lang="zh-TW" altLang="en-US"/>
        </a:p>
      </dgm:t>
    </dgm:pt>
    <dgm:pt modelId="{38368A61-52C5-4722-A5DC-64389A9041EC}" type="sibTrans" cxnId="{249FDB32-C434-4326-992D-7286A0BE89E1}">
      <dgm:prSet/>
      <dgm:spPr/>
      <dgm:t>
        <a:bodyPr/>
        <a:lstStyle/>
        <a:p>
          <a:pPr algn="ctr"/>
          <a:endParaRPr lang="zh-TW" altLang="en-US"/>
        </a:p>
      </dgm:t>
    </dgm:pt>
    <dgm:pt modelId="{38473EAB-502F-402B-94CC-7A4EA137710F}" type="pres">
      <dgm:prSet presAssocID="{38F516AC-53FC-4FA6-85AB-923F9E30A84A}" presName="cycle" presStyleCnt="0">
        <dgm:presLayoutVars>
          <dgm:dir/>
          <dgm:resizeHandles val="exact"/>
        </dgm:presLayoutVars>
      </dgm:prSet>
      <dgm:spPr/>
      <dgm:t>
        <a:bodyPr/>
        <a:lstStyle/>
        <a:p>
          <a:endParaRPr lang="zh-TW" altLang="en-US"/>
        </a:p>
      </dgm:t>
    </dgm:pt>
    <dgm:pt modelId="{A9075D0D-75A5-40C6-952D-AF794A93A9C6}" type="pres">
      <dgm:prSet presAssocID="{300E847A-36CF-4E85-8380-990739E3D62F}" presName="dummy" presStyleCnt="0"/>
      <dgm:spPr/>
    </dgm:pt>
    <dgm:pt modelId="{40FEC7EE-A7F8-4355-81B9-F0E814B91051}" type="pres">
      <dgm:prSet presAssocID="{300E847A-36CF-4E85-8380-990739E3D62F}" presName="node" presStyleLbl="revTx" presStyleIdx="0" presStyleCnt="6" custScaleX="255461" custRadScaleRad="101079" custRadScaleInc="44292">
        <dgm:presLayoutVars>
          <dgm:bulletEnabled val="1"/>
        </dgm:presLayoutVars>
      </dgm:prSet>
      <dgm:spPr/>
      <dgm:t>
        <a:bodyPr/>
        <a:lstStyle/>
        <a:p>
          <a:endParaRPr lang="zh-TW" altLang="en-US"/>
        </a:p>
      </dgm:t>
    </dgm:pt>
    <dgm:pt modelId="{BEC4395F-1ADA-454D-9F52-B5B13F715FE0}" type="pres">
      <dgm:prSet presAssocID="{7E0D6BEC-51B0-4E47-859C-16345ACE335A}" presName="sibTrans" presStyleLbl="node1" presStyleIdx="0" presStyleCnt="6" custLinFactNeighborY="208"/>
      <dgm:spPr/>
      <dgm:t>
        <a:bodyPr/>
        <a:lstStyle/>
        <a:p>
          <a:endParaRPr lang="zh-TW" altLang="en-US"/>
        </a:p>
      </dgm:t>
    </dgm:pt>
    <dgm:pt modelId="{8D9C6B9E-8EB1-45C0-BB09-F221CF07B561}" type="pres">
      <dgm:prSet presAssocID="{7DE7BBFD-70B9-46B0-8711-80D23A1CF3B0}" presName="dummy" presStyleCnt="0"/>
      <dgm:spPr/>
    </dgm:pt>
    <dgm:pt modelId="{87488324-F15A-40CA-BF6C-19E003F95E66}" type="pres">
      <dgm:prSet presAssocID="{7DE7BBFD-70B9-46B0-8711-80D23A1CF3B0}" presName="node" presStyleLbl="revTx" presStyleIdx="1" presStyleCnt="6" custScaleX="214419">
        <dgm:presLayoutVars>
          <dgm:bulletEnabled val="1"/>
        </dgm:presLayoutVars>
      </dgm:prSet>
      <dgm:spPr/>
      <dgm:t>
        <a:bodyPr/>
        <a:lstStyle/>
        <a:p>
          <a:endParaRPr lang="zh-TW" altLang="en-US"/>
        </a:p>
      </dgm:t>
    </dgm:pt>
    <dgm:pt modelId="{1B2226EF-D760-483D-9265-9DB77ACFC15B}" type="pres">
      <dgm:prSet presAssocID="{488CE672-A7AB-4011-A10D-A2796AE4268C}" presName="sibTrans" presStyleLbl="node1" presStyleIdx="1" presStyleCnt="6"/>
      <dgm:spPr/>
      <dgm:t>
        <a:bodyPr/>
        <a:lstStyle/>
        <a:p>
          <a:endParaRPr lang="zh-TW" altLang="en-US"/>
        </a:p>
      </dgm:t>
    </dgm:pt>
    <dgm:pt modelId="{4D37B8B4-D254-49A9-93DF-11908507D57B}" type="pres">
      <dgm:prSet presAssocID="{0C181F8E-1C14-4CBC-A07B-6CB7C5D33CDA}" presName="dummy" presStyleCnt="0"/>
      <dgm:spPr/>
    </dgm:pt>
    <dgm:pt modelId="{87DDF67C-B846-43DF-968C-3BBC7A1223EB}" type="pres">
      <dgm:prSet presAssocID="{0C181F8E-1C14-4CBC-A07B-6CB7C5D33CDA}" presName="node" presStyleLbl="revTx" presStyleIdx="2" presStyleCnt="6" custScaleX="267678">
        <dgm:presLayoutVars>
          <dgm:bulletEnabled val="1"/>
        </dgm:presLayoutVars>
      </dgm:prSet>
      <dgm:spPr/>
      <dgm:t>
        <a:bodyPr/>
        <a:lstStyle/>
        <a:p>
          <a:endParaRPr lang="zh-TW" altLang="en-US"/>
        </a:p>
      </dgm:t>
    </dgm:pt>
    <dgm:pt modelId="{8BFA8C1C-89E0-4554-80F3-5C716EA1DCEF}" type="pres">
      <dgm:prSet presAssocID="{38368A61-52C5-4722-A5DC-64389A9041EC}" presName="sibTrans" presStyleLbl="node1" presStyleIdx="2" presStyleCnt="6"/>
      <dgm:spPr/>
      <dgm:t>
        <a:bodyPr/>
        <a:lstStyle/>
        <a:p>
          <a:endParaRPr lang="zh-TW" altLang="en-US"/>
        </a:p>
      </dgm:t>
    </dgm:pt>
    <dgm:pt modelId="{2897C838-8928-4F5A-A1E5-BBA5900926FB}" type="pres">
      <dgm:prSet presAssocID="{9EBDD206-CF63-4157-8F14-1B579865BE16}" presName="dummy" presStyleCnt="0"/>
      <dgm:spPr/>
    </dgm:pt>
    <dgm:pt modelId="{21282719-CAAE-490A-991B-E735AFC184DB}" type="pres">
      <dgm:prSet presAssocID="{9EBDD206-CF63-4157-8F14-1B579865BE16}" presName="node" presStyleLbl="revTx" presStyleIdx="3" presStyleCnt="6" custScaleX="264242" custScaleY="54761" custRadScaleRad="99129" custRadScaleInc="37187">
        <dgm:presLayoutVars>
          <dgm:bulletEnabled val="1"/>
        </dgm:presLayoutVars>
      </dgm:prSet>
      <dgm:spPr/>
      <dgm:t>
        <a:bodyPr/>
        <a:lstStyle/>
        <a:p>
          <a:endParaRPr lang="zh-TW" altLang="en-US"/>
        </a:p>
      </dgm:t>
    </dgm:pt>
    <dgm:pt modelId="{56F86B26-A8E2-40F9-8E1E-9B2F5F7B148B}" type="pres">
      <dgm:prSet presAssocID="{638DDDAA-10D8-4A7A-A0B3-428F9A0950F9}" presName="sibTrans" presStyleLbl="node1" presStyleIdx="3" presStyleCnt="6"/>
      <dgm:spPr/>
      <dgm:t>
        <a:bodyPr/>
        <a:lstStyle/>
        <a:p>
          <a:endParaRPr lang="zh-TW" altLang="en-US"/>
        </a:p>
      </dgm:t>
    </dgm:pt>
    <dgm:pt modelId="{4589DDA7-71BB-42BB-9A40-ACFAD54D3626}" type="pres">
      <dgm:prSet presAssocID="{3006B0DA-2BCB-4384-8E63-8D9EF5D708F1}" presName="dummy" presStyleCnt="0"/>
      <dgm:spPr/>
    </dgm:pt>
    <dgm:pt modelId="{148E29BF-C998-44F3-81C3-27D69C0DEA8C}" type="pres">
      <dgm:prSet presAssocID="{3006B0DA-2BCB-4384-8E63-8D9EF5D708F1}" presName="node" presStyleLbl="revTx" presStyleIdx="4" presStyleCnt="6" custScaleX="304366">
        <dgm:presLayoutVars>
          <dgm:bulletEnabled val="1"/>
        </dgm:presLayoutVars>
      </dgm:prSet>
      <dgm:spPr/>
      <dgm:t>
        <a:bodyPr/>
        <a:lstStyle/>
        <a:p>
          <a:endParaRPr lang="zh-TW" altLang="en-US"/>
        </a:p>
      </dgm:t>
    </dgm:pt>
    <dgm:pt modelId="{886AFED1-B502-425F-9336-EAEF564B7644}" type="pres">
      <dgm:prSet presAssocID="{EEEF63F7-42DE-45CB-ABD9-725C822541AB}" presName="sibTrans" presStyleLbl="node1" presStyleIdx="4" presStyleCnt="6"/>
      <dgm:spPr/>
      <dgm:t>
        <a:bodyPr/>
        <a:lstStyle/>
        <a:p>
          <a:endParaRPr lang="zh-TW" altLang="en-US"/>
        </a:p>
      </dgm:t>
    </dgm:pt>
    <dgm:pt modelId="{6F278882-9C25-4D3E-BBB7-17575C049311}" type="pres">
      <dgm:prSet presAssocID="{3B6A9F46-D4AE-4023-8DD7-AC82763A7E47}" presName="dummy" presStyleCnt="0"/>
      <dgm:spPr/>
    </dgm:pt>
    <dgm:pt modelId="{C2940B9D-57E5-4319-A791-0A734EB590F1}" type="pres">
      <dgm:prSet presAssocID="{3B6A9F46-D4AE-4023-8DD7-AC82763A7E47}" presName="node" presStyleLbl="revTx" presStyleIdx="5" presStyleCnt="6" custScaleX="362780" custScaleY="70280" custRadScaleRad="101660" custRadScaleInc="-66542">
        <dgm:presLayoutVars>
          <dgm:bulletEnabled val="1"/>
        </dgm:presLayoutVars>
      </dgm:prSet>
      <dgm:spPr/>
      <dgm:t>
        <a:bodyPr/>
        <a:lstStyle/>
        <a:p>
          <a:endParaRPr lang="zh-TW" altLang="en-US"/>
        </a:p>
      </dgm:t>
    </dgm:pt>
    <dgm:pt modelId="{4AEB53BB-C374-495B-A8B5-B4F247609269}" type="pres">
      <dgm:prSet presAssocID="{C6937080-44B8-4B61-8125-25FB97765258}" presName="sibTrans" presStyleLbl="node1" presStyleIdx="5" presStyleCnt="6"/>
      <dgm:spPr/>
      <dgm:t>
        <a:bodyPr/>
        <a:lstStyle/>
        <a:p>
          <a:endParaRPr lang="zh-TW" altLang="en-US"/>
        </a:p>
      </dgm:t>
    </dgm:pt>
  </dgm:ptLst>
  <dgm:cxnLst>
    <dgm:cxn modelId="{9BFEA51F-E7AF-4F47-8801-742CD2F9E411}" srcId="{38F516AC-53FC-4FA6-85AB-923F9E30A84A}" destId="{300E847A-36CF-4E85-8380-990739E3D62F}" srcOrd="0" destOrd="0" parTransId="{2AFB1045-9A00-4340-BC9B-62795C7CDB13}" sibTransId="{7E0D6BEC-51B0-4E47-859C-16345ACE335A}"/>
    <dgm:cxn modelId="{8B9E5946-2B29-47C1-BE80-96A7AB9991CB}" type="presOf" srcId="{EEEF63F7-42DE-45CB-ABD9-725C822541AB}" destId="{886AFED1-B502-425F-9336-EAEF564B7644}" srcOrd="0" destOrd="0" presId="urn:microsoft.com/office/officeart/2005/8/layout/cycle1"/>
    <dgm:cxn modelId="{AD04230A-3B05-4EE5-A89C-212485774636}" srcId="{38F516AC-53FC-4FA6-85AB-923F9E30A84A}" destId="{3B6A9F46-D4AE-4023-8DD7-AC82763A7E47}" srcOrd="5" destOrd="0" parTransId="{AC6C507D-4467-45D6-BB99-9DDB7122F2EE}" sibTransId="{C6937080-44B8-4B61-8125-25FB97765258}"/>
    <dgm:cxn modelId="{AEDC673E-9E14-49E2-B660-AB754C3C623B}" type="presOf" srcId="{38F516AC-53FC-4FA6-85AB-923F9E30A84A}" destId="{38473EAB-502F-402B-94CC-7A4EA137710F}" srcOrd="0" destOrd="0" presId="urn:microsoft.com/office/officeart/2005/8/layout/cycle1"/>
    <dgm:cxn modelId="{0223F2CC-1D71-45BA-B5A0-56E1D19D8CAE}" type="presOf" srcId="{9EBDD206-CF63-4157-8F14-1B579865BE16}" destId="{21282719-CAAE-490A-991B-E735AFC184DB}" srcOrd="0" destOrd="0" presId="urn:microsoft.com/office/officeart/2005/8/layout/cycle1"/>
    <dgm:cxn modelId="{159F1B96-7BAF-4A03-B794-50F41887C8B6}" type="presOf" srcId="{488CE672-A7AB-4011-A10D-A2796AE4268C}" destId="{1B2226EF-D760-483D-9265-9DB77ACFC15B}" srcOrd="0" destOrd="0" presId="urn:microsoft.com/office/officeart/2005/8/layout/cycle1"/>
    <dgm:cxn modelId="{4CFBA534-B824-4E8B-A6DC-033781386F27}" type="presOf" srcId="{3B6A9F46-D4AE-4023-8DD7-AC82763A7E47}" destId="{C2940B9D-57E5-4319-A791-0A734EB590F1}" srcOrd="0" destOrd="0" presId="urn:microsoft.com/office/officeart/2005/8/layout/cycle1"/>
    <dgm:cxn modelId="{3421BE5D-CEAB-4DD3-8638-567B38009E92}" type="presOf" srcId="{300E847A-36CF-4E85-8380-990739E3D62F}" destId="{40FEC7EE-A7F8-4355-81B9-F0E814B91051}" srcOrd="0" destOrd="0" presId="urn:microsoft.com/office/officeart/2005/8/layout/cycle1"/>
    <dgm:cxn modelId="{BB4ED5AE-BEEA-43D6-BED5-170FE95DA2AD}" srcId="{38F516AC-53FC-4FA6-85AB-923F9E30A84A}" destId="{3006B0DA-2BCB-4384-8E63-8D9EF5D708F1}" srcOrd="4" destOrd="0" parTransId="{5FD7E7DD-1D3A-4F08-9173-A078DF176092}" sibTransId="{EEEF63F7-42DE-45CB-ABD9-725C822541AB}"/>
    <dgm:cxn modelId="{68F9D3A8-2C4C-4502-855B-B82F627B78B6}" type="presOf" srcId="{3006B0DA-2BCB-4384-8E63-8D9EF5D708F1}" destId="{148E29BF-C998-44F3-81C3-27D69C0DEA8C}" srcOrd="0" destOrd="0" presId="urn:microsoft.com/office/officeart/2005/8/layout/cycle1"/>
    <dgm:cxn modelId="{249FDB32-C434-4326-992D-7286A0BE89E1}" srcId="{38F516AC-53FC-4FA6-85AB-923F9E30A84A}" destId="{0C181F8E-1C14-4CBC-A07B-6CB7C5D33CDA}" srcOrd="2" destOrd="0" parTransId="{F2C33A58-60E0-4438-B84F-FBE788880022}" sibTransId="{38368A61-52C5-4722-A5DC-64389A9041EC}"/>
    <dgm:cxn modelId="{306A5286-A01F-47E3-99CF-E408E0172C0F}" type="presOf" srcId="{638DDDAA-10D8-4A7A-A0B3-428F9A0950F9}" destId="{56F86B26-A8E2-40F9-8E1E-9B2F5F7B148B}" srcOrd="0" destOrd="0" presId="urn:microsoft.com/office/officeart/2005/8/layout/cycle1"/>
    <dgm:cxn modelId="{EC056662-1D70-4D7A-A837-5FD2F19C765E}" type="presOf" srcId="{7E0D6BEC-51B0-4E47-859C-16345ACE335A}" destId="{BEC4395F-1ADA-454D-9F52-B5B13F715FE0}" srcOrd="0" destOrd="0" presId="urn:microsoft.com/office/officeart/2005/8/layout/cycle1"/>
    <dgm:cxn modelId="{EEB6F554-5A6B-4196-8C7C-F1F85F88C002}" type="presOf" srcId="{7DE7BBFD-70B9-46B0-8711-80D23A1CF3B0}" destId="{87488324-F15A-40CA-BF6C-19E003F95E66}" srcOrd="0" destOrd="0" presId="urn:microsoft.com/office/officeart/2005/8/layout/cycle1"/>
    <dgm:cxn modelId="{E48BDF32-08CE-4CD2-89D2-6A38C0C835FC}" srcId="{38F516AC-53FC-4FA6-85AB-923F9E30A84A}" destId="{9EBDD206-CF63-4157-8F14-1B579865BE16}" srcOrd="3" destOrd="0" parTransId="{D9992469-A9A8-4A50-A192-C9E1BF3DFB61}" sibTransId="{638DDDAA-10D8-4A7A-A0B3-428F9A0950F9}"/>
    <dgm:cxn modelId="{C8E97CD0-3FEC-4FF3-94F6-B8FD18C47FEC}" srcId="{38F516AC-53FC-4FA6-85AB-923F9E30A84A}" destId="{7DE7BBFD-70B9-46B0-8711-80D23A1CF3B0}" srcOrd="1" destOrd="0" parTransId="{AD873675-F8E9-4EAC-9524-CFF6816B6C63}" sibTransId="{488CE672-A7AB-4011-A10D-A2796AE4268C}"/>
    <dgm:cxn modelId="{6DEF67F9-D784-41E4-9707-2F48585A682E}" type="presOf" srcId="{0C181F8E-1C14-4CBC-A07B-6CB7C5D33CDA}" destId="{87DDF67C-B846-43DF-968C-3BBC7A1223EB}" srcOrd="0" destOrd="0" presId="urn:microsoft.com/office/officeart/2005/8/layout/cycle1"/>
    <dgm:cxn modelId="{B2A80B9F-74B9-4C2E-B32A-CA539D402248}" type="presOf" srcId="{C6937080-44B8-4B61-8125-25FB97765258}" destId="{4AEB53BB-C374-495B-A8B5-B4F247609269}" srcOrd="0" destOrd="0" presId="urn:microsoft.com/office/officeart/2005/8/layout/cycle1"/>
    <dgm:cxn modelId="{8795D21B-1AD7-45EA-AC28-3BB3A7895A14}" type="presOf" srcId="{38368A61-52C5-4722-A5DC-64389A9041EC}" destId="{8BFA8C1C-89E0-4554-80F3-5C716EA1DCEF}" srcOrd="0" destOrd="0" presId="urn:microsoft.com/office/officeart/2005/8/layout/cycle1"/>
    <dgm:cxn modelId="{363CC76F-6657-499B-A578-22308BCE064D}" type="presParOf" srcId="{38473EAB-502F-402B-94CC-7A4EA137710F}" destId="{A9075D0D-75A5-40C6-952D-AF794A93A9C6}" srcOrd="0" destOrd="0" presId="urn:microsoft.com/office/officeart/2005/8/layout/cycle1"/>
    <dgm:cxn modelId="{C79FEC60-91E1-4121-ACB2-0DCBDFCA6DFB}" type="presParOf" srcId="{38473EAB-502F-402B-94CC-7A4EA137710F}" destId="{40FEC7EE-A7F8-4355-81B9-F0E814B91051}" srcOrd="1" destOrd="0" presId="urn:microsoft.com/office/officeart/2005/8/layout/cycle1"/>
    <dgm:cxn modelId="{ED606D25-E0AB-4B7D-9062-3CC7065636BF}" type="presParOf" srcId="{38473EAB-502F-402B-94CC-7A4EA137710F}" destId="{BEC4395F-1ADA-454D-9F52-B5B13F715FE0}" srcOrd="2" destOrd="0" presId="urn:microsoft.com/office/officeart/2005/8/layout/cycle1"/>
    <dgm:cxn modelId="{5B5BE840-579B-4FDE-919A-C6555F75736A}" type="presParOf" srcId="{38473EAB-502F-402B-94CC-7A4EA137710F}" destId="{8D9C6B9E-8EB1-45C0-BB09-F221CF07B561}" srcOrd="3" destOrd="0" presId="urn:microsoft.com/office/officeart/2005/8/layout/cycle1"/>
    <dgm:cxn modelId="{032CCFA1-E9C5-4CE1-B993-5A2D31A96CAF}" type="presParOf" srcId="{38473EAB-502F-402B-94CC-7A4EA137710F}" destId="{87488324-F15A-40CA-BF6C-19E003F95E66}" srcOrd="4" destOrd="0" presId="urn:microsoft.com/office/officeart/2005/8/layout/cycle1"/>
    <dgm:cxn modelId="{59640E83-9929-4C15-A4E9-A11CCC5CD9EE}" type="presParOf" srcId="{38473EAB-502F-402B-94CC-7A4EA137710F}" destId="{1B2226EF-D760-483D-9265-9DB77ACFC15B}" srcOrd="5" destOrd="0" presId="urn:microsoft.com/office/officeart/2005/8/layout/cycle1"/>
    <dgm:cxn modelId="{9303623C-E42A-4438-8283-5DF0C9248E29}" type="presParOf" srcId="{38473EAB-502F-402B-94CC-7A4EA137710F}" destId="{4D37B8B4-D254-49A9-93DF-11908507D57B}" srcOrd="6" destOrd="0" presId="urn:microsoft.com/office/officeart/2005/8/layout/cycle1"/>
    <dgm:cxn modelId="{335294CC-150C-42F8-9E5C-D383004C1C0B}" type="presParOf" srcId="{38473EAB-502F-402B-94CC-7A4EA137710F}" destId="{87DDF67C-B846-43DF-968C-3BBC7A1223EB}" srcOrd="7" destOrd="0" presId="urn:microsoft.com/office/officeart/2005/8/layout/cycle1"/>
    <dgm:cxn modelId="{4DA05D25-6C77-4AA2-91BA-F07B58C2CF7F}" type="presParOf" srcId="{38473EAB-502F-402B-94CC-7A4EA137710F}" destId="{8BFA8C1C-89E0-4554-80F3-5C716EA1DCEF}" srcOrd="8" destOrd="0" presId="urn:microsoft.com/office/officeart/2005/8/layout/cycle1"/>
    <dgm:cxn modelId="{2312C0F9-8108-4670-9455-77BB70721313}" type="presParOf" srcId="{38473EAB-502F-402B-94CC-7A4EA137710F}" destId="{2897C838-8928-4F5A-A1E5-BBA5900926FB}" srcOrd="9" destOrd="0" presId="urn:microsoft.com/office/officeart/2005/8/layout/cycle1"/>
    <dgm:cxn modelId="{3F15D00F-E4C5-46D6-BEF4-5AD7A351B131}" type="presParOf" srcId="{38473EAB-502F-402B-94CC-7A4EA137710F}" destId="{21282719-CAAE-490A-991B-E735AFC184DB}" srcOrd="10" destOrd="0" presId="urn:microsoft.com/office/officeart/2005/8/layout/cycle1"/>
    <dgm:cxn modelId="{1DBA819B-749C-4B7C-BFDD-571D34426B2E}" type="presParOf" srcId="{38473EAB-502F-402B-94CC-7A4EA137710F}" destId="{56F86B26-A8E2-40F9-8E1E-9B2F5F7B148B}" srcOrd="11" destOrd="0" presId="urn:microsoft.com/office/officeart/2005/8/layout/cycle1"/>
    <dgm:cxn modelId="{688654DD-AFE5-4BF8-A766-B2CAA761E5D4}" type="presParOf" srcId="{38473EAB-502F-402B-94CC-7A4EA137710F}" destId="{4589DDA7-71BB-42BB-9A40-ACFAD54D3626}" srcOrd="12" destOrd="0" presId="urn:microsoft.com/office/officeart/2005/8/layout/cycle1"/>
    <dgm:cxn modelId="{283A607C-69B8-4EEC-95D7-119E655BA149}" type="presParOf" srcId="{38473EAB-502F-402B-94CC-7A4EA137710F}" destId="{148E29BF-C998-44F3-81C3-27D69C0DEA8C}" srcOrd="13" destOrd="0" presId="urn:microsoft.com/office/officeart/2005/8/layout/cycle1"/>
    <dgm:cxn modelId="{75A6958A-8928-446E-BA52-50E49DC79D80}" type="presParOf" srcId="{38473EAB-502F-402B-94CC-7A4EA137710F}" destId="{886AFED1-B502-425F-9336-EAEF564B7644}" srcOrd="14" destOrd="0" presId="urn:microsoft.com/office/officeart/2005/8/layout/cycle1"/>
    <dgm:cxn modelId="{0E744036-A632-4DEF-BDA1-69045BF53970}" type="presParOf" srcId="{38473EAB-502F-402B-94CC-7A4EA137710F}" destId="{6F278882-9C25-4D3E-BBB7-17575C049311}" srcOrd="15" destOrd="0" presId="urn:microsoft.com/office/officeart/2005/8/layout/cycle1"/>
    <dgm:cxn modelId="{B531138A-BD96-4739-8BE2-7084F3398A54}" type="presParOf" srcId="{38473EAB-502F-402B-94CC-7A4EA137710F}" destId="{C2940B9D-57E5-4319-A791-0A734EB590F1}" srcOrd="16" destOrd="0" presId="urn:microsoft.com/office/officeart/2005/8/layout/cycle1"/>
    <dgm:cxn modelId="{AC716119-7273-4CFD-9550-5A27D04B229D}" type="presParOf" srcId="{38473EAB-502F-402B-94CC-7A4EA137710F}" destId="{4AEB53BB-C374-495B-A8B5-B4F247609269}" srcOrd="17" destOrd="0" presId="urn:microsoft.com/office/officeart/2005/8/layout/cycle1"/>
  </dgm:cxnLst>
  <dgm:bg/>
  <dgm:whole/>
</dgm:dataModel>
</file>

<file path=ppt/diagrams/data7.xml><?xml version="1.0" encoding="utf-8"?>
<dgm:dataModel xmlns:dgm="http://schemas.openxmlformats.org/drawingml/2006/diagram" xmlns:a="http://schemas.openxmlformats.org/drawingml/2006/main">
  <dgm:ptLst>
    <dgm:pt modelId="{B6682DA3-0684-40F9-858A-E812CA997653}"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zh-TW" altLang="en-US"/>
        </a:p>
      </dgm:t>
    </dgm:pt>
    <dgm:pt modelId="{D6B1481C-B0E6-41F7-AECC-2EA57C206BAD}">
      <dgm:prSet phldrT="[文字]"/>
      <dgm:spPr/>
      <dgm:t>
        <a:bodyPr/>
        <a:lstStyle/>
        <a:p>
          <a:r>
            <a:rPr lang="zh-TW" altLang="en-US" dirty="0" smtClean="0"/>
            <a:t>創傷：</a:t>
          </a:r>
          <a:endParaRPr lang="en-US" altLang="zh-TW" dirty="0" smtClean="0"/>
        </a:p>
        <a:p>
          <a:r>
            <a:rPr lang="en-US" altLang="zh-TW" dirty="0" smtClean="0"/>
            <a:t>1.</a:t>
          </a:r>
          <a:r>
            <a:rPr lang="zh-TW" altLang="en-US" dirty="0" smtClean="0"/>
            <a:t>突來的失落</a:t>
          </a:r>
          <a:endParaRPr lang="en-US" altLang="zh-TW" dirty="0" smtClean="0"/>
        </a:p>
        <a:p>
          <a:r>
            <a:rPr lang="en-US" altLang="zh-TW" dirty="0" smtClean="0"/>
            <a:t>2.</a:t>
          </a:r>
          <a:r>
            <a:rPr lang="zh-TW" altLang="en-US" dirty="0" smtClean="0"/>
            <a:t>侵入</a:t>
          </a:r>
          <a:endParaRPr lang="en-US" altLang="zh-TW" dirty="0" smtClean="0"/>
        </a:p>
        <a:p>
          <a:r>
            <a:rPr lang="en-US" altLang="zh-TW" dirty="0" smtClean="0"/>
            <a:t>3.</a:t>
          </a:r>
          <a:r>
            <a:rPr lang="zh-TW" altLang="en-US" dirty="0" smtClean="0"/>
            <a:t>剝奪</a:t>
          </a:r>
          <a:endParaRPr lang="en-US" altLang="zh-TW" dirty="0" smtClean="0"/>
        </a:p>
        <a:p>
          <a:r>
            <a:rPr lang="en-US" altLang="zh-TW" dirty="0" smtClean="0"/>
            <a:t>4.</a:t>
          </a:r>
          <a:r>
            <a:rPr lang="zh-TW" altLang="en-US" dirty="0" smtClean="0"/>
            <a:t>排斥</a:t>
          </a:r>
          <a:endParaRPr lang="zh-TW" altLang="en-US" dirty="0"/>
        </a:p>
      </dgm:t>
    </dgm:pt>
    <dgm:pt modelId="{30DAFC6D-BB09-4862-AC5D-B3113580F38D}" type="parTrans" cxnId="{69A17C1D-1216-4C92-A5E3-D315C7443C90}">
      <dgm:prSet/>
      <dgm:spPr/>
      <dgm:t>
        <a:bodyPr/>
        <a:lstStyle/>
        <a:p>
          <a:endParaRPr lang="zh-TW" altLang="en-US"/>
        </a:p>
      </dgm:t>
    </dgm:pt>
    <dgm:pt modelId="{7DB9CDFB-538C-4FAB-B7F3-C7E71A9C87C6}" type="sibTrans" cxnId="{69A17C1D-1216-4C92-A5E3-D315C7443C90}">
      <dgm:prSet/>
      <dgm:spPr/>
      <dgm:t>
        <a:bodyPr/>
        <a:lstStyle/>
        <a:p>
          <a:endParaRPr lang="zh-TW" altLang="en-US"/>
        </a:p>
      </dgm:t>
    </dgm:pt>
    <dgm:pt modelId="{197DFA23-A523-4EBF-AA77-4DFDBE0E8E5C}">
      <dgm:prSet phldrT="[文字]"/>
      <dgm:spPr/>
      <dgm:t>
        <a:bodyPr/>
        <a:lstStyle/>
        <a:p>
          <a:r>
            <a:rPr lang="zh-TW" altLang="en-US" dirty="0" smtClean="0"/>
            <a:t>復原：</a:t>
          </a:r>
          <a:endParaRPr lang="en-US" altLang="zh-TW" dirty="0" smtClean="0"/>
        </a:p>
        <a:p>
          <a:r>
            <a:rPr lang="en-US" altLang="zh-TW" dirty="0" smtClean="0"/>
            <a:t>1.</a:t>
          </a:r>
          <a:r>
            <a:rPr lang="zh-TW" altLang="en-US" dirty="0" smtClean="0"/>
            <a:t>基本的人格信念</a:t>
          </a:r>
          <a:endParaRPr lang="en-US" altLang="zh-TW" dirty="0" smtClean="0"/>
        </a:p>
        <a:p>
          <a:r>
            <a:rPr lang="en-US" altLang="zh-TW" dirty="0" smtClean="0"/>
            <a:t>(</a:t>
          </a:r>
          <a:r>
            <a:rPr lang="zh-TW" altLang="en-US" dirty="0" smtClean="0"/>
            <a:t>世界觀、人生法則</a:t>
          </a:r>
          <a:r>
            <a:rPr lang="en-US" altLang="zh-TW" dirty="0" smtClean="0"/>
            <a:t>…)</a:t>
          </a:r>
        </a:p>
        <a:p>
          <a:r>
            <a:rPr lang="en-US" altLang="zh-TW" dirty="0" smtClean="0"/>
            <a:t>2.</a:t>
          </a:r>
          <a:r>
            <a:rPr lang="zh-TW" altLang="en-US" dirty="0" smtClean="0"/>
            <a:t>外在支持環境</a:t>
          </a:r>
          <a:endParaRPr lang="en-US" altLang="zh-TW" dirty="0" smtClean="0"/>
        </a:p>
        <a:p>
          <a:r>
            <a:rPr lang="en-US" altLang="zh-TW" dirty="0" smtClean="0"/>
            <a:t>(</a:t>
          </a:r>
          <a:r>
            <a:rPr lang="zh-TW" altLang="en-US" dirty="0" smtClean="0"/>
            <a:t>周遭人對創傷的定義</a:t>
          </a:r>
          <a:r>
            <a:rPr lang="en-US" altLang="zh-TW" dirty="0" smtClean="0"/>
            <a:t>…)</a:t>
          </a:r>
          <a:endParaRPr lang="zh-TW" altLang="en-US" dirty="0"/>
        </a:p>
      </dgm:t>
    </dgm:pt>
    <dgm:pt modelId="{8B0AB544-1C3A-4F99-A39D-07BF43C97D6B}" type="parTrans" cxnId="{F2FEA204-C139-4083-A625-4F4965B01C93}">
      <dgm:prSet/>
      <dgm:spPr/>
      <dgm:t>
        <a:bodyPr/>
        <a:lstStyle/>
        <a:p>
          <a:endParaRPr lang="zh-TW" altLang="en-US"/>
        </a:p>
      </dgm:t>
    </dgm:pt>
    <dgm:pt modelId="{FF66BBAB-7171-4715-A08D-AF030FE2EFCB}" type="sibTrans" cxnId="{F2FEA204-C139-4083-A625-4F4965B01C93}">
      <dgm:prSet/>
      <dgm:spPr/>
      <dgm:t>
        <a:bodyPr/>
        <a:lstStyle/>
        <a:p>
          <a:endParaRPr lang="zh-TW" altLang="en-US"/>
        </a:p>
      </dgm:t>
    </dgm:pt>
    <dgm:pt modelId="{585948DB-BEF8-4F68-9661-642B40067D30}" type="pres">
      <dgm:prSet presAssocID="{B6682DA3-0684-40F9-858A-E812CA997653}" presName="compositeShape" presStyleCnt="0">
        <dgm:presLayoutVars>
          <dgm:chMax val="2"/>
          <dgm:dir/>
          <dgm:resizeHandles val="exact"/>
        </dgm:presLayoutVars>
      </dgm:prSet>
      <dgm:spPr/>
      <dgm:t>
        <a:bodyPr/>
        <a:lstStyle/>
        <a:p>
          <a:endParaRPr lang="zh-TW" altLang="en-US"/>
        </a:p>
      </dgm:t>
    </dgm:pt>
    <dgm:pt modelId="{E6C077BC-CFF1-4A16-8AF5-0A667510E5BD}" type="pres">
      <dgm:prSet presAssocID="{B6682DA3-0684-40F9-858A-E812CA997653}" presName="divider" presStyleLbl="fgShp" presStyleIdx="0" presStyleCnt="1"/>
      <dgm:spPr/>
    </dgm:pt>
    <dgm:pt modelId="{4FC23E7A-A15B-4914-A0FC-1198F95281E9}" type="pres">
      <dgm:prSet presAssocID="{D6B1481C-B0E6-41F7-AECC-2EA57C206BAD}" presName="downArrow" presStyleLbl="node1" presStyleIdx="0" presStyleCnt="2"/>
      <dgm:spPr/>
    </dgm:pt>
    <dgm:pt modelId="{1570D188-7360-460F-8E35-70E09CBC27CA}" type="pres">
      <dgm:prSet presAssocID="{D6B1481C-B0E6-41F7-AECC-2EA57C206BAD}" presName="downArrowText" presStyleLbl="revTx" presStyleIdx="0" presStyleCnt="2">
        <dgm:presLayoutVars>
          <dgm:bulletEnabled val="1"/>
        </dgm:presLayoutVars>
      </dgm:prSet>
      <dgm:spPr/>
      <dgm:t>
        <a:bodyPr/>
        <a:lstStyle/>
        <a:p>
          <a:endParaRPr lang="zh-TW" altLang="en-US"/>
        </a:p>
      </dgm:t>
    </dgm:pt>
    <dgm:pt modelId="{A15D3070-D966-4480-A961-401BBA47CB48}" type="pres">
      <dgm:prSet presAssocID="{197DFA23-A523-4EBF-AA77-4DFDBE0E8E5C}" presName="upArrow" presStyleLbl="node1" presStyleIdx="1" presStyleCnt="2"/>
      <dgm:spPr/>
    </dgm:pt>
    <dgm:pt modelId="{B6FA2CDB-C5BB-4419-A814-7960C9DDCBA6}" type="pres">
      <dgm:prSet presAssocID="{197DFA23-A523-4EBF-AA77-4DFDBE0E8E5C}" presName="upArrowText" presStyleLbl="revTx" presStyleIdx="1" presStyleCnt="2" custScaleX="163113">
        <dgm:presLayoutVars>
          <dgm:bulletEnabled val="1"/>
        </dgm:presLayoutVars>
      </dgm:prSet>
      <dgm:spPr/>
      <dgm:t>
        <a:bodyPr/>
        <a:lstStyle/>
        <a:p>
          <a:endParaRPr lang="zh-TW" altLang="en-US"/>
        </a:p>
      </dgm:t>
    </dgm:pt>
  </dgm:ptLst>
  <dgm:cxnLst>
    <dgm:cxn modelId="{592E654F-1579-43BA-ACFC-E62606AD75A3}" type="presOf" srcId="{197DFA23-A523-4EBF-AA77-4DFDBE0E8E5C}" destId="{B6FA2CDB-C5BB-4419-A814-7960C9DDCBA6}" srcOrd="0" destOrd="0" presId="urn:microsoft.com/office/officeart/2005/8/layout/arrow3"/>
    <dgm:cxn modelId="{DE1AA8DB-F579-4ECD-8641-38A5D1C9268E}" type="presOf" srcId="{B6682DA3-0684-40F9-858A-E812CA997653}" destId="{585948DB-BEF8-4F68-9661-642B40067D30}" srcOrd="0" destOrd="0" presId="urn:microsoft.com/office/officeart/2005/8/layout/arrow3"/>
    <dgm:cxn modelId="{69A17C1D-1216-4C92-A5E3-D315C7443C90}" srcId="{B6682DA3-0684-40F9-858A-E812CA997653}" destId="{D6B1481C-B0E6-41F7-AECC-2EA57C206BAD}" srcOrd="0" destOrd="0" parTransId="{30DAFC6D-BB09-4862-AC5D-B3113580F38D}" sibTransId="{7DB9CDFB-538C-4FAB-B7F3-C7E71A9C87C6}"/>
    <dgm:cxn modelId="{08656388-EBAE-47D4-95D4-23DCD7C98BE4}" type="presOf" srcId="{D6B1481C-B0E6-41F7-AECC-2EA57C206BAD}" destId="{1570D188-7360-460F-8E35-70E09CBC27CA}" srcOrd="0" destOrd="0" presId="urn:microsoft.com/office/officeart/2005/8/layout/arrow3"/>
    <dgm:cxn modelId="{F2FEA204-C139-4083-A625-4F4965B01C93}" srcId="{B6682DA3-0684-40F9-858A-E812CA997653}" destId="{197DFA23-A523-4EBF-AA77-4DFDBE0E8E5C}" srcOrd="1" destOrd="0" parTransId="{8B0AB544-1C3A-4F99-A39D-07BF43C97D6B}" sibTransId="{FF66BBAB-7171-4715-A08D-AF030FE2EFCB}"/>
    <dgm:cxn modelId="{F1512D65-B8C1-4304-BD22-73E1BE8475A3}" type="presParOf" srcId="{585948DB-BEF8-4F68-9661-642B40067D30}" destId="{E6C077BC-CFF1-4A16-8AF5-0A667510E5BD}" srcOrd="0" destOrd="0" presId="urn:microsoft.com/office/officeart/2005/8/layout/arrow3"/>
    <dgm:cxn modelId="{4C9684F0-B042-4C05-AE65-873D951F503C}" type="presParOf" srcId="{585948DB-BEF8-4F68-9661-642B40067D30}" destId="{4FC23E7A-A15B-4914-A0FC-1198F95281E9}" srcOrd="1" destOrd="0" presId="urn:microsoft.com/office/officeart/2005/8/layout/arrow3"/>
    <dgm:cxn modelId="{D36B8ED7-8DD4-410E-B047-B761DEE7ACA3}" type="presParOf" srcId="{585948DB-BEF8-4F68-9661-642B40067D30}" destId="{1570D188-7360-460F-8E35-70E09CBC27CA}" srcOrd="2" destOrd="0" presId="urn:microsoft.com/office/officeart/2005/8/layout/arrow3"/>
    <dgm:cxn modelId="{B3B8BF08-5C46-4776-8BFC-15E943713393}" type="presParOf" srcId="{585948DB-BEF8-4F68-9661-642B40067D30}" destId="{A15D3070-D966-4480-A961-401BBA47CB48}" srcOrd="3" destOrd="0" presId="urn:microsoft.com/office/officeart/2005/8/layout/arrow3"/>
    <dgm:cxn modelId="{05E7551A-39BC-4456-9004-9C31963C5C4E}" type="presParOf" srcId="{585948DB-BEF8-4F68-9661-642B40067D30}" destId="{B6FA2CDB-C5BB-4419-A814-7960C9DDCBA6}" srcOrd="4" destOrd="0" presId="urn:microsoft.com/office/officeart/2005/8/layout/arrow3"/>
  </dgm:cxnLst>
  <dgm:bg/>
  <dgm:whole/>
</dgm:dataModel>
</file>

<file path=ppt/diagrams/data8.xml><?xml version="1.0" encoding="utf-8"?>
<dgm:dataModel xmlns:dgm="http://schemas.openxmlformats.org/drawingml/2006/diagram" xmlns:a="http://schemas.openxmlformats.org/drawingml/2006/main">
  <dgm:ptLst>
    <dgm:pt modelId="{A801AC29-62AF-42FE-9551-5585D86FA876}" type="doc">
      <dgm:prSet loTypeId="urn:microsoft.com/office/officeart/2005/8/layout/cycle7" loCatId="cycle" qsTypeId="urn:microsoft.com/office/officeart/2005/8/quickstyle/simple1" qsCatId="simple" csTypeId="urn:microsoft.com/office/officeart/2005/8/colors/accent1_2" csCatId="accent1" phldr="1"/>
      <dgm:spPr/>
    </dgm:pt>
    <dgm:pt modelId="{8CE6720F-6694-410F-B207-96074D8E182B}" type="pres">
      <dgm:prSet presAssocID="{A801AC29-62AF-42FE-9551-5585D86FA876}" presName="Name0" presStyleCnt="0">
        <dgm:presLayoutVars>
          <dgm:dir/>
          <dgm:resizeHandles val="exact"/>
        </dgm:presLayoutVars>
      </dgm:prSet>
      <dgm:spPr/>
    </dgm:pt>
  </dgm:ptLst>
  <dgm:cxnLst>
    <dgm:cxn modelId="{8A8ECD8E-B750-4D6C-BA0B-004F4F28EDF9}" type="presOf" srcId="{A801AC29-62AF-42FE-9551-5585D86FA876}" destId="{8CE6720F-6694-410F-B207-96074D8E182B}" srcOrd="0" destOrd="0" presId="urn:microsoft.com/office/officeart/2005/8/layout/cycle7"/>
  </dgm:cxnLst>
  <dgm:bg/>
  <dgm:whole/>
</dgm:dataModel>
</file>

<file path=ppt/diagrams/data9.xml><?xml version="1.0" encoding="utf-8"?>
<dgm:dataModel xmlns:dgm="http://schemas.openxmlformats.org/drawingml/2006/diagram" xmlns:a="http://schemas.openxmlformats.org/drawingml/2006/main">
  <dgm:ptLst>
    <dgm:pt modelId="{DA1B7914-2558-44AE-A85B-ACE2670FCCA4}" type="doc">
      <dgm:prSet loTypeId="urn:microsoft.com/office/officeart/2005/8/layout/chart3" loCatId="relationship" qsTypeId="urn:microsoft.com/office/officeart/2005/8/quickstyle/simple3" qsCatId="simple" csTypeId="urn:microsoft.com/office/officeart/2005/8/colors/accent1_2" csCatId="accent1" phldr="1"/>
      <dgm:spPr/>
      <dgm:t>
        <a:bodyPr/>
        <a:lstStyle/>
        <a:p>
          <a:endParaRPr lang="zh-TW" altLang="en-US"/>
        </a:p>
      </dgm:t>
    </dgm:pt>
    <dgm:pt modelId="{69EEE2EE-FF8B-429B-AC28-C9CAB3E2DB21}">
      <dgm:prSet phldrT="[文字]"/>
      <dgm:spPr/>
      <dgm:t>
        <a:bodyPr/>
        <a:lstStyle/>
        <a:p>
          <a:r>
            <a:rPr lang="zh-TW" altLang="en-US" dirty="0" smtClean="0"/>
            <a:t>性別平等工作法</a:t>
          </a:r>
          <a:endParaRPr lang="zh-TW" altLang="en-US" dirty="0"/>
        </a:p>
      </dgm:t>
    </dgm:pt>
    <dgm:pt modelId="{A2C60F7C-DA3E-4CB1-9354-D1254CC42D20}" type="parTrans" cxnId="{060EE2F9-D2B9-48C2-88C0-BC406162F8FE}">
      <dgm:prSet/>
      <dgm:spPr/>
      <dgm:t>
        <a:bodyPr/>
        <a:lstStyle/>
        <a:p>
          <a:endParaRPr lang="zh-TW" altLang="en-US"/>
        </a:p>
      </dgm:t>
    </dgm:pt>
    <dgm:pt modelId="{6DC50034-B278-4D1C-8876-E3655E3318B6}" type="sibTrans" cxnId="{060EE2F9-D2B9-48C2-88C0-BC406162F8FE}">
      <dgm:prSet/>
      <dgm:spPr/>
      <dgm:t>
        <a:bodyPr/>
        <a:lstStyle/>
        <a:p>
          <a:endParaRPr lang="zh-TW" altLang="en-US"/>
        </a:p>
      </dgm:t>
    </dgm:pt>
    <dgm:pt modelId="{148771E1-5B35-450E-B7C2-C24645BC041A}">
      <dgm:prSet phldrT="[文字]"/>
      <dgm:spPr/>
      <dgm:t>
        <a:bodyPr/>
        <a:lstStyle/>
        <a:p>
          <a:r>
            <a:rPr lang="zh-TW" altLang="en-US" dirty="0" smtClean="0"/>
            <a:t>性別平等教育法</a:t>
          </a:r>
          <a:endParaRPr lang="zh-TW" altLang="en-US" dirty="0"/>
        </a:p>
      </dgm:t>
    </dgm:pt>
    <dgm:pt modelId="{3421FF96-5BC8-4EBE-9844-6BF5E08517B7}" type="parTrans" cxnId="{8FF4157E-CD51-488A-8914-07FF534AD19F}">
      <dgm:prSet/>
      <dgm:spPr/>
      <dgm:t>
        <a:bodyPr/>
        <a:lstStyle/>
        <a:p>
          <a:endParaRPr lang="zh-TW" altLang="en-US"/>
        </a:p>
      </dgm:t>
    </dgm:pt>
    <dgm:pt modelId="{909810FE-F5B8-416E-9B64-0435D842C9DC}" type="sibTrans" cxnId="{8FF4157E-CD51-488A-8914-07FF534AD19F}">
      <dgm:prSet/>
      <dgm:spPr/>
      <dgm:t>
        <a:bodyPr/>
        <a:lstStyle/>
        <a:p>
          <a:endParaRPr lang="zh-TW" altLang="en-US"/>
        </a:p>
      </dgm:t>
    </dgm:pt>
    <dgm:pt modelId="{7A63CA10-8E90-46A3-A714-EDBE94880C89}">
      <dgm:prSet phldrT="[文字]"/>
      <dgm:spPr/>
      <dgm:t>
        <a:bodyPr/>
        <a:lstStyle/>
        <a:p>
          <a:r>
            <a:rPr lang="zh-TW" i="1" dirty="0" smtClean="0"/>
            <a:t>校園性侵害性騷擾或性霸凌防治準則</a:t>
          </a:r>
          <a:endParaRPr lang="zh-TW" altLang="en-US" i="1" dirty="0"/>
        </a:p>
      </dgm:t>
    </dgm:pt>
    <dgm:pt modelId="{46D4139D-0A57-448D-95BD-9C8388D0AEB3}" type="parTrans" cxnId="{F360E3D6-0D06-4F68-9E7D-E1E4E3CAEBCF}">
      <dgm:prSet/>
      <dgm:spPr/>
      <dgm:t>
        <a:bodyPr/>
        <a:lstStyle/>
        <a:p>
          <a:endParaRPr lang="zh-TW" altLang="en-US"/>
        </a:p>
      </dgm:t>
    </dgm:pt>
    <dgm:pt modelId="{E9736FAB-0B8D-4129-B7D1-111CC7B9BE5E}" type="sibTrans" cxnId="{F360E3D6-0D06-4F68-9E7D-E1E4E3CAEBCF}">
      <dgm:prSet/>
      <dgm:spPr/>
      <dgm:t>
        <a:bodyPr/>
        <a:lstStyle/>
        <a:p>
          <a:endParaRPr lang="zh-TW" altLang="en-US"/>
        </a:p>
      </dgm:t>
    </dgm:pt>
    <dgm:pt modelId="{5DF8CED9-DA76-4FA1-8288-A3A972490C47}">
      <dgm:prSet phldrT="[文字]"/>
      <dgm:spPr/>
      <dgm:t>
        <a:bodyPr/>
        <a:lstStyle/>
        <a:p>
          <a:r>
            <a:rPr lang="zh-TW" altLang="en-US" dirty="0" smtClean="0"/>
            <a:t>性騷擾防治法</a:t>
          </a:r>
          <a:endParaRPr lang="zh-TW" altLang="en-US" dirty="0"/>
        </a:p>
      </dgm:t>
    </dgm:pt>
    <dgm:pt modelId="{62E8F272-128F-460D-98D2-F22882E17D0E}" type="parTrans" cxnId="{D6E08D70-ED32-47C3-957E-72198A6DF35D}">
      <dgm:prSet/>
      <dgm:spPr/>
      <dgm:t>
        <a:bodyPr/>
        <a:lstStyle/>
        <a:p>
          <a:endParaRPr lang="zh-TW" altLang="en-US"/>
        </a:p>
      </dgm:t>
    </dgm:pt>
    <dgm:pt modelId="{2891F004-9360-4E46-BD54-DA6FA862AD1A}" type="sibTrans" cxnId="{D6E08D70-ED32-47C3-957E-72198A6DF35D}">
      <dgm:prSet/>
      <dgm:spPr/>
      <dgm:t>
        <a:bodyPr/>
        <a:lstStyle/>
        <a:p>
          <a:endParaRPr lang="zh-TW" altLang="en-US"/>
        </a:p>
      </dgm:t>
    </dgm:pt>
    <dgm:pt modelId="{6EE603E0-E014-4784-AEBE-6CC4ACE723E0}">
      <dgm:prSet phldrT="[文字]"/>
      <dgm:spPr/>
      <dgm:t>
        <a:bodyPr/>
        <a:lstStyle/>
        <a:p>
          <a:r>
            <a:rPr lang="zh-TW" altLang="en-US" i="1" dirty="0" smtClean="0"/>
            <a:t>性別平等教育法施行細則</a:t>
          </a:r>
          <a:endParaRPr lang="zh-TW" altLang="en-US" i="1" dirty="0"/>
        </a:p>
      </dgm:t>
    </dgm:pt>
    <dgm:pt modelId="{C0067F24-95B0-46F3-907D-8A422874D41D}" type="parTrans" cxnId="{1D8D1561-5FA5-41DB-BA83-E24C7D67F767}">
      <dgm:prSet/>
      <dgm:spPr/>
      <dgm:t>
        <a:bodyPr/>
        <a:lstStyle/>
        <a:p>
          <a:endParaRPr lang="zh-TW" altLang="en-US"/>
        </a:p>
      </dgm:t>
    </dgm:pt>
    <dgm:pt modelId="{A5154811-FC19-4409-8B5A-A1D9959971BD}" type="sibTrans" cxnId="{1D8D1561-5FA5-41DB-BA83-E24C7D67F767}">
      <dgm:prSet/>
      <dgm:spPr/>
      <dgm:t>
        <a:bodyPr/>
        <a:lstStyle/>
        <a:p>
          <a:endParaRPr lang="zh-TW" altLang="en-US"/>
        </a:p>
      </dgm:t>
    </dgm:pt>
    <dgm:pt modelId="{9B13232F-B504-4142-8C9A-D81F557FA7AD}" type="pres">
      <dgm:prSet presAssocID="{DA1B7914-2558-44AE-A85B-ACE2670FCCA4}" presName="compositeShape" presStyleCnt="0">
        <dgm:presLayoutVars>
          <dgm:chMax val="7"/>
          <dgm:dir/>
          <dgm:resizeHandles val="exact"/>
        </dgm:presLayoutVars>
      </dgm:prSet>
      <dgm:spPr/>
      <dgm:t>
        <a:bodyPr/>
        <a:lstStyle/>
        <a:p>
          <a:endParaRPr lang="zh-TW" altLang="en-US"/>
        </a:p>
      </dgm:t>
    </dgm:pt>
    <dgm:pt modelId="{D533F5D0-EC27-4388-9E2F-50CA39280765}" type="pres">
      <dgm:prSet presAssocID="{DA1B7914-2558-44AE-A85B-ACE2670FCCA4}" presName="wedge1" presStyleLbl="node1" presStyleIdx="0" presStyleCnt="3"/>
      <dgm:spPr/>
      <dgm:t>
        <a:bodyPr/>
        <a:lstStyle/>
        <a:p>
          <a:endParaRPr lang="zh-TW" altLang="en-US"/>
        </a:p>
      </dgm:t>
    </dgm:pt>
    <dgm:pt modelId="{DAC9EF21-ED21-4E80-B48C-62226E1775DC}" type="pres">
      <dgm:prSet presAssocID="{DA1B7914-2558-44AE-A85B-ACE2670FCCA4}" presName="wedge1Tx" presStyleLbl="node1" presStyleIdx="0" presStyleCnt="3">
        <dgm:presLayoutVars>
          <dgm:chMax val="0"/>
          <dgm:chPref val="0"/>
          <dgm:bulletEnabled val="1"/>
        </dgm:presLayoutVars>
      </dgm:prSet>
      <dgm:spPr/>
      <dgm:t>
        <a:bodyPr/>
        <a:lstStyle/>
        <a:p>
          <a:endParaRPr lang="zh-TW" altLang="en-US"/>
        </a:p>
      </dgm:t>
    </dgm:pt>
    <dgm:pt modelId="{B5EA3163-0250-4C63-8F4E-8D79283F26D7}" type="pres">
      <dgm:prSet presAssocID="{DA1B7914-2558-44AE-A85B-ACE2670FCCA4}" presName="wedge2" presStyleLbl="node1" presStyleIdx="1" presStyleCnt="3"/>
      <dgm:spPr/>
      <dgm:t>
        <a:bodyPr/>
        <a:lstStyle/>
        <a:p>
          <a:endParaRPr lang="zh-TW" altLang="en-US"/>
        </a:p>
      </dgm:t>
    </dgm:pt>
    <dgm:pt modelId="{B4E4E3A4-A721-49F0-9561-109A8399E62C}" type="pres">
      <dgm:prSet presAssocID="{DA1B7914-2558-44AE-A85B-ACE2670FCCA4}" presName="wedge2Tx" presStyleLbl="node1" presStyleIdx="1" presStyleCnt="3">
        <dgm:presLayoutVars>
          <dgm:chMax val="0"/>
          <dgm:chPref val="0"/>
          <dgm:bulletEnabled val="1"/>
        </dgm:presLayoutVars>
      </dgm:prSet>
      <dgm:spPr/>
      <dgm:t>
        <a:bodyPr/>
        <a:lstStyle/>
        <a:p>
          <a:endParaRPr lang="zh-TW" altLang="en-US"/>
        </a:p>
      </dgm:t>
    </dgm:pt>
    <dgm:pt modelId="{B0A77872-CC90-459F-97E9-429CF3CB6130}" type="pres">
      <dgm:prSet presAssocID="{DA1B7914-2558-44AE-A85B-ACE2670FCCA4}" presName="wedge3" presStyleLbl="node1" presStyleIdx="2" presStyleCnt="3"/>
      <dgm:spPr/>
      <dgm:t>
        <a:bodyPr/>
        <a:lstStyle/>
        <a:p>
          <a:endParaRPr lang="zh-TW" altLang="en-US"/>
        </a:p>
      </dgm:t>
    </dgm:pt>
    <dgm:pt modelId="{B4AD395A-BC86-4126-8412-FC12C8E521FE}" type="pres">
      <dgm:prSet presAssocID="{DA1B7914-2558-44AE-A85B-ACE2670FCCA4}" presName="wedge3Tx" presStyleLbl="node1" presStyleIdx="2" presStyleCnt="3">
        <dgm:presLayoutVars>
          <dgm:chMax val="0"/>
          <dgm:chPref val="0"/>
          <dgm:bulletEnabled val="1"/>
        </dgm:presLayoutVars>
      </dgm:prSet>
      <dgm:spPr/>
      <dgm:t>
        <a:bodyPr/>
        <a:lstStyle/>
        <a:p>
          <a:endParaRPr lang="zh-TW" altLang="en-US"/>
        </a:p>
      </dgm:t>
    </dgm:pt>
  </dgm:ptLst>
  <dgm:cxnLst>
    <dgm:cxn modelId="{D6E08D70-ED32-47C3-957E-72198A6DF35D}" srcId="{DA1B7914-2558-44AE-A85B-ACE2670FCCA4}" destId="{5DF8CED9-DA76-4FA1-8288-A3A972490C47}" srcOrd="2" destOrd="0" parTransId="{62E8F272-128F-460D-98D2-F22882E17D0E}" sibTransId="{2891F004-9360-4E46-BD54-DA6FA862AD1A}"/>
    <dgm:cxn modelId="{1D8D1561-5FA5-41DB-BA83-E24C7D67F767}" srcId="{148771E1-5B35-450E-B7C2-C24645BC041A}" destId="{6EE603E0-E014-4784-AEBE-6CC4ACE723E0}" srcOrd="1" destOrd="0" parTransId="{C0067F24-95B0-46F3-907D-8A422874D41D}" sibTransId="{A5154811-FC19-4409-8B5A-A1D9959971BD}"/>
    <dgm:cxn modelId="{2F2C1952-CB34-4775-967D-20589DA9934B}" type="presOf" srcId="{7A63CA10-8E90-46A3-A714-EDBE94880C89}" destId="{B4E4E3A4-A721-49F0-9561-109A8399E62C}" srcOrd="1" destOrd="1" presId="urn:microsoft.com/office/officeart/2005/8/layout/chart3"/>
    <dgm:cxn modelId="{61F18DC8-5076-4E4C-B1BE-E5AB83F38AB5}" type="presOf" srcId="{5DF8CED9-DA76-4FA1-8288-A3A972490C47}" destId="{B4AD395A-BC86-4126-8412-FC12C8E521FE}" srcOrd="1" destOrd="0" presId="urn:microsoft.com/office/officeart/2005/8/layout/chart3"/>
    <dgm:cxn modelId="{E3F40D9A-345B-4FD3-A6DC-9D56C9DE13BD}" type="presOf" srcId="{148771E1-5B35-450E-B7C2-C24645BC041A}" destId="{B5EA3163-0250-4C63-8F4E-8D79283F26D7}" srcOrd="0" destOrd="0" presId="urn:microsoft.com/office/officeart/2005/8/layout/chart3"/>
    <dgm:cxn modelId="{A0717CBC-568F-4627-B1D7-6DEB3500D3A4}" type="presOf" srcId="{7A63CA10-8E90-46A3-A714-EDBE94880C89}" destId="{B5EA3163-0250-4C63-8F4E-8D79283F26D7}" srcOrd="0" destOrd="1" presId="urn:microsoft.com/office/officeart/2005/8/layout/chart3"/>
    <dgm:cxn modelId="{53D8F7A7-CE6C-4474-BC47-1202EA276F5C}" type="presOf" srcId="{148771E1-5B35-450E-B7C2-C24645BC041A}" destId="{B4E4E3A4-A721-49F0-9561-109A8399E62C}" srcOrd="1" destOrd="0" presId="urn:microsoft.com/office/officeart/2005/8/layout/chart3"/>
    <dgm:cxn modelId="{3CE65A35-A887-414C-B5FE-9C12DE3EE1C7}" type="presOf" srcId="{5DF8CED9-DA76-4FA1-8288-A3A972490C47}" destId="{B0A77872-CC90-459F-97E9-429CF3CB6130}" srcOrd="0" destOrd="0" presId="urn:microsoft.com/office/officeart/2005/8/layout/chart3"/>
    <dgm:cxn modelId="{CB5EA920-C0CF-4CC9-B508-8062C02370B0}" type="presOf" srcId="{6EE603E0-E014-4784-AEBE-6CC4ACE723E0}" destId="{B5EA3163-0250-4C63-8F4E-8D79283F26D7}" srcOrd="0" destOrd="2" presId="urn:microsoft.com/office/officeart/2005/8/layout/chart3"/>
    <dgm:cxn modelId="{8FF4157E-CD51-488A-8914-07FF534AD19F}" srcId="{DA1B7914-2558-44AE-A85B-ACE2670FCCA4}" destId="{148771E1-5B35-450E-B7C2-C24645BC041A}" srcOrd="1" destOrd="0" parTransId="{3421FF96-5BC8-4EBE-9844-6BF5E08517B7}" sibTransId="{909810FE-F5B8-416E-9B64-0435D842C9DC}"/>
    <dgm:cxn modelId="{F360E3D6-0D06-4F68-9E7D-E1E4E3CAEBCF}" srcId="{148771E1-5B35-450E-B7C2-C24645BC041A}" destId="{7A63CA10-8E90-46A3-A714-EDBE94880C89}" srcOrd="0" destOrd="0" parTransId="{46D4139D-0A57-448D-95BD-9C8388D0AEB3}" sibTransId="{E9736FAB-0B8D-4129-B7D1-111CC7B9BE5E}"/>
    <dgm:cxn modelId="{060EE2F9-D2B9-48C2-88C0-BC406162F8FE}" srcId="{DA1B7914-2558-44AE-A85B-ACE2670FCCA4}" destId="{69EEE2EE-FF8B-429B-AC28-C9CAB3E2DB21}" srcOrd="0" destOrd="0" parTransId="{A2C60F7C-DA3E-4CB1-9354-D1254CC42D20}" sibTransId="{6DC50034-B278-4D1C-8876-E3655E3318B6}"/>
    <dgm:cxn modelId="{6B2F470D-CD0E-4C49-8CE0-665DE087EF46}" type="presOf" srcId="{DA1B7914-2558-44AE-A85B-ACE2670FCCA4}" destId="{9B13232F-B504-4142-8C9A-D81F557FA7AD}" srcOrd="0" destOrd="0" presId="urn:microsoft.com/office/officeart/2005/8/layout/chart3"/>
    <dgm:cxn modelId="{4B8FA15A-F9D9-44B5-9DEB-3A29B4B6E1C8}" type="presOf" srcId="{69EEE2EE-FF8B-429B-AC28-C9CAB3E2DB21}" destId="{DAC9EF21-ED21-4E80-B48C-62226E1775DC}" srcOrd="1" destOrd="0" presId="urn:microsoft.com/office/officeart/2005/8/layout/chart3"/>
    <dgm:cxn modelId="{76C63054-EE59-4066-A026-394F8274AC46}" type="presOf" srcId="{6EE603E0-E014-4784-AEBE-6CC4ACE723E0}" destId="{B4E4E3A4-A721-49F0-9561-109A8399E62C}" srcOrd="1" destOrd="2" presId="urn:microsoft.com/office/officeart/2005/8/layout/chart3"/>
    <dgm:cxn modelId="{4F55ABB0-6978-4279-BD74-F032397E0959}" type="presOf" srcId="{69EEE2EE-FF8B-429B-AC28-C9CAB3E2DB21}" destId="{D533F5D0-EC27-4388-9E2F-50CA39280765}" srcOrd="0" destOrd="0" presId="urn:microsoft.com/office/officeart/2005/8/layout/chart3"/>
    <dgm:cxn modelId="{C30B5D3A-1843-4A21-AA65-DD51A253F58E}" type="presParOf" srcId="{9B13232F-B504-4142-8C9A-D81F557FA7AD}" destId="{D533F5D0-EC27-4388-9E2F-50CA39280765}" srcOrd="0" destOrd="0" presId="urn:microsoft.com/office/officeart/2005/8/layout/chart3"/>
    <dgm:cxn modelId="{9F8BEEC8-BE25-448A-863A-1EA9C8CC7CF6}" type="presParOf" srcId="{9B13232F-B504-4142-8C9A-D81F557FA7AD}" destId="{DAC9EF21-ED21-4E80-B48C-62226E1775DC}" srcOrd="1" destOrd="0" presId="urn:microsoft.com/office/officeart/2005/8/layout/chart3"/>
    <dgm:cxn modelId="{94FD99D2-4AE9-4966-BE65-A906A3E5954A}" type="presParOf" srcId="{9B13232F-B504-4142-8C9A-D81F557FA7AD}" destId="{B5EA3163-0250-4C63-8F4E-8D79283F26D7}" srcOrd="2" destOrd="0" presId="urn:microsoft.com/office/officeart/2005/8/layout/chart3"/>
    <dgm:cxn modelId="{B1B7438F-EF8B-4B20-A387-3DA1CE559DEE}" type="presParOf" srcId="{9B13232F-B504-4142-8C9A-D81F557FA7AD}" destId="{B4E4E3A4-A721-49F0-9561-109A8399E62C}" srcOrd="3" destOrd="0" presId="urn:microsoft.com/office/officeart/2005/8/layout/chart3"/>
    <dgm:cxn modelId="{C808C6ED-C731-46AD-ADC8-3173393422BC}" type="presParOf" srcId="{9B13232F-B504-4142-8C9A-D81F557FA7AD}" destId="{B0A77872-CC90-459F-97E9-429CF3CB6130}" srcOrd="4" destOrd="0" presId="urn:microsoft.com/office/officeart/2005/8/layout/chart3"/>
    <dgm:cxn modelId="{A067D221-4FDB-43A2-947E-11437216BC55}" type="presParOf" srcId="{9B13232F-B504-4142-8C9A-D81F557FA7AD}" destId="{B4AD395A-BC86-4126-8412-FC12C8E521FE}" srcOrd="5" destOrd="0" presId="urn:microsoft.com/office/officeart/2005/8/layout/chart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414BB-4B6D-4CAB-9866-5FE905953572}" type="datetimeFigureOut">
              <a:rPr lang="zh-TW" altLang="en-US" smtClean="0"/>
              <a:pPr/>
              <a:t>2017/6/25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5D3D1-AE4D-4804-8546-9282A2B9B6E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4C5D3D1-AE4D-4804-8546-9282A2B9B6EA}" type="slidenum">
              <a:rPr lang="zh-TW" altLang="en-US" smtClean="0"/>
              <a:pPr/>
              <a:t>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D6AC4C1-2EF1-4DDC-80DD-D1486A3C253A}" type="slidenum">
              <a:rPr lang="zh-TW" altLang="en-US" smtClean="0"/>
              <a:pPr/>
              <a:t>34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D6AC4C1-2EF1-4DDC-80DD-D1486A3C253A}" type="slidenum">
              <a:rPr lang="zh-TW" altLang="en-US" smtClean="0"/>
              <a:pPr/>
              <a:t>50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7E9A12F-E38D-49E2-B5CE-3C83F096A47E}" type="datetimeFigureOut">
              <a:rPr lang="zh-TW" altLang="en-US" smtClean="0"/>
              <a:pPr/>
              <a:t>2017/6/25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4A796BF-A679-471C-BF10-9BFC7700024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A12F-E38D-49E2-B5CE-3C83F096A47E}" type="datetimeFigureOut">
              <a:rPr lang="zh-TW" altLang="en-US" smtClean="0"/>
              <a:pPr/>
              <a:t>2017/6/25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796BF-A679-471C-BF10-9BFC7700024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ykuo.ncue.edu.tw/article/055.ht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lOg2kgGtQv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nclepeterlee.pixnet.net/blog/post/42044035-%E6%80%A7%E7%BE%A9%E5%B7%A5"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2.&#32362;&#26412;/&#19981;&#26159;&#25105;&#30340;&#37679;4201410021942140.pp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hyperlink" Target="http://lishu.typepad.com/malima/2016/11/%E7%99%BD%E9%9B%AA%E5%9B%9E%E5%BE%A9%E7%B4%94%E6%B7%A8%E7%9A%84%E5%84%80%E5%BC%8F-110416.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diagramLayout" Target="../diagrams/layout8.xml"/><Relationship Id="rId7" Type="http://schemas.openxmlformats.org/officeDocument/2006/relationships/diagramLayout" Target="../diagrams/layout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diagramColors" Target="../diagrams/colors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ndltd.ncl.edu.tw/cgi-bin/gs32/gsweb.cgi/ccd=xWX7Fl/search?q=auc=%22%E6%B2%88%E6%83%A0%E8%98%AD%22.&amp;searchmode=basic"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hyperlink" Target="20151124&#37165;&#29983;.pdf" TargetMode="Externa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571868" y="1643050"/>
            <a:ext cx="5243522" cy="1470025"/>
          </a:xfrm>
        </p:spPr>
        <p:txBody>
          <a:bodyPr/>
          <a:lstStyle/>
          <a:p>
            <a:r>
              <a:rPr lang="zh-TW" altLang="en-US" dirty="0" smtClean="0"/>
              <a:t>性平意識與概念</a:t>
            </a:r>
            <a:endParaRPr lang="zh-TW" altLang="en-US" dirty="0"/>
          </a:p>
        </p:txBody>
      </p:sp>
      <p:sp>
        <p:nvSpPr>
          <p:cNvPr id="6" name="矩形 5"/>
          <p:cNvSpPr/>
          <p:nvPr/>
        </p:nvSpPr>
        <p:spPr>
          <a:xfrm>
            <a:off x="4143372" y="3500438"/>
            <a:ext cx="4572000" cy="923330"/>
          </a:xfrm>
          <a:prstGeom prst="rect">
            <a:avLst/>
          </a:prstGeom>
        </p:spPr>
        <p:txBody>
          <a:bodyPr>
            <a:spAutoFit/>
          </a:bodyPr>
          <a:lstStyle/>
          <a:p>
            <a:r>
              <a:rPr lang="zh-TW" altLang="en-US" dirty="0" smtClean="0"/>
              <a:t>普世的人權究竟由何處開始？從微不足道的地方，近到在家裡。」 ─愛蓮娜˙羅斯福</a:t>
            </a:r>
            <a:r>
              <a:rPr lang="en-US" altLang="zh-TW" dirty="0" smtClean="0"/>
              <a:t>《</a:t>
            </a:r>
            <a:r>
              <a:rPr lang="zh-TW" altLang="en-US" dirty="0" smtClean="0"/>
              <a:t>世界人權宣言</a:t>
            </a:r>
            <a:r>
              <a:rPr lang="en-US" altLang="zh-TW" dirty="0" smtClean="0"/>
              <a:t>》 </a:t>
            </a:r>
            <a:endParaRPr lang="zh-TW" altLang="en-US" dirty="0"/>
          </a:p>
        </p:txBody>
      </p:sp>
      <p:sp>
        <p:nvSpPr>
          <p:cNvPr id="8" name="副標題 7"/>
          <p:cNvSpPr>
            <a:spLocks noGrp="1"/>
          </p:cNvSpPr>
          <p:nvPr>
            <p:ph type="subTitle" idx="1"/>
          </p:nvPr>
        </p:nvSpPr>
        <p:spPr>
          <a:xfrm>
            <a:off x="5000628" y="4786322"/>
            <a:ext cx="3771904" cy="1757378"/>
          </a:xfrm>
        </p:spPr>
        <p:txBody>
          <a:bodyPr>
            <a:normAutofit fontScale="62500" lnSpcReduction="20000"/>
          </a:bodyPr>
          <a:lstStyle/>
          <a:p>
            <a:r>
              <a:rPr lang="zh-TW" altLang="en-US" sz="5100" kern="100" dirty="0" smtClean="0">
                <a:ea typeface="標楷體"/>
                <a:cs typeface="Times New Roman"/>
              </a:rPr>
              <a:t>蔡雅智</a:t>
            </a:r>
            <a:endParaRPr lang="en-US" altLang="zh-TW" sz="5100" kern="100" dirty="0" smtClean="0">
              <a:ea typeface="標楷體"/>
              <a:cs typeface="Times New Roman"/>
            </a:endParaRPr>
          </a:p>
          <a:p>
            <a:r>
              <a:rPr lang="zh-TW" altLang="en-US" kern="100" dirty="0" smtClean="0">
                <a:ea typeface="標楷體"/>
                <a:cs typeface="Times New Roman"/>
              </a:rPr>
              <a:t>新竹市特教輔導</a:t>
            </a:r>
            <a:r>
              <a:rPr lang="zh-TW" altLang="en-US" kern="100" dirty="0" smtClean="0">
                <a:ea typeface="標楷體"/>
                <a:cs typeface="Times New Roman"/>
              </a:rPr>
              <a:t>團</a:t>
            </a:r>
            <a:r>
              <a:rPr lang="en-US" altLang="zh-TW" kern="100" dirty="0" smtClean="0">
                <a:ea typeface="標楷體"/>
                <a:cs typeface="Times New Roman"/>
              </a:rPr>
              <a:t>10</a:t>
            </a:r>
            <a:r>
              <a:rPr lang="zh-TW" altLang="en-US" kern="100" dirty="0" smtClean="0">
                <a:ea typeface="標楷體"/>
                <a:cs typeface="Times New Roman"/>
              </a:rPr>
              <a:t>年</a:t>
            </a:r>
            <a:endParaRPr lang="en-US" altLang="zh-TW" kern="100" dirty="0" smtClean="0">
              <a:ea typeface="標楷體"/>
              <a:cs typeface="Times New Roman"/>
            </a:endParaRPr>
          </a:p>
          <a:p>
            <a:r>
              <a:rPr lang="zh-TW" altLang="en-US" kern="100" dirty="0" smtClean="0">
                <a:ea typeface="標楷體"/>
                <a:cs typeface="Times New Roman"/>
              </a:rPr>
              <a:t>新竹教育大學</a:t>
            </a:r>
            <a:r>
              <a:rPr lang="zh-TW" altLang="en-US" kern="100" dirty="0" smtClean="0">
                <a:ea typeface="標楷體"/>
                <a:cs typeface="Times New Roman"/>
              </a:rPr>
              <a:t>心理諮商所</a:t>
            </a:r>
            <a:endParaRPr lang="en-US" altLang="zh-TW" kern="100" dirty="0" smtClean="0">
              <a:ea typeface="標楷體"/>
              <a:cs typeface="Times New Roman"/>
            </a:endParaRPr>
          </a:p>
          <a:p>
            <a:r>
              <a:rPr lang="zh-TW" altLang="en-US" kern="100" dirty="0" smtClean="0">
                <a:ea typeface="標楷體"/>
                <a:cs typeface="Times New Roman"/>
              </a:rPr>
              <a:t>校園性侵害、性騷擾、性霸凌事件調查高階專業人員</a:t>
            </a:r>
            <a:endParaRPr lang="en-US" altLang="zh-TW" kern="100" dirty="0" smtClean="0">
              <a:ea typeface="標楷體"/>
              <a:cs typeface="Times New Roman"/>
            </a:endParaRPr>
          </a:p>
          <a:p>
            <a:endParaRPr lang="en-US" altLang="zh-TW" kern="100" dirty="0" smtClean="0">
              <a:ea typeface="標楷體"/>
              <a:cs typeface="Times New Roman"/>
            </a:endParaRPr>
          </a:p>
          <a:p>
            <a:endParaRPr lang="zh-TW" altLang="en-US" dirty="0"/>
          </a:p>
        </p:txBody>
      </p:sp>
      <p:pic>
        <p:nvPicPr>
          <p:cNvPr id="9" name="內容版面配置區 3" descr="P7010761.JPG"/>
          <p:cNvPicPr>
            <a:picLocks noChangeAspect="1"/>
          </p:cNvPicPr>
          <p:nvPr/>
        </p:nvPicPr>
        <p:blipFill>
          <a:blip r:embed="rId2" cstate="print"/>
          <a:stretch>
            <a:fillRect/>
          </a:stretch>
        </p:blipFill>
        <p:spPr>
          <a:xfrm>
            <a:off x="500034" y="976500"/>
            <a:ext cx="3429024" cy="4906762"/>
          </a:xfrm>
          <a:prstGeom prst="rect">
            <a:avLst/>
          </a:prstGeom>
        </p:spPr>
      </p:pic>
      <p:sp>
        <p:nvSpPr>
          <p:cNvPr id="10" name="矩形 9"/>
          <p:cNvSpPr/>
          <p:nvPr/>
        </p:nvSpPr>
        <p:spPr>
          <a:xfrm rot="584330">
            <a:off x="631346" y="5381062"/>
            <a:ext cx="2889908" cy="954107"/>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zh-TW" altLang="en-US"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rPr>
              <a:t>性別意識如何形成的</a:t>
            </a:r>
            <a:r>
              <a:rPr lang="en-US" altLang="zh-TW"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rPr>
              <a:t>?</a:t>
            </a:r>
            <a:endParaRPr lang="zh-TW" altLang="en-US" sz="2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ln>
            <a:solidFill>
              <a:schemeClr val="tx2">
                <a:lumMod val="75000"/>
              </a:schemeClr>
            </a:solidFill>
          </a:ln>
        </p:spPr>
        <p:txBody>
          <a:bodyPr>
            <a:normAutofit/>
          </a:bodyPr>
          <a:lstStyle/>
          <a:p>
            <a:r>
              <a:rPr lang="zh-TW" alt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相同的行為在不同的文化有不同的處遇</a:t>
            </a:r>
            <a:endParaRPr lang="zh-TW"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性別基模是由社會、文化、家庭、個人等多方因素所建構而成，如同</a:t>
            </a:r>
            <a:r>
              <a:rPr lang="zh-TW" altLang="en-US" u="sng" dirty="0" smtClean="0">
                <a:latin typeface="標楷體" pitchFamily="65" charset="-120"/>
                <a:ea typeface="標楷體" pitchFamily="65" charset="-120"/>
              </a:rPr>
              <a:t>烏干達</a:t>
            </a:r>
            <a:r>
              <a:rPr lang="zh-TW" altLang="en-US" dirty="0" smtClean="0">
                <a:latin typeface="標楷體" pitchFamily="65" charset="-120"/>
                <a:ea typeface="標楷體" pitchFamily="65" charset="-120"/>
              </a:rPr>
              <a:t>女性自小就被教導要碰觸自己的性器官以擴大性器官的敏感帶，維持婚姻的美滿；同樣的，在非洲地區的索馬利亞沙漠上的牧民部落卻需封鎖陰部接受</a:t>
            </a:r>
            <a:r>
              <a:rPr lang="zh-TW" altLang="en-US" dirty="0" smtClean="0">
                <a:solidFill>
                  <a:srgbClr val="FF0000"/>
                </a:solidFill>
                <a:latin typeface="標楷體" pitchFamily="65" charset="-120"/>
                <a:ea typeface="標楷體" pitchFamily="65" charset="-120"/>
              </a:rPr>
              <a:t>割禮</a:t>
            </a:r>
            <a:r>
              <a:rPr lang="zh-TW" altLang="en-US" dirty="0" smtClean="0">
                <a:latin typeface="標楷體" pitchFamily="65" charset="-120"/>
                <a:ea typeface="標楷體" pitchFamily="65" charset="-120"/>
              </a:rPr>
              <a:t>，以保持貞節到新婚之夜；而在台灣社會，大多視性為隱諱的禁忌，教師多以恐嚇</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播放墮胎影片、告知不良結果</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的方式進行性教育。</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3186106" cy="1143000"/>
          </a:xfrm>
        </p:spPr>
        <p:txBody>
          <a:bodyPr/>
          <a:lstStyle/>
          <a:p>
            <a:r>
              <a:rPr lang="zh-TW" altLang="en-US" dirty="0" smtClean="0"/>
              <a:t>沙漠之花</a:t>
            </a:r>
            <a:endParaRPr lang="zh-TW" altLang="en-US" dirty="0"/>
          </a:p>
        </p:txBody>
      </p:sp>
      <p:sp>
        <p:nvSpPr>
          <p:cNvPr id="3" name="內容版面配置區 2"/>
          <p:cNvSpPr>
            <a:spLocks noGrp="1"/>
          </p:cNvSpPr>
          <p:nvPr>
            <p:ph idx="1"/>
          </p:nvPr>
        </p:nvSpPr>
        <p:spPr>
          <a:xfrm>
            <a:off x="214282" y="1428736"/>
            <a:ext cx="4214842" cy="4525963"/>
          </a:xfrm>
        </p:spPr>
        <p:txBody>
          <a:bodyPr>
            <a:normAutofit fontScale="70000" lnSpcReduction="20000"/>
          </a:bodyPr>
          <a:lstStyle/>
          <a:p>
            <a:r>
              <a:rPr lang="zh-TW" altLang="en-US" dirty="0" smtClean="0">
                <a:latin typeface="標楷體" pitchFamily="65" charset="-120"/>
                <a:ea typeface="標楷體" pitchFamily="65" charset="-120"/>
              </a:rPr>
              <a:t>在我們的遊牧文化中，未婚婦女是沒有地位的，因此凡是做母親的都把嫁女兒視為重責大任。索馬利亞人傳統的思想認為女子兩腿的中間有些壞東西，婦女應該把這些東酉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陰蒂、小陰脣和大部分大陰脣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割去，然後把傷口縫起來，讓整個陰部只留下一倒小孔和一道疤。婦女如不這樣封鎖陰部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，就會給視為骯髒、淫蕩，不宜迎娶，上不了婚姻市場 </a:t>
            </a:r>
            <a:r>
              <a:rPr lang="en-US" altLang="zh-TW" dirty="0" smtClean="0">
                <a:latin typeface="標楷體" pitchFamily="65" charset="-120"/>
                <a:ea typeface="標楷體" pitchFamily="65" charset="-120"/>
              </a:rPr>
              <a:t>…</a:t>
            </a:r>
          </a:p>
          <a:p>
            <a:r>
              <a:rPr lang="en-US" altLang="zh-TW" dirty="0" smtClean="0">
                <a:hlinkClick r:id="rId2"/>
              </a:rPr>
              <a:t>http://ykuo.ncue.edu.tw/article/055.htm</a:t>
            </a:r>
            <a:endParaRPr lang="en-US" altLang="zh-TW" dirty="0" smtClean="0"/>
          </a:p>
          <a:p>
            <a:endParaRPr lang="zh-TW" altLang="en-US" dirty="0"/>
          </a:p>
        </p:txBody>
      </p:sp>
      <p:pic>
        <p:nvPicPr>
          <p:cNvPr id="4" name="內容版面配置區 3" descr="p1344491437.jpg"/>
          <p:cNvPicPr>
            <a:picLocks noChangeAspect="1"/>
          </p:cNvPicPr>
          <p:nvPr/>
        </p:nvPicPr>
        <p:blipFill>
          <a:blip r:embed="rId3"/>
          <a:stretch>
            <a:fillRect/>
          </a:stretch>
        </p:blipFill>
        <p:spPr>
          <a:xfrm>
            <a:off x="5072066" y="3071810"/>
            <a:ext cx="3929090" cy="3357586"/>
          </a:xfrm>
          <a:prstGeom prst="rect">
            <a:avLst/>
          </a:prstGeom>
        </p:spPr>
      </p:pic>
      <p:pic>
        <p:nvPicPr>
          <p:cNvPr id="6" name="內容版面配置區 7" descr="p1344491329.jpg"/>
          <p:cNvPicPr>
            <a:picLocks noChangeAspect="1"/>
          </p:cNvPicPr>
          <p:nvPr/>
        </p:nvPicPr>
        <p:blipFill>
          <a:blip r:embed="rId4"/>
          <a:stretch>
            <a:fillRect/>
          </a:stretch>
        </p:blipFill>
        <p:spPr>
          <a:xfrm>
            <a:off x="5072066" y="214290"/>
            <a:ext cx="3929070" cy="2714644"/>
          </a:xfrm>
          <a:prstGeom prst="rect">
            <a:avLst/>
          </a:prstGeom>
        </p:spPr>
      </p:pic>
      <p:sp>
        <p:nvSpPr>
          <p:cNvPr id="7" name="矩形 6"/>
          <p:cNvSpPr/>
          <p:nvPr/>
        </p:nvSpPr>
        <p:spPr>
          <a:xfrm>
            <a:off x="357158" y="5857892"/>
            <a:ext cx="4714908" cy="800219"/>
          </a:xfrm>
          <a:prstGeom prst="rect">
            <a:avLst/>
          </a:prstGeom>
        </p:spPr>
        <p:txBody>
          <a:bodyPr wrap="square">
            <a:spAutoFit/>
          </a:bodyPr>
          <a:lstStyle/>
          <a:p>
            <a:r>
              <a:rPr lang="zh-TW" altLang="en-US" sz="1400" dirty="0" smtClean="0">
                <a:solidFill>
                  <a:schemeClr val="accent5">
                    <a:lumMod val="50000"/>
                  </a:schemeClr>
                </a:solidFill>
                <a:latin typeface="標楷體" pitchFamily="65" charset="-120"/>
                <a:ea typeface="標楷體" pitchFamily="65" charset="-120"/>
              </a:rPr>
              <a:t>他朝醫生瞪了一眼，對我說</a:t>
            </a:r>
            <a:r>
              <a:rPr lang="en-US" altLang="zh-TW" sz="1400" dirty="0" smtClean="0">
                <a:solidFill>
                  <a:schemeClr val="accent5">
                    <a:lumMod val="50000"/>
                  </a:schemeClr>
                </a:solidFill>
                <a:latin typeface="標楷體" pitchFamily="65" charset="-120"/>
                <a:ea typeface="標楷體" pitchFamily="65" charset="-120"/>
              </a:rPr>
              <a:t>﹕</a:t>
            </a:r>
            <a:r>
              <a:rPr lang="zh-TW" altLang="en-US" sz="1400" dirty="0" smtClean="0">
                <a:solidFill>
                  <a:schemeClr val="accent5">
                    <a:lumMod val="50000"/>
                  </a:schemeClr>
                </a:solidFill>
                <a:latin typeface="標楷體" pitchFamily="65" charset="-120"/>
                <a:ea typeface="標楷體" pitchFamily="65" charset="-120"/>
              </a:rPr>
              <a:t>「嗯，如果你真的想把封鎖打開，他們可以給你開刀。但你可知道這樣做是有違文化傳統的嗎？家人知道你要這樣做嗎？」</a:t>
            </a:r>
            <a:r>
              <a:rPr lang="zh-TW" altLang="en-US" dirty="0" smtClean="0">
                <a:solidFill>
                  <a:schemeClr val="accent5">
                    <a:lumMod val="50000"/>
                  </a:schemeClr>
                </a:solidFill>
                <a:latin typeface="標楷體" pitchFamily="65" charset="-120"/>
                <a:ea typeface="標楷體" pitchFamily="65" charset="-120"/>
              </a:rPr>
              <a:t> </a:t>
            </a:r>
            <a:endParaRPr lang="zh-TW" altLang="en-US" dirty="0">
              <a:solidFill>
                <a:schemeClr val="accent5">
                  <a:lumMod val="50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1143000"/>
          </a:xfrm>
        </p:spPr>
        <p:txBody>
          <a:bodyPr/>
          <a:lstStyle/>
          <a:p>
            <a:r>
              <a:rPr lang="zh-TW" altLang="en-US" dirty="0" smtClean="0"/>
              <a:t>偏見的動機</a:t>
            </a:r>
            <a:endParaRPr lang="zh-TW" altLang="en-US" dirty="0"/>
          </a:p>
        </p:txBody>
      </p:sp>
      <p:sp>
        <p:nvSpPr>
          <p:cNvPr id="3" name="內容版面配置區 2"/>
          <p:cNvSpPr>
            <a:spLocks noGrp="1"/>
          </p:cNvSpPr>
          <p:nvPr>
            <p:ph idx="1"/>
          </p:nvPr>
        </p:nvSpPr>
        <p:spPr>
          <a:xfrm>
            <a:off x="500034" y="1000108"/>
            <a:ext cx="7829576" cy="4525963"/>
          </a:xfrm>
        </p:spPr>
        <p:txBody>
          <a:bodyPr/>
          <a:lstStyle/>
          <a:p>
            <a:r>
              <a:rPr lang="zh-TW" altLang="en-US" i="1" u="sng" dirty="0" smtClean="0">
                <a:latin typeface="標楷體" pitchFamily="65" charset="-120"/>
                <a:ea typeface="標楷體" pitchFamily="65" charset="-120"/>
              </a:rPr>
              <a:t>通過偏見，我保護著自己的焦慮</a:t>
            </a:r>
            <a:endParaRPr lang="en-US" altLang="zh-TW" i="1" u="sng" dirty="0" smtClean="0">
              <a:latin typeface="標楷體" pitchFamily="65" charset="-120"/>
              <a:ea typeface="標楷體" pitchFamily="65" charset="-120"/>
            </a:endParaRPr>
          </a:p>
          <a:p>
            <a:endParaRPr lang="en-US" altLang="zh-TW" i="1" u="sng" dirty="0" smtClean="0">
              <a:latin typeface="標楷體" pitchFamily="65" charset="-120"/>
              <a:ea typeface="標楷體" pitchFamily="65" charset="-120"/>
            </a:endParaRPr>
          </a:p>
          <a:p>
            <a:r>
              <a:rPr lang="zh-TW" altLang="en-US" dirty="0" smtClean="0"/>
              <a:t>一、替罪羊理論：挫折</a:t>
            </a:r>
            <a:r>
              <a:rPr lang="en-US" altLang="zh-TW" dirty="0" smtClean="0"/>
              <a:t>-</a:t>
            </a:r>
            <a:r>
              <a:rPr lang="zh-TW" altLang="en-US" dirty="0" smtClean="0"/>
              <a:t>遷怒性的攻擊</a:t>
            </a:r>
            <a:endParaRPr lang="en-US" altLang="zh-TW" dirty="0" smtClean="0"/>
          </a:p>
          <a:p>
            <a:pPr lvl="1"/>
            <a:r>
              <a:rPr lang="en-US" altLang="zh-TW" dirty="0" smtClean="0"/>
              <a:t>(</a:t>
            </a:r>
            <a:r>
              <a:rPr lang="zh-TW" altLang="en-US" dirty="0" smtClean="0"/>
              <a:t>幸福感高，壓力少，偏見少</a:t>
            </a:r>
            <a:r>
              <a:rPr lang="en-US" altLang="zh-TW" dirty="0" smtClean="0"/>
              <a:t>)</a:t>
            </a:r>
          </a:p>
          <a:p>
            <a:r>
              <a:rPr lang="zh-TW" altLang="en-US" dirty="0" smtClean="0"/>
              <a:t>二、尋找群體的認同：抵抗同儕壓力男性優於女性</a:t>
            </a:r>
            <a:endParaRPr lang="en-US" altLang="zh-TW" dirty="0" smtClean="0"/>
          </a:p>
        </p:txBody>
      </p:sp>
      <p:sp>
        <p:nvSpPr>
          <p:cNvPr id="4" name="內容版面配置區 3"/>
          <p:cNvSpPr txBox="1">
            <a:spLocks/>
          </p:cNvSpPr>
          <p:nvPr/>
        </p:nvSpPr>
        <p:spPr>
          <a:xfrm>
            <a:off x="357158" y="4929198"/>
            <a:ext cx="8501090" cy="164307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3200" b="1" i="0" u="none" strike="noStrike" kern="1200" cap="none" spc="0" normalizeH="0" baseline="0" noProof="0" dirty="0" smtClean="0">
                <a:ln>
                  <a:noFill/>
                </a:ln>
                <a:solidFill>
                  <a:schemeClr val="tx1"/>
                </a:solidFill>
                <a:effectLst/>
                <a:uLnTx/>
                <a:uFillTx/>
                <a:latin typeface="+mn-lt"/>
                <a:ea typeface="+mn-ea"/>
                <a:cs typeface="+mn-cs"/>
              </a:rPr>
              <a:t>云云法師開示</a:t>
            </a: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男學生</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：老師，你月經來喔！</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老師：不要把生理期跟女性的情緒畫上等號，這是一種偏見</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之後課上到一半，</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生流鼻血</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女學生：老師，他鼻子業障重啦！上輩子的經血還沒流完</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714356"/>
            <a:ext cx="5972188" cy="725470"/>
          </a:xfrm>
        </p:spPr>
        <p:txBody>
          <a:bodyPr>
            <a:normAutofit fontScale="90000"/>
          </a:bodyPr>
          <a:lstStyle/>
          <a:p>
            <a:r>
              <a:rPr lang="en-US" altLang="zh-TW" sz="3100" dirty="0" smtClean="0">
                <a:solidFill>
                  <a:srgbClr val="FF0000"/>
                </a:solidFill>
              </a:rPr>
              <a:t>LD</a:t>
            </a:r>
            <a:r>
              <a:rPr lang="zh-TW" altLang="en-US" sz="3100" dirty="0" smtClean="0">
                <a:solidFill>
                  <a:srgbClr val="FF0000"/>
                </a:solidFill>
              </a:rPr>
              <a:t>小雲跟爸爸說：</a:t>
            </a:r>
            <a:r>
              <a:rPr lang="en-US" altLang="zh-TW" sz="3100" dirty="0" smtClean="0">
                <a:solidFill>
                  <a:srgbClr val="FF0000"/>
                </a:solidFill>
              </a:rPr>
              <a:t>『</a:t>
            </a:r>
            <a:r>
              <a:rPr lang="zh-TW" altLang="en-US" sz="3100" dirty="0" smtClean="0">
                <a:solidFill>
                  <a:srgbClr val="FF0000"/>
                </a:solidFill>
              </a:rPr>
              <a:t>幫我買減肥藥、帶我去手術、我討厭的我大胸部</a:t>
            </a:r>
            <a:r>
              <a:rPr lang="en-US" altLang="zh-TW" sz="3100" dirty="0" smtClean="0">
                <a:solidFill>
                  <a:srgbClr val="FF0000"/>
                </a:solidFill>
              </a:rPr>
              <a:t>....』</a:t>
            </a:r>
            <a:br>
              <a:rPr lang="en-US" altLang="zh-TW" sz="3100" dirty="0" smtClean="0">
                <a:solidFill>
                  <a:srgbClr val="FF0000"/>
                </a:solidFill>
              </a:rPr>
            </a:br>
            <a:r>
              <a:rPr lang="zh-TW" altLang="en-US" sz="3100" dirty="0" smtClean="0">
                <a:solidFill>
                  <a:srgbClr val="FF0000"/>
                </a:solidFill>
              </a:rPr>
              <a:t>然後她開始拒學</a:t>
            </a:r>
            <a:r>
              <a:rPr lang="en-US" altLang="zh-TW" sz="3100" dirty="0" smtClean="0">
                <a:solidFill>
                  <a:srgbClr val="FF0000"/>
                </a:solidFill>
              </a:rPr>
              <a:t>....</a:t>
            </a:r>
            <a:r>
              <a:rPr lang="zh-TW" altLang="en-US" sz="3100" dirty="0" smtClean="0">
                <a:solidFill>
                  <a:srgbClr val="FF0000"/>
                </a:solidFill>
              </a:rPr>
              <a:t>。</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a:xfrm>
            <a:off x="457200" y="1600200"/>
            <a:ext cx="5614998" cy="4525963"/>
          </a:xfrm>
        </p:spPr>
        <p:txBody>
          <a:bodyPr>
            <a:normAutofit/>
          </a:bodyPr>
          <a:lstStyle/>
          <a:p>
            <a:r>
              <a:rPr lang="en-US" u="sng" dirty="0" smtClean="0">
                <a:hlinkClick r:id="rId2"/>
              </a:rPr>
              <a:t>https://</a:t>
            </a:r>
            <a:r>
              <a:rPr lang="en-US" u="sng" dirty="0" smtClean="0">
                <a:hlinkClick r:id="rId2"/>
              </a:rPr>
              <a:t>www.youtube.com/watch?v=lOg2kgGtQv8</a:t>
            </a:r>
            <a:endParaRPr lang="en-US" u="sng" dirty="0" smtClean="0"/>
          </a:p>
          <a:p>
            <a:endParaRPr lang="en-US" u="sng" dirty="0" smtClean="0"/>
          </a:p>
          <a:p>
            <a:r>
              <a:rPr lang="zh-TW" altLang="en-US" sz="2400" dirty="0" smtClean="0">
                <a:latin typeface="標楷體" pitchFamily="65" charset="-120"/>
                <a:ea typeface="標楷體" pitchFamily="65" charset="-120"/>
              </a:rPr>
              <a:t>國中生的基模中不存在大胸部、肥胖、學業差，所以多數女孩從小開始就學習著要承受他人的取笑、歧視，終其一身都為自己的外在所困擾而痛苦著。</a:t>
            </a:r>
          </a:p>
          <a:p>
            <a:endParaRPr lang="zh-TW" altLang="en-US" dirty="0"/>
          </a:p>
        </p:txBody>
      </p:sp>
      <p:pic>
        <p:nvPicPr>
          <p:cNvPr id="4" name="圖片 3" descr="11391092_860800420676751_2880773405105912390_n.jpg"/>
          <p:cNvPicPr>
            <a:picLocks noChangeAspect="1"/>
          </p:cNvPicPr>
          <p:nvPr/>
        </p:nvPicPr>
        <p:blipFill>
          <a:blip r:embed="rId3"/>
          <a:srcRect r="943" b="25000"/>
          <a:stretch>
            <a:fillRect/>
          </a:stretch>
        </p:blipFill>
        <p:spPr>
          <a:xfrm>
            <a:off x="6429388" y="285728"/>
            <a:ext cx="2500330" cy="6215106"/>
          </a:xfrm>
          <a:prstGeom prst="rect">
            <a:avLst/>
          </a:prstGeom>
        </p:spPr>
      </p:pic>
      <p:sp>
        <p:nvSpPr>
          <p:cNvPr id="5" name="矩形 4"/>
          <p:cNvSpPr/>
          <p:nvPr/>
        </p:nvSpPr>
        <p:spPr>
          <a:xfrm>
            <a:off x="285720" y="6130373"/>
            <a:ext cx="6750566"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TW" altLang="en-US" sz="3200" dirty="0" smtClean="0"/>
              <a:t>你多一份覺察，孩子就多一份支持。</a:t>
            </a:r>
            <a:endParaRPr lang="zh-TW" alt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性別歧視</a:t>
            </a:r>
            <a:endParaRPr lang="zh-TW" altLang="en-US" dirty="0"/>
          </a:p>
        </p:txBody>
      </p:sp>
      <p:graphicFrame>
        <p:nvGraphicFramePr>
          <p:cNvPr id="4" name="表格 3"/>
          <p:cNvGraphicFramePr>
            <a:graphicFrameLocks noGrp="1"/>
          </p:cNvGraphicFramePr>
          <p:nvPr/>
        </p:nvGraphicFramePr>
        <p:xfrm>
          <a:off x="214282" y="3357562"/>
          <a:ext cx="8715436" cy="2994631"/>
        </p:xfrm>
        <a:graphic>
          <a:graphicData uri="http://schemas.openxmlformats.org/drawingml/2006/table">
            <a:tbl>
              <a:tblPr/>
              <a:tblGrid>
                <a:gridCol w="2082449"/>
                <a:gridCol w="3434241"/>
                <a:gridCol w="3198746"/>
              </a:tblGrid>
              <a:tr h="392935">
                <a:tc>
                  <a:txBody>
                    <a:bodyPr/>
                    <a:lstStyle/>
                    <a:p>
                      <a:pPr>
                        <a:spcAft>
                          <a:spcPts val="0"/>
                        </a:spcAft>
                      </a:pPr>
                      <a:endParaRPr lang="en-US" sz="2000" kern="100" spc="20" dirty="0">
                        <a:latin typeface="Times New Roman"/>
                        <a:ea typeface="標楷體"/>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spc="20" dirty="0">
                          <a:latin typeface="Times New Roman"/>
                          <a:ea typeface="標楷體"/>
                        </a:rPr>
                        <a:t>敵意型性別歧視</a:t>
                      </a: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spc="20">
                          <a:latin typeface="Times New Roman"/>
                          <a:ea typeface="標楷體"/>
                        </a:rPr>
                        <a:t>親善型性別歧視</a:t>
                      </a: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4498">
                <a:tc>
                  <a:txBody>
                    <a:bodyPr/>
                    <a:lstStyle/>
                    <a:p>
                      <a:pPr>
                        <a:spcAft>
                          <a:spcPts val="0"/>
                        </a:spcAft>
                      </a:pPr>
                      <a:r>
                        <a:rPr lang="zh-TW" sz="2000" kern="100" spc="20" dirty="0">
                          <a:latin typeface="Times New Roman"/>
                          <a:ea typeface="標楷體"/>
                        </a:rPr>
                        <a:t>父權主義</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spc="20" dirty="0">
                          <a:latin typeface="Times New Roman"/>
                          <a:ea typeface="標楷體"/>
                        </a:rPr>
                        <a:t>支配性父權主義：</a:t>
                      </a:r>
                    </a:p>
                    <a:p>
                      <a:pPr>
                        <a:spcAft>
                          <a:spcPts val="0"/>
                        </a:spcAft>
                      </a:pPr>
                      <a:r>
                        <a:rPr lang="zh-TW" sz="2000" kern="100" spc="20" dirty="0">
                          <a:latin typeface="Times New Roman"/>
                          <a:ea typeface="標楷體"/>
                        </a:rPr>
                        <a:t>貶抑女性的信念、態度或刻板印象同時</a:t>
                      </a:r>
                      <a:r>
                        <a:rPr lang="zh-TW" sz="2000" kern="100" spc="20" dirty="0" smtClean="0">
                          <a:latin typeface="Times New Roman"/>
                          <a:ea typeface="標楷體"/>
                        </a:rPr>
                        <a:t>伴隨敵意</a:t>
                      </a:r>
                      <a:r>
                        <a:rPr lang="zh-TW" sz="2000" kern="100" spc="20" dirty="0">
                          <a:latin typeface="Times New Roman"/>
                          <a:ea typeface="標楷體"/>
                        </a:rPr>
                        <a:t>的情緒</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spc="20" dirty="0">
                          <a:latin typeface="Times New Roman"/>
                          <a:ea typeface="標楷體"/>
                        </a:rPr>
                        <a:t>保護性父權主義：</a:t>
                      </a:r>
                    </a:p>
                    <a:p>
                      <a:pPr>
                        <a:spcAft>
                          <a:spcPts val="0"/>
                        </a:spcAft>
                      </a:pPr>
                      <a:r>
                        <a:rPr lang="zh-TW" sz="2000" kern="100" spc="20" dirty="0">
                          <a:latin typeface="Times New Roman"/>
                          <a:ea typeface="標楷體"/>
                        </a:rPr>
                        <a:t>表面上傾向於幫助或親近女性，但根源卻是以男性主導的傳統信念用性別刻板印象及固定角色來看待女性</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935">
                <a:tc>
                  <a:txBody>
                    <a:bodyPr/>
                    <a:lstStyle/>
                    <a:p>
                      <a:pPr>
                        <a:spcAft>
                          <a:spcPts val="0"/>
                        </a:spcAft>
                      </a:pPr>
                      <a:r>
                        <a:rPr lang="zh-TW" sz="2000" kern="100" spc="20" dirty="0">
                          <a:latin typeface="Times New Roman"/>
                          <a:ea typeface="標楷體"/>
                        </a:rPr>
                        <a:t>性別分化主義</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spc="20" dirty="0">
                          <a:latin typeface="Times New Roman"/>
                          <a:ea typeface="標楷體"/>
                        </a:rPr>
                        <a:t>競爭性性別分化主義</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spc="20">
                          <a:latin typeface="Times New Roman"/>
                          <a:ea typeface="標楷體"/>
                        </a:rPr>
                        <a:t>互補性性別分化主義</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961">
                <a:tc>
                  <a:txBody>
                    <a:bodyPr/>
                    <a:lstStyle/>
                    <a:p>
                      <a:pPr>
                        <a:spcAft>
                          <a:spcPts val="0"/>
                        </a:spcAft>
                      </a:pPr>
                      <a:endParaRPr lang="zh-TW" sz="2000" kern="100" spc="20" dirty="0">
                        <a:latin typeface="Times New Roman"/>
                        <a:ea typeface="標楷體"/>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endParaRPr lang="zh-TW" sz="2000" kern="100" spc="20" dirty="0">
                        <a:latin typeface="Times New Roman"/>
                        <a:ea typeface="標楷體"/>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endParaRPr lang="zh-TW" sz="2000" kern="100" spc="20" dirty="0">
                        <a:latin typeface="Times New Roman"/>
                        <a:ea typeface="標楷體"/>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內容版面配置區 2"/>
          <p:cNvSpPr txBox="1">
            <a:spLocks/>
          </p:cNvSpPr>
          <p:nvPr/>
        </p:nvSpPr>
        <p:spPr>
          <a:xfrm>
            <a:off x="714348" y="1214422"/>
            <a:ext cx="8072494" cy="214314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3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讓我們記得</a:t>
            </a:r>
            <a:r>
              <a:rPr kumimoji="0" lang="zh-TW" altLang="en-US" sz="3200" b="0" i="0" u="sng" strike="noStrike" kern="1200" cap="none" spc="0" normalizeH="0" baseline="0" noProof="0" dirty="0" smtClean="0">
                <a:ln>
                  <a:noFill/>
                </a:ln>
                <a:solidFill>
                  <a:srgbClr val="FF0000"/>
                </a:solidFill>
                <a:effectLst/>
                <a:uLnTx/>
                <a:uFillTx/>
                <a:latin typeface="標楷體" pitchFamily="65" charset="-120"/>
                <a:ea typeface="標楷體" pitchFamily="65" charset="-120"/>
                <a:cs typeface="+mn-cs"/>
              </a:rPr>
              <a:t>所有性別暴力的來源即是性別歧視</a:t>
            </a:r>
            <a:r>
              <a:rPr kumimoji="0" lang="zh-TW" altLang="en-US" sz="3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，這一刻起我們化警訊為動力，消除性別暴力不是不可能實現的事，它是我們這一代 的使命與任務，而現在即是採取時刻的時候了。」 </a:t>
            </a:r>
            <a:r>
              <a:rPr kumimoji="0" lang="zh-TW" altLang="en-US" sz="21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r>
              <a:rPr kumimoji="0" lang="en-US" altLang="zh-TW" sz="21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Executive Director of UN Women </a:t>
            </a:r>
            <a:endParaRPr kumimoji="0" lang="zh-TW" altLang="en-US" sz="21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785794"/>
            <a:ext cx="3929090" cy="5643602"/>
          </a:xfrm>
        </p:spPr>
        <p:txBody>
          <a:bodyPr>
            <a:normAutofit/>
          </a:bodyPr>
          <a:lstStyle/>
          <a:p>
            <a:r>
              <a:rPr lang="zh-TW" altLang="en-US" dirty="0" smtClean="0"/>
              <a:t>你瞭解自己存在的價值嗎</a:t>
            </a:r>
            <a:r>
              <a:rPr lang="en-US" altLang="zh-TW" dirty="0" smtClean="0"/>
              <a:t>?</a:t>
            </a:r>
          </a:p>
          <a:p>
            <a:r>
              <a:rPr lang="zh-TW" altLang="en-US" dirty="0" smtClean="0"/>
              <a:t>你成長過程是否曾因為性別而受限呢</a:t>
            </a:r>
            <a:r>
              <a:rPr lang="en-US" altLang="zh-TW" dirty="0" smtClean="0"/>
              <a:t>?</a:t>
            </a:r>
          </a:p>
          <a:p>
            <a:r>
              <a:rPr lang="zh-TW" altLang="en-US" dirty="0" smtClean="0"/>
              <a:t>你是否曾經因為社會文化的壓力而質疑過自己呢</a:t>
            </a:r>
            <a:r>
              <a:rPr lang="en-US" altLang="zh-TW" dirty="0" smtClean="0"/>
              <a:t>?</a:t>
            </a:r>
          </a:p>
          <a:p>
            <a:r>
              <a:rPr lang="zh-TW" altLang="en-US" dirty="0" smtClean="0"/>
              <a:t>你有過被性別歧視</a:t>
            </a:r>
            <a:r>
              <a:rPr lang="en-US" altLang="zh-TW" dirty="0" smtClean="0"/>
              <a:t>/</a:t>
            </a:r>
            <a:r>
              <a:rPr lang="zh-TW" altLang="en-US" dirty="0" smtClean="0"/>
              <a:t>性別霸凌的經驗嗎</a:t>
            </a:r>
            <a:r>
              <a:rPr lang="en-US" altLang="zh-TW" dirty="0" smtClean="0"/>
              <a:t>?</a:t>
            </a:r>
          </a:p>
          <a:p>
            <a:endParaRPr lang="zh-TW" altLang="en-US" dirty="0"/>
          </a:p>
        </p:txBody>
      </p:sp>
      <p:pic>
        <p:nvPicPr>
          <p:cNvPr id="4" name="圖片 3" descr="p1574103654.jpg"/>
          <p:cNvPicPr>
            <a:picLocks noChangeAspect="1"/>
          </p:cNvPicPr>
          <p:nvPr/>
        </p:nvPicPr>
        <p:blipFill>
          <a:blip r:embed="rId2"/>
          <a:stretch>
            <a:fillRect/>
          </a:stretch>
        </p:blipFill>
        <p:spPr>
          <a:xfrm>
            <a:off x="4500562" y="785794"/>
            <a:ext cx="4505321" cy="5715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descr="C:\Users\user\Desktop\竹教大性平演講\Screenshot_2016-10-24-19-58-38-91.png"/>
          <p:cNvPicPr>
            <a:picLocks noChangeAspect="1" noChangeArrowheads="1"/>
          </p:cNvPicPr>
          <p:nvPr/>
        </p:nvPicPr>
        <p:blipFill>
          <a:blip r:embed="rId2"/>
          <a:srcRect/>
          <a:stretch>
            <a:fillRect/>
          </a:stretch>
        </p:blipFill>
        <p:spPr bwMode="auto">
          <a:xfrm>
            <a:off x="0" y="0"/>
            <a:ext cx="4700096" cy="3903875"/>
          </a:xfrm>
          <a:prstGeom prst="rect">
            <a:avLst/>
          </a:prstGeom>
          <a:noFill/>
        </p:spPr>
      </p:pic>
      <p:pic>
        <p:nvPicPr>
          <p:cNvPr id="1027" name="Picture 3" descr="C:\Users\user\Desktop\竹教大性平演講\Screenshot_2016-10-24-19-53-00-63.png"/>
          <p:cNvPicPr>
            <a:picLocks noChangeAspect="1" noChangeArrowheads="1"/>
          </p:cNvPicPr>
          <p:nvPr/>
        </p:nvPicPr>
        <p:blipFill>
          <a:blip r:embed="rId3"/>
          <a:srcRect t="13201"/>
          <a:stretch>
            <a:fillRect/>
          </a:stretch>
        </p:blipFill>
        <p:spPr bwMode="auto">
          <a:xfrm>
            <a:off x="0" y="3714752"/>
            <a:ext cx="4429124" cy="3143248"/>
          </a:xfrm>
          <a:prstGeom prst="rect">
            <a:avLst/>
          </a:prstGeom>
          <a:noFill/>
        </p:spPr>
      </p:pic>
      <p:pic>
        <p:nvPicPr>
          <p:cNvPr id="1028" name="Picture 4" descr="C:\Users\user\Desktop\竹教大性平演講\Screenshot_2016-10-24-19-56-06-91.png"/>
          <p:cNvPicPr>
            <a:picLocks noChangeAspect="1" noChangeArrowheads="1"/>
          </p:cNvPicPr>
          <p:nvPr/>
        </p:nvPicPr>
        <p:blipFill>
          <a:blip r:embed="rId4"/>
          <a:srcRect t="6887"/>
          <a:stretch>
            <a:fillRect/>
          </a:stretch>
        </p:blipFill>
        <p:spPr bwMode="auto">
          <a:xfrm>
            <a:off x="4286249" y="428604"/>
            <a:ext cx="4857752" cy="6429396"/>
          </a:xfrm>
          <a:prstGeom prst="rect">
            <a:avLst/>
          </a:prstGeom>
          <a:noFill/>
        </p:spPr>
      </p:pic>
      <p:pic>
        <p:nvPicPr>
          <p:cNvPr id="1029" name="Picture 5" descr="C:\Users\user\Desktop\竹教大性平演講\Screenshot_2016-10-24-19-58-11-52.png"/>
          <p:cNvPicPr>
            <a:picLocks noChangeAspect="1" noChangeArrowheads="1"/>
          </p:cNvPicPr>
          <p:nvPr/>
        </p:nvPicPr>
        <p:blipFill>
          <a:blip r:embed="rId5"/>
          <a:srcRect l="1492" b="31147"/>
          <a:stretch>
            <a:fillRect/>
          </a:stretch>
        </p:blipFill>
        <p:spPr bwMode="auto">
          <a:xfrm>
            <a:off x="4286249" y="0"/>
            <a:ext cx="4857751" cy="3606513"/>
          </a:xfrm>
          <a:prstGeom prst="rect">
            <a:avLst/>
          </a:prstGeom>
          <a:noFill/>
        </p:spPr>
      </p:pic>
      <p:sp>
        <p:nvSpPr>
          <p:cNvPr id="8" name="標題 1"/>
          <p:cNvSpPr txBox="1">
            <a:spLocks/>
          </p:cNvSpPr>
          <p:nvPr/>
        </p:nvSpPr>
        <p:spPr>
          <a:xfrm>
            <a:off x="0" y="2643182"/>
            <a:ext cx="1785950" cy="1143000"/>
          </a:xfrm>
          <a:prstGeom prst="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覺察</a:t>
            </a:r>
            <a:r>
              <a:rPr kumimoji="0" lang="en-US" altLang="zh-TW" sz="44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a:t>
            </a:r>
            <a:endParaRPr kumimoji="0" lang="zh-TW" altLang="en-US" sz="44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0"/>
            <a:ext cx="8229600" cy="1143000"/>
          </a:xfrm>
        </p:spPr>
        <p:txBody>
          <a:bodyPr/>
          <a:lstStyle/>
          <a:p>
            <a:r>
              <a:rPr lang="zh-TW" altLang="en-US" dirty="0" smtClean="0"/>
              <a:t>身心障礙者的性教育</a:t>
            </a:r>
            <a:endParaRPr lang="zh-TW" altLang="en-US" dirty="0"/>
          </a:p>
        </p:txBody>
      </p:sp>
      <p:sp>
        <p:nvSpPr>
          <p:cNvPr id="3" name="內容版面配置區 2"/>
          <p:cNvSpPr>
            <a:spLocks noGrp="1"/>
          </p:cNvSpPr>
          <p:nvPr>
            <p:ph idx="1"/>
          </p:nvPr>
        </p:nvSpPr>
        <p:spPr>
          <a:xfrm>
            <a:off x="428596" y="5661035"/>
            <a:ext cx="8443914" cy="1196965"/>
          </a:xfrm>
        </p:spPr>
        <p:txBody>
          <a:bodyPr>
            <a:normAutofit fontScale="85000" lnSpcReduction="20000"/>
          </a:bodyPr>
          <a:lstStyle/>
          <a:p>
            <a:r>
              <a:rPr lang="zh-TW" altLang="en-US" dirty="0" smtClean="0">
                <a:latin typeface="標楷體" pitchFamily="65" charset="-120"/>
                <a:ea typeface="標楷體" pitchFamily="65" charset="-120"/>
              </a:rPr>
              <a:t>社會上所瀰漫的刻板思維，不只會孤立身心障礙者，使其邊緣化，還會導致身心障礙者負面的內在態度和自我觀點</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林燕卿、陳妙蘭，</a:t>
            </a:r>
            <a:r>
              <a:rPr lang="en-US"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aphicFrame>
        <p:nvGraphicFramePr>
          <p:cNvPr id="4" name="資料庫圖表 3"/>
          <p:cNvGraphicFramePr/>
          <p:nvPr/>
        </p:nvGraphicFramePr>
        <p:xfrm>
          <a:off x="1357290" y="1000108"/>
          <a:ext cx="7358082" cy="228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內容版面配置區 2"/>
          <p:cNvSpPr txBox="1">
            <a:spLocks/>
          </p:cNvSpPr>
          <p:nvPr/>
        </p:nvSpPr>
        <p:spPr>
          <a:xfrm>
            <a:off x="0" y="3286124"/>
            <a:ext cx="8858248" cy="2000264"/>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交織理論</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(theory of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intersectionality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的特色是讓人們看見多元異質性，最常用於探討邊緣人的經驗的觀點。例如一個受到歧視的障礙者女性，同時具備</a:t>
            </a:r>
            <a:r>
              <a:rPr kumimoji="0" lang="zh-TW" altLang="en-US" sz="3200" b="0" i="0" u="none" strike="noStrike" kern="1200" cap="none" spc="0" normalizeH="0" baseline="0" noProof="0" dirty="0" smtClean="0">
                <a:ln>
                  <a:noFill/>
                </a:ln>
                <a:solidFill>
                  <a:srgbClr val="FF0000"/>
                </a:solidFill>
                <a:effectLst/>
                <a:uLnTx/>
                <a:uFillTx/>
                <a:latin typeface="+mn-lt"/>
                <a:ea typeface="+mn-ea"/>
                <a:cs typeface="+mn-cs"/>
              </a:rPr>
              <a:t>女性</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與</a:t>
            </a:r>
            <a:r>
              <a:rPr kumimoji="0" lang="zh-TW" altLang="en-US" sz="3200" b="0" i="0" u="none" strike="noStrike" kern="1200" cap="none" spc="0" normalizeH="0" baseline="0" noProof="0" dirty="0" smtClean="0">
                <a:ln>
                  <a:noFill/>
                </a:ln>
                <a:solidFill>
                  <a:srgbClr val="FF0000"/>
                </a:solidFill>
                <a:effectLst/>
                <a:uLnTx/>
                <a:uFillTx/>
                <a:latin typeface="+mn-lt"/>
                <a:ea typeface="+mn-ea"/>
                <a:cs typeface="+mn-cs"/>
              </a:rPr>
              <a:t>障礙者</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的歧視，此為</a:t>
            </a:r>
            <a:r>
              <a:rPr kumimoji="0" lang="zh-TW" altLang="en-US" sz="3200" b="1" i="0" u="none" strike="noStrike" kern="1200" cap="none" spc="0" normalizeH="0" baseline="0" noProof="0" dirty="0" smtClean="0">
                <a:ln>
                  <a:noFill/>
                </a:ln>
                <a:solidFill>
                  <a:srgbClr val="FF0000"/>
                </a:solidFill>
                <a:effectLst/>
                <a:uLnTx/>
                <a:uFillTx/>
                <a:latin typeface="+mn-lt"/>
                <a:ea typeface="+mn-ea"/>
                <a:cs typeface="+mn-cs"/>
              </a:rPr>
              <a:t>雙重交織歧視</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智障者受性侵害的情形</a:t>
            </a:r>
            <a:endParaRPr lang="zh-TW" altLang="en-US" dirty="0"/>
          </a:p>
        </p:txBody>
      </p:sp>
      <p:sp>
        <p:nvSpPr>
          <p:cNvPr id="3" name="內容版面配置區 2"/>
          <p:cNvSpPr>
            <a:spLocks noGrp="1"/>
          </p:cNvSpPr>
          <p:nvPr>
            <p:ph idx="1"/>
          </p:nvPr>
        </p:nvSpPr>
        <p:spPr/>
        <p:txBody>
          <a:bodyPr/>
          <a:lstStyle/>
          <a:p>
            <a:r>
              <a:rPr lang="zh-TW" altLang="en-US" dirty="0" smtClean="0"/>
              <a:t>這些孩子從小就過著沒有「人我界線」的生活，我們從小就教導他們服從，如何要他們學會抵抗，說不</a:t>
            </a:r>
            <a:r>
              <a:rPr lang="en-US" altLang="zh-TW" dirty="0" smtClean="0"/>
              <a:t>?</a:t>
            </a:r>
            <a:endParaRPr lang="en-US" altLang="zh-TW" dirty="0" smtClean="0"/>
          </a:p>
          <a:p>
            <a:r>
              <a:rPr lang="en-US" altLang="zh-TW" dirty="0" smtClean="0"/>
              <a:t>MR</a:t>
            </a:r>
            <a:r>
              <a:rPr lang="zh-TW" altLang="en-US" dirty="0" smtClean="0"/>
              <a:t>類熟識強暴率</a:t>
            </a:r>
            <a:r>
              <a:rPr lang="en-US" altLang="zh-TW" dirty="0" smtClean="0"/>
              <a:t>&gt;</a:t>
            </a:r>
            <a:r>
              <a:rPr lang="zh-TW" altLang="en-US" dirty="0" smtClean="0"/>
              <a:t>陌生強暴</a:t>
            </a:r>
            <a:endParaRPr lang="en-US" altLang="zh-TW" dirty="0" smtClean="0"/>
          </a:p>
          <a:p>
            <a:r>
              <a:rPr lang="zh-TW" altLang="en-US" dirty="0" smtClean="0"/>
              <a:t>採證困難，證詞受質疑</a:t>
            </a:r>
            <a:endParaRPr lang="zh-TW" altLang="en-US" dirty="0"/>
          </a:p>
        </p:txBody>
      </p:sp>
      <p:sp>
        <p:nvSpPr>
          <p:cNvPr id="4" name="內容版面配置區 2"/>
          <p:cNvSpPr txBox="1">
            <a:spLocks/>
          </p:cNvSpPr>
          <p:nvPr/>
        </p:nvSpPr>
        <p:spPr>
          <a:xfrm>
            <a:off x="500034" y="4714884"/>
            <a:ext cx="8229600" cy="1614486"/>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某特教學校Ａ生說：</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我看到調查小組的老師來很高興，生教組長和導師都</a:t>
            </a:r>
            <a:r>
              <a:rPr kumimoji="0" lang="zh-TW" altLang="en-US" sz="2400" b="1" i="0" u="none" strike="noStrike" kern="1200" cap="none" spc="0" normalizeH="0" baseline="0" noProof="0" dirty="0" smtClean="0">
                <a:ln>
                  <a:noFill/>
                </a:ln>
                <a:solidFill>
                  <a:srgbClr val="FF0000"/>
                </a:solidFill>
                <a:effectLst/>
                <a:uLnTx/>
                <a:uFillTx/>
                <a:latin typeface="+mn-lt"/>
                <a:ea typeface="+mn-ea"/>
                <a:cs typeface="+mn-cs"/>
              </a:rPr>
              <a:t>不相信</a:t>
            </a:r>
            <a:r>
              <a:rPr kumimoji="0" lang="zh-TW" altLang="en-US" sz="2400" b="0" i="0" u="none" strike="noStrike" kern="1200" cap="none" spc="0" normalizeH="0" baseline="0" noProof="0" dirty="0" smtClean="0">
                <a:ln>
                  <a:noFill/>
                </a:ln>
                <a:solidFill>
                  <a:schemeClr val="tx1"/>
                </a:solidFill>
                <a:effectLst/>
                <a:uLnTx/>
                <a:uFillTx/>
                <a:latin typeface="+mn-lt"/>
                <a:ea typeface="+mn-ea"/>
                <a:cs typeface="+mn-cs"/>
              </a:rPr>
              <a:t>我說話。我怕告訴你們這件事之後會被老師處罰。</a:t>
            </a:r>
            <a:r>
              <a:rPr kumimoji="0" lang="en-US" altLang="zh-TW"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928670"/>
          </a:xfrm>
        </p:spPr>
        <p:txBody>
          <a:bodyPr/>
          <a:lstStyle/>
          <a:p>
            <a:r>
              <a:rPr lang="zh-TW" altLang="en-US" dirty="0" smtClean="0"/>
              <a:t>尊重從小地方開始</a:t>
            </a:r>
            <a:endParaRPr lang="zh-TW" altLang="en-US" dirty="0"/>
          </a:p>
        </p:txBody>
      </p:sp>
      <p:pic>
        <p:nvPicPr>
          <p:cNvPr id="4" name="內容版面配置區 3" descr="IMG20170507134228.jpg"/>
          <p:cNvPicPr>
            <a:picLocks noGrp="1" noChangeAspect="1"/>
          </p:cNvPicPr>
          <p:nvPr>
            <p:ph idx="1"/>
          </p:nvPr>
        </p:nvPicPr>
        <p:blipFill>
          <a:blip r:embed="rId2" cstate="print"/>
          <a:srcRect l="11926" r="2752" b="4910"/>
          <a:stretch>
            <a:fillRect/>
          </a:stretch>
        </p:blipFill>
        <p:spPr>
          <a:xfrm>
            <a:off x="142844" y="1131438"/>
            <a:ext cx="7500990" cy="5726562"/>
          </a:xfrm>
        </p:spPr>
      </p:pic>
      <p:pic>
        <p:nvPicPr>
          <p:cNvPr id="5" name="內容版面配置區 3" descr="IMG20170507133002.jpg"/>
          <p:cNvPicPr>
            <a:picLocks noChangeAspect="1"/>
          </p:cNvPicPr>
          <p:nvPr/>
        </p:nvPicPr>
        <p:blipFill>
          <a:blip r:embed="rId3" cstate="print"/>
          <a:srcRect l="43686" t="18309" r="-509" b="24868"/>
          <a:stretch>
            <a:fillRect/>
          </a:stretch>
        </p:blipFill>
        <p:spPr>
          <a:xfrm>
            <a:off x="7375908" y="3286124"/>
            <a:ext cx="1768091" cy="2357454"/>
          </a:xfrm>
          <a:prstGeom prst="rect">
            <a:avLst/>
          </a:prstGeom>
        </p:spPr>
      </p:pic>
      <p:sp>
        <p:nvSpPr>
          <p:cNvPr id="6" name="矩形 5"/>
          <p:cNvSpPr/>
          <p:nvPr/>
        </p:nvSpPr>
        <p:spPr>
          <a:xfrm>
            <a:off x="285720" y="2571744"/>
            <a:ext cx="6929486" cy="1071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7158" y="3714752"/>
            <a:ext cx="6929486" cy="7858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rot="20975838">
            <a:off x="7320825" y="353429"/>
            <a:ext cx="1588774" cy="523220"/>
          </a:xfrm>
          <a:prstGeom prst="rect">
            <a:avLst/>
          </a:prstGeom>
          <a:noFill/>
        </p:spPr>
        <p:txBody>
          <a:bodyPr wrap="square" lIns="91440" tIns="45720" rIns="91440" bIns="45720">
            <a:spAutoFit/>
          </a:bodyPr>
          <a:lstStyle/>
          <a:p>
            <a:pPr algn="ctr"/>
            <a:r>
              <a:rPr lang="zh-TW" alt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換尿布</a:t>
            </a:r>
            <a:endParaRPr lang="zh-TW" alt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857232"/>
            <a:ext cx="3714776" cy="64293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zh-TW" altLang="en-US" dirty="0" smtClean="0"/>
              <a:t>你覺得合適嗎</a:t>
            </a:r>
            <a:r>
              <a:rPr lang="en-US" altLang="zh-TW" dirty="0" smtClean="0"/>
              <a:t>?</a:t>
            </a:r>
            <a:endParaRPr lang="zh-TW" altLang="en-US" dirty="0"/>
          </a:p>
        </p:txBody>
      </p:sp>
      <p:sp>
        <p:nvSpPr>
          <p:cNvPr id="3" name="內容版面配置區 2"/>
          <p:cNvSpPr>
            <a:spLocks noGrp="1"/>
          </p:cNvSpPr>
          <p:nvPr>
            <p:ph idx="1"/>
          </p:nvPr>
        </p:nvSpPr>
        <p:spPr>
          <a:xfrm>
            <a:off x="428596" y="2143116"/>
            <a:ext cx="7143800" cy="2928958"/>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r>
              <a:rPr lang="zh-TW" altLang="en-US" dirty="0" smtClean="0"/>
              <a:t>年輕女老師說”乳”就是小的意思</a:t>
            </a:r>
            <a:r>
              <a:rPr lang="en-US" altLang="zh-TW" dirty="0" smtClean="0"/>
              <a:t>!!</a:t>
            </a:r>
          </a:p>
          <a:p>
            <a:r>
              <a:rPr lang="zh-TW" altLang="en-US" dirty="0" smtClean="0"/>
              <a:t>老師給小朋友解釋：“乳”就是“小”的意思。比如“乳豬”就是“小豬”，“乳鴿”就是“小鴿”。小明，請你用“乳”字造個句。</a:t>
            </a:r>
          </a:p>
          <a:p>
            <a:r>
              <a:rPr lang="zh-TW" altLang="en-US" dirty="0" smtClean="0"/>
              <a:t>小明：我家經濟條件不太好，只能住</a:t>
            </a:r>
            <a:r>
              <a:rPr lang="en-US" altLang="zh-TW" dirty="0" smtClean="0"/>
              <a:t>40</a:t>
            </a:r>
            <a:r>
              <a:rPr lang="zh-TW" altLang="en-US" dirty="0" smtClean="0"/>
              <a:t>平米的乳房。</a:t>
            </a:r>
          </a:p>
          <a:p>
            <a:r>
              <a:rPr lang="zh-TW" altLang="en-US" dirty="0" smtClean="0"/>
              <a:t>老師：這個不行。換一個。</a:t>
            </a:r>
          </a:p>
          <a:p>
            <a:r>
              <a:rPr lang="zh-TW" altLang="en-US" dirty="0" smtClean="0"/>
              <a:t>小明：我每天上學都要跳過我家門口的一條乳溝。</a:t>
            </a:r>
          </a:p>
          <a:p>
            <a:r>
              <a:rPr lang="zh-TW" altLang="en-US" dirty="0" smtClean="0"/>
              <a:t>老師：不行，再換一個。</a:t>
            </a:r>
          </a:p>
          <a:p>
            <a:r>
              <a:rPr lang="zh-TW" altLang="en-US" dirty="0" smtClean="0"/>
              <a:t>小明：老師，我想不出來了。快把我的乳頭都想破了。</a:t>
            </a:r>
            <a:endParaRPr lang="zh-TW" altLang="en-US" dirty="0"/>
          </a:p>
        </p:txBody>
      </p:sp>
      <p:sp>
        <p:nvSpPr>
          <p:cNvPr id="4" name="文字方塊 3"/>
          <p:cNvSpPr txBox="1"/>
          <p:nvPr/>
        </p:nvSpPr>
        <p:spPr>
          <a:xfrm>
            <a:off x="4572000" y="6000768"/>
            <a:ext cx="4143404"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sz="4400" dirty="0" smtClean="0"/>
              <a:t>導師回答</a:t>
            </a:r>
            <a:r>
              <a:rPr lang="en-US" altLang="zh-TW" sz="4400" dirty="0" smtClean="0"/>
              <a:t>……..</a:t>
            </a:r>
            <a:endParaRPr lang="zh-TW" altLang="en-US" sz="4400" dirty="0"/>
          </a:p>
        </p:txBody>
      </p:sp>
      <p:sp>
        <p:nvSpPr>
          <p:cNvPr id="5" name="副標題 2"/>
          <p:cNvSpPr txBox="1">
            <a:spLocks/>
          </p:cNvSpPr>
          <p:nvPr/>
        </p:nvSpPr>
        <p:spPr>
          <a:xfrm>
            <a:off x="1000068" y="0"/>
            <a:ext cx="8143932" cy="61437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TW" altLang="en-US" sz="3600" b="0" i="0" u="none" strike="noStrike" kern="1200" cap="none" spc="0" normalizeH="0" baseline="0" noProof="0" dirty="0" smtClean="0">
                <a:ln>
                  <a:noFill/>
                </a:ln>
                <a:solidFill>
                  <a:schemeClr val="tx1"/>
                </a:solidFill>
                <a:effectLst/>
                <a:uLnTx/>
                <a:uFillTx/>
                <a:latin typeface="+mn-lt"/>
                <a:ea typeface="+mn-ea"/>
                <a:cs typeface="+mn-cs"/>
              </a:rPr>
              <a:t>壹、看見生活中的性平</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3600" b="0" i="0" u="none" strike="noStrike" kern="1200" cap="none" spc="0" normalizeH="0" baseline="0" noProof="0" dirty="0" smtClean="0">
                <a:ln>
                  <a:noFill/>
                </a:ln>
                <a:solidFill>
                  <a:schemeClr val="tx1"/>
                </a:solidFill>
                <a:effectLst/>
                <a:uLnTx/>
                <a:uFillTx/>
                <a:latin typeface="+mn-lt"/>
                <a:ea typeface="+mn-ea"/>
                <a:cs typeface="+mn-cs"/>
              </a:rPr>
              <a:t>概念與覺察</a:t>
            </a:r>
            <a:endParaRPr kumimoji="0" lang="zh-TW" alt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rot="584330">
            <a:off x="4600973" y="1286273"/>
            <a:ext cx="4288353" cy="707886"/>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zh-TW" alt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貼在廁所上的笑話</a:t>
            </a:r>
            <a:endParaRPr lang="zh-TW" alt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文字方塊 6"/>
          <p:cNvSpPr txBox="1"/>
          <p:nvPr/>
        </p:nvSpPr>
        <p:spPr>
          <a:xfrm>
            <a:off x="285720" y="5357826"/>
            <a:ext cx="4143404" cy="923330"/>
          </a:xfrm>
          <a:prstGeom prst="rect">
            <a:avLst/>
          </a:prstGeom>
          <a:noFill/>
        </p:spPr>
        <p:txBody>
          <a:bodyPr wrap="square" rtlCol="0">
            <a:spAutoFit/>
          </a:bodyPr>
          <a:lstStyle/>
          <a:p>
            <a:r>
              <a:rPr lang="zh-TW" altLang="en-US" i="1" dirty="0" smtClean="0">
                <a:latin typeface="標楷體" pitchFamily="65" charset="-120"/>
                <a:ea typeface="標楷體" pitchFamily="65" charset="-120"/>
              </a:rPr>
              <a:t>沒有性別意識，不代表他對性別沒有看法，而是把社會現象當成理所當然，沒有從</a:t>
            </a:r>
            <a:r>
              <a:rPr lang="zh-TW" altLang="en-US" i="1" dirty="0" smtClean="0">
                <a:solidFill>
                  <a:srgbClr val="FF0000"/>
                </a:solidFill>
                <a:latin typeface="標楷體" pitchFamily="65" charset="-120"/>
                <a:ea typeface="標楷體" pitchFamily="65" charset="-120"/>
              </a:rPr>
              <a:t>文化建構</a:t>
            </a:r>
            <a:r>
              <a:rPr lang="zh-TW" altLang="en-US" i="1" dirty="0" smtClean="0">
                <a:latin typeface="標楷體" pitchFamily="65" charset="-120"/>
                <a:ea typeface="標楷體" pitchFamily="65" charset="-120"/>
              </a:rPr>
              <a:t>的角度來認識與分析。</a:t>
            </a:r>
            <a:endParaRPr lang="zh-TW" altLang="en-US" i="1"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性侵害對智能障礙者的影響</a:t>
            </a:r>
            <a:endParaRPr lang="zh-TW" altLang="en-US" dirty="0"/>
          </a:p>
        </p:txBody>
      </p:sp>
      <p:sp>
        <p:nvSpPr>
          <p:cNvPr id="3" name="內容版面配置區 2"/>
          <p:cNvSpPr>
            <a:spLocks noGrp="1"/>
          </p:cNvSpPr>
          <p:nvPr>
            <p:ph idx="1"/>
          </p:nvPr>
        </p:nvSpPr>
        <p:spPr>
          <a:xfrm>
            <a:off x="428596" y="1357298"/>
            <a:ext cx="8229600" cy="4525963"/>
          </a:xfrm>
        </p:spPr>
        <p:txBody>
          <a:bodyPr/>
          <a:lstStyle/>
          <a:p>
            <a:r>
              <a:rPr lang="en-US" altLang="zh-TW" dirty="0" smtClean="0"/>
              <a:t>2013 </a:t>
            </a:r>
            <a:r>
              <a:rPr lang="zh-TW" altLang="en-US" dirty="0" smtClean="0"/>
              <a:t>、 </a:t>
            </a:r>
            <a:r>
              <a:rPr lang="en-US" altLang="zh-TW" dirty="0" smtClean="0"/>
              <a:t>2014</a:t>
            </a:r>
            <a:r>
              <a:rPr lang="zh-TW" altLang="en-US" dirty="0" smtClean="0"/>
              <a:t>年智能障礙及精神障礙者的通報案件數最高</a:t>
            </a:r>
            <a:r>
              <a:rPr lang="en-US" altLang="zh-TW" sz="1200" dirty="0" smtClean="0"/>
              <a:t>(</a:t>
            </a:r>
            <a:r>
              <a:rPr lang="zh-TW" altLang="en-US" sz="1200" dirty="0" smtClean="0"/>
              <a:t>衛生福利部保 護服務司</a:t>
            </a:r>
            <a:r>
              <a:rPr lang="en-US" altLang="zh-TW" sz="1200" dirty="0" smtClean="0"/>
              <a:t>, 2015) </a:t>
            </a:r>
            <a:endParaRPr lang="zh-TW" altLang="en-US" sz="1200" dirty="0"/>
          </a:p>
        </p:txBody>
      </p:sp>
      <p:graphicFrame>
        <p:nvGraphicFramePr>
          <p:cNvPr id="7" name="資料庫圖表 6"/>
          <p:cNvGraphicFramePr/>
          <p:nvPr/>
        </p:nvGraphicFramePr>
        <p:xfrm>
          <a:off x="0" y="3071810"/>
          <a:ext cx="4786314" cy="2889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資料庫圖表 7"/>
          <p:cNvGraphicFramePr/>
          <p:nvPr/>
        </p:nvGraphicFramePr>
        <p:xfrm>
          <a:off x="3857620" y="2714620"/>
          <a:ext cx="5072098" cy="32464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文字方塊 8"/>
          <p:cNvSpPr txBox="1"/>
          <p:nvPr/>
        </p:nvSpPr>
        <p:spPr>
          <a:xfrm>
            <a:off x="1500166" y="5857892"/>
            <a:ext cx="2031325" cy="369332"/>
          </a:xfrm>
          <a:prstGeom prst="rect">
            <a:avLst/>
          </a:prstGeom>
          <a:noFill/>
        </p:spPr>
        <p:txBody>
          <a:bodyPr wrap="none" rtlCol="0">
            <a:spAutoFit/>
          </a:bodyPr>
          <a:lstStyle/>
          <a:p>
            <a:r>
              <a:rPr lang="zh-TW" altLang="en-US" dirty="0" smtClean="0"/>
              <a:t>一般性的創傷反應</a:t>
            </a:r>
            <a:endParaRPr lang="zh-TW" altLang="en-US" dirty="0"/>
          </a:p>
        </p:txBody>
      </p:sp>
      <p:sp>
        <p:nvSpPr>
          <p:cNvPr id="10" name="文字方塊 9"/>
          <p:cNvSpPr txBox="1"/>
          <p:nvPr/>
        </p:nvSpPr>
        <p:spPr>
          <a:xfrm>
            <a:off x="5715008" y="6072206"/>
            <a:ext cx="1107996" cy="369332"/>
          </a:xfrm>
          <a:prstGeom prst="rect">
            <a:avLst/>
          </a:prstGeom>
          <a:noFill/>
        </p:spPr>
        <p:txBody>
          <a:bodyPr wrap="none" rtlCol="0">
            <a:spAutoFit/>
          </a:bodyPr>
          <a:lstStyle/>
          <a:p>
            <a:r>
              <a:rPr lang="zh-TW" altLang="en-US" dirty="0" smtClean="0"/>
              <a:t>呈現項度</a:t>
            </a:r>
            <a:endParaRPr lang="zh-TW" altLang="en-US" dirty="0"/>
          </a:p>
        </p:txBody>
      </p:sp>
      <p:sp>
        <p:nvSpPr>
          <p:cNvPr id="11" name="矩形 10"/>
          <p:cNvSpPr/>
          <p:nvPr/>
        </p:nvSpPr>
        <p:spPr>
          <a:xfrm>
            <a:off x="6715140" y="6072206"/>
            <a:ext cx="1770036" cy="369332"/>
          </a:xfrm>
          <a:prstGeom prst="rect">
            <a:avLst/>
          </a:prstGeom>
        </p:spPr>
        <p:txBody>
          <a:bodyPr wrap="none">
            <a:spAutoFit/>
          </a:bodyPr>
          <a:lstStyle/>
          <a:p>
            <a:r>
              <a:rPr lang="en-US" altLang="zh-TW" dirty="0" smtClean="0"/>
              <a:t>(</a:t>
            </a:r>
            <a:r>
              <a:rPr lang="zh-TW" altLang="en-US" dirty="0" smtClean="0"/>
              <a:t>劉文英， </a:t>
            </a:r>
            <a:r>
              <a:rPr lang="en-US" altLang="zh-TW" dirty="0" smtClean="0"/>
              <a:t>2009)</a:t>
            </a:r>
            <a:endParaRPr lang="zh-TW" altLang="en-US" dirty="0"/>
          </a:p>
        </p:txBody>
      </p:sp>
      <p:sp>
        <p:nvSpPr>
          <p:cNvPr id="14" name="文字方塊 13"/>
          <p:cNvSpPr txBox="1"/>
          <p:nvPr/>
        </p:nvSpPr>
        <p:spPr>
          <a:xfrm>
            <a:off x="5857884" y="1928802"/>
            <a:ext cx="3143272"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zh-TW" altLang="en-US" sz="1600" dirty="0" smtClean="0"/>
              <a:t>為何小花</a:t>
            </a:r>
            <a:r>
              <a:rPr lang="en-US" altLang="zh-TW" sz="1600" dirty="0" smtClean="0"/>
              <a:t>MR</a:t>
            </a:r>
            <a:r>
              <a:rPr lang="zh-TW" altLang="en-US" sz="1600" dirty="0" smtClean="0"/>
              <a:t>和小美</a:t>
            </a:r>
            <a:r>
              <a:rPr lang="en-US" altLang="zh-TW" sz="1600" dirty="0" smtClean="0"/>
              <a:t>LD</a:t>
            </a:r>
            <a:r>
              <a:rPr lang="zh-TW" altLang="en-US" sz="1600" dirty="0" smtClean="0"/>
              <a:t>同樣遭受甲男不當碰觸，兩人有不同的反應</a:t>
            </a:r>
            <a:r>
              <a:rPr lang="en-US" altLang="zh-TW" sz="1600" dirty="0" smtClean="0"/>
              <a:t>?</a:t>
            </a:r>
            <a:endParaRPr lang="zh-TW"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性犯罪與性騷擾加害者之理論</a:t>
            </a:r>
            <a:r>
              <a:rPr lang="en-US" altLang="zh-TW" b="1" dirty="0" smtClean="0"/>
              <a:t/>
            </a:r>
            <a:br>
              <a:rPr lang="en-US" altLang="zh-TW" b="1" dirty="0" smtClean="0"/>
            </a:br>
            <a:endParaRPr lang="zh-TW" altLang="en-US" dirty="0"/>
          </a:p>
        </p:txBody>
      </p:sp>
      <p:sp>
        <p:nvSpPr>
          <p:cNvPr id="5" name="矩形 4"/>
          <p:cNvSpPr/>
          <p:nvPr/>
        </p:nvSpPr>
        <p:spPr>
          <a:xfrm>
            <a:off x="642910" y="1643050"/>
            <a:ext cx="8143932" cy="4154984"/>
          </a:xfrm>
          <a:prstGeom prst="rect">
            <a:avLst/>
          </a:prstGeom>
        </p:spPr>
        <p:txBody>
          <a:bodyPr wrap="square">
            <a:spAutoFit/>
          </a:bodyPr>
          <a:lstStyle/>
          <a:p>
            <a:endParaRPr lang="en-US" altLang="zh-TW" sz="2400" b="1" dirty="0" smtClean="0"/>
          </a:p>
          <a:p>
            <a:r>
              <a:rPr lang="en-US" altLang="zh-TW" sz="2400" b="1" dirty="0" smtClean="0"/>
              <a:t>1.</a:t>
            </a:r>
            <a:r>
              <a:rPr lang="zh-TW" altLang="en-US" sz="2400" b="1" dirty="0" smtClean="0"/>
              <a:t>社會解組論</a:t>
            </a:r>
            <a:endParaRPr lang="en-US" altLang="zh-TW" sz="2400" b="1" dirty="0" smtClean="0"/>
          </a:p>
          <a:p>
            <a:r>
              <a:rPr lang="en-US" altLang="zh-TW" sz="2400" b="1" dirty="0" smtClean="0"/>
              <a:t>2.</a:t>
            </a:r>
            <a:r>
              <a:rPr lang="zh-TW" altLang="en-US" sz="2400" b="1" dirty="0" smtClean="0"/>
              <a:t>暴力容許論</a:t>
            </a:r>
            <a:endParaRPr lang="en-US" altLang="zh-TW" sz="2400" b="1" dirty="0" smtClean="0"/>
          </a:p>
          <a:p>
            <a:r>
              <a:rPr lang="en-US" altLang="zh-TW" sz="2400" b="1" dirty="0" smtClean="0"/>
              <a:t>3.</a:t>
            </a:r>
            <a:r>
              <a:rPr lang="zh-TW" altLang="en-US" sz="2400" b="1" dirty="0" smtClean="0"/>
              <a:t>性別歧視論</a:t>
            </a:r>
            <a:endParaRPr lang="en-US" altLang="zh-TW" sz="2400" b="1" dirty="0" smtClean="0"/>
          </a:p>
          <a:p>
            <a:r>
              <a:rPr lang="en-US" altLang="zh-TW" sz="2400" b="1" dirty="0" smtClean="0"/>
              <a:t>4.</a:t>
            </a:r>
            <a:r>
              <a:rPr lang="zh-TW" altLang="en-US" sz="2400" b="1" dirty="0" smtClean="0"/>
              <a:t>色情刊物論</a:t>
            </a:r>
            <a:endParaRPr lang="en-US" altLang="zh-TW" sz="2400" b="1" dirty="0" smtClean="0"/>
          </a:p>
          <a:p>
            <a:r>
              <a:rPr lang="en-US" altLang="zh-TW" sz="2400" b="1" dirty="0" smtClean="0"/>
              <a:t>5.</a:t>
            </a:r>
            <a:r>
              <a:rPr lang="zh-TW" altLang="en-US" sz="2400" b="1" dirty="0" smtClean="0"/>
              <a:t>家庭動力論</a:t>
            </a:r>
            <a:endParaRPr lang="en-US" altLang="zh-TW" sz="2400" b="1" dirty="0" smtClean="0"/>
          </a:p>
          <a:p>
            <a:r>
              <a:rPr lang="en-US" altLang="zh-TW" sz="2400" b="1" dirty="0" smtClean="0"/>
              <a:t>6.</a:t>
            </a:r>
            <a:r>
              <a:rPr lang="zh-TW" altLang="en-US" sz="2400" b="1" dirty="0" smtClean="0"/>
              <a:t>特質論</a:t>
            </a:r>
            <a:endParaRPr lang="en-US" altLang="zh-TW" sz="2400" b="1" dirty="0" smtClean="0"/>
          </a:p>
          <a:p>
            <a:r>
              <a:rPr lang="en-US" altLang="zh-TW" sz="2400" b="1" dirty="0" smtClean="0"/>
              <a:t>7.</a:t>
            </a:r>
            <a:r>
              <a:rPr lang="zh-TW" altLang="en-US" sz="2400" b="1" dirty="0" smtClean="0"/>
              <a:t>心理分析論</a:t>
            </a:r>
            <a:endParaRPr lang="en-US" altLang="zh-TW" sz="2400" b="1" dirty="0" smtClean="0"/>
          </a:p>
          <a:p>
            <a:r>
              <a:rPr lang="en-US" altLang="zh-TW" sz="2400" b="1" dirty="0" smtClean="0"/>
              <a:t>8.</a:t>
            </a:r>
            <a:r>
              <a:rPr lang="zh-TW" altLang="en-US" sz="2400" b="1" dirty="0" smtClean="0"/>
              <a:t>成癮論</a:t>
            </a:r>
            <a:endParaRPr lang="en-US" altLang="zh-TW" sz="2400" b="1" dirty="0" smtClean="0"/>
          </a:p>
          <a:p>
            <a:r>
              <a:rPr lang="zh-TW" altLang="en-US" sz="2400" b="1" dirty="0" smtClean="0"/>
              <a:t>其中色情刊物的刺激性是誘發的因素之一，而性別歧視論點出了</a:t>
            </a:r>
            <a:r>
              <a:rPr lang="zh-TW" altLang="en-US" sz="2400" b="1" dirty="0" smtClean="0">
                <a:solidFill>
                  <a:srgbClr val="FF0000"/>
                </a:solidFill>
              </a:rPr>
              <a:t>性別歧視和強姦犯罪的關聯性相當高</a:t>
            </a:r>
            <a:r>
              <a:rPr lang="zh-TW" altLang="en-US" sz="2400" b="1" dirty="0" smtClean="0"/>
              <a:t>（馬傳鎮， </a:t>
            </a:r>
            <a:r>
              <a:rPr lang="en-US" sz="2400" b="1" dirty="0" smtClean="0"/>
              <a:t>2008</a:t>
            </a:r>
            <a:r>
              <a:rPr lang="zh-TW" altLang="en-US" sz="2400" b="1" dirty="0" smtClean="0"/>
              <a:t>）</a:t>
            </a:r>
            <a:endParaRPr lang="zh-TW" altLang="en-US" sz="2400" dirty="0"/>
          </a:p>
        </p:txBody>
      </p:sp>
      <p:graphicFrame>
        <p:nvGraphicFramePr>
          <p:cNvPr id="4" name="表格 3"/>
          <p:cNvGraphicFramePr>
            <a:graphicFrameLocks noGrp="1"/>
          </p:cNvGraphicFramePr>
          <p:nvPr/>
        </p:nvGraphicFramePr>
        <p:xfrm>
          <a:off x="3886200" y="1857364"/>
          <a:ext cx="1328742" cy="2409840"/>
        </p:xfrm>
        <a:graphic>
          <a:graphicData uri="http://schemas.openxmlformats.org/drawingml/2006/table">
            <a:tbl>
              <a:tblPr/>
              <a:tblGrid>
                <a:gridCol w="664371"/>
                <a:gridCol w="664371"/>
              </a:tblGrid>
              <a:tr h="301230">
                <a:tc>
                  <a:txBody>
                    <a:bodyPr/>
                    <a:lstStyle/>
                    <a:p>
                      <a:pPr algn="l" fontAlgn="ctr"/>
                      <a:r>
                        <a:rPr lang="zh-TW" altLang="en-US" sz="1800" b="0" i="0" u="none" strike="noStrike" dirty="0">
                          <a:solidFill>
                            <a:srgbClr val="000000"/>
                          </a:solidFill>
                          <a:latin typeface="新細明體"/>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latin typeface="新細明體"/>
                        </a:rPr>
                        <a:t>件數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30">
                <a:tc>
                  <a:txBody>
                    <a:bodyPr/>
                    <a:lstStyle/>
                    <a:p>
                      <a:pPr algn="r" fontAlgn="ctr"/>
                      <a:r>
                        <a:rPr lang="en-US" altLang="zh-TW" sz="1800" b="0" i="0" u="none" strike="noStrike">
                          <a:solidFill>
                            <a:srgbClr val="000000"/>
                          </a:solidFill>
                          <a:latin typeface="新細明體"/>
                        </a:rPr>
                        <a:t>2008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0" i="0" u="none" strike="noStrike">
                          <a:solidFill>
                            <a:srgbClr val="000000"/>
                          </a:solidFill>
                          <a:latin typeface="新細明體"/>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30">
                <a:tc>
                  <a:txBody>
                    <a:bodyPr/>
                    <a:lstStyle/>
                    <a:p>
                      <a:pPr algn="r" fontAlgn="ctr"/>
                      <a:r>
                        <a:rPr lang="en-US" altLang="zh-TW" sz="1800" b="0" i="0" u="none" strike="noStrike">
                          <a:solidFill>
                            <a:srgbClr val="000000"/>
                          </a:solidFill>
                          <a:latin typeface="新細明體"/>
                        </a:rPr>
                        <a:t>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0" i="0" u="none" strike="noStrike">
                          <a:solidFill>
                            <a:srgbClr val="000000"/>
                          </a:solidFill>
                          <a:latin typeface="新細明體"/>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30">
                <a:tc>
                  <a:txBody>
                    <a:bodyPr/>
                    <a:lstStyle/>
                    <a:p>
                      <a:pPr algn="r" fontAlgn="ctr"/>
                      <a:r>
                        <a:rPr lang="en-US" altLang="zh-TW" sz="1800" b="0" i="0" u="none" strike="noStrike">
                          <a:solidFill>
                            <a:srgbClr val="000000"/>
                          </a:solidFill>
                          <a:latin typeface="新細明體"/>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0" i="0" u="none" strike="noStrike">
                          <a:solidFill>
                            <a:srgbClr val="000000"/>
                          </a:solidFill>
                          <a:latin typeface="新細明體"/>
                        </a:rPr>
                        <a:t>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30">
                <a:tc>
                  <a:txBody>
                    <a:bodyPr/>
                    <a:lstStyle/>
                    <a:p>
                      <a:pPr algn="r" fontAlgn="ctr"/>
                      <a:r>
                        <a:rPr lang="en-US" altLang="zh-TW" sz="1800" b="0" i="0" u="none" strike="noStrike">
                          <a:solidFill>
                            <a:srgbClr val="000000"/>
                          </a:solidFill>
                          <a:latin typeface="新細明體"/>
                        </a:rPr>
                        <a:t>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latin typeface="新細明體"/>
                        </a:rPr>
                        <a:t>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30">
                <a:tc>
                  <a:txBody>
                    <a:bodyPr/>
                    <a:lstStyle/>
                    <a:p>
                      <a:pPr algn="r" fontAlgn="ctr"/>
                      <a:r>
                        <a:rPr lang="en-US" altLang="zh-TW" sz="1800" b="0" i="0" u="none" strike="noStrike">
                          <a:solidFill>
                            <a:srgbClr val="000000"/>
                          </a:solidFill>
                          <a:latin typeface="新細明體"/>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0" i="0" u="none" strike="noStrike">
                          <a:solidFill>
                            <a:srgbClr val="000000"/>
                          </a:solidFill>
                          <a:latin typeface="新細明體"/>
                        </a:rPr>
                        <a:t>1149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30">
                <a:tc>
                  <a:txBody>
                    <a:bodyPr/>
                    <a:lstStyle/>
                    <a:p>
                      <a:pPr algn="r" fontAlgn="ctr"/>
                      <a:r>
                        <a:rPr lang="en-US" altLang="zh-TW" sz="1800" b="0" i="0" u="none" strike="noStrike">
                          <a:solidFill>
                            <a:srgbClr val="000000"/>
                          </a:solidFill>
                          <a:latin typeface="新細明體"/>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0" i="0" u="none" strike="noStrike">
                          <a:solidFill>
                            <a:srgbClr val="000000"/>
                          </a:solidFill>
                          <a:latin typeface="新細明體"/>
                        </a:rPr>
                        <a:t>1157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30">
                <a:tc>
                  <a:txBody>
                    <a:bodyPr/>
                    <a:lstStyle/>
                    <a:p>
                      <a:pPr algn="r" fontAlgn="ctr"/>
                      <a:r>
                        <a:rPr lang="en-US" altLang="zh-TW" sz="1800" b="0" i="0" u="none" strike="noStrike">
                          <a:solidFill>
                            <a:srgbClr val="000000"/>
                          </a:solidFill>
                          <a:latin typeface="新細明體"/>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800" b="0" i="0" u="none" strike="noStrike" dirty="0">
                          <a:solidFill>
                            <a:srgbClr val="000000"/>
                          </a:solidFill>
                          <a:latin typeface="新細明體"/>
                        </a:rPr>
                        <a:t>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圖表 5"/>
          <p:cNvGraphicFramePr/>
          <p:nvPr/>
        </p:nvGraphicFramePr>
        <p:xfrm>
          <a:off x="5572132" y="2000240"/>
          <a:ext cx="3295650" cy="2219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女生會看</a:t>
            </a:r>
            <a:r>
              <a:rPr lang="en-US" altLang="zh-TW" dirty="0" smtClean="0"/>
              <a:t>A</a:t>
            </a:r>
            <a:r>
              <a:rPr lang="zh-TW" altLang="en-US" dirty="0" smtClean="0"/>
              <a:t>片嗎</a:t>
            </a:r>
            <a:r>
              <a:rPr lang="en-US" altLang="zh-TW" dirty="0" smtClean="0"/>
              <a:t>?</a:t>
            </a:r>
            <a:endParaRPr lang="zh-TW" altLang="en-US" dirty="0"/>
          </a:p>
        </p:txBody>
      </p:sp>
      <p:sp>
        <p:nvSpPr>
          <p:cNvPr id="3" name="內容版面配置區 2"/>
          <p:cNvSpPr>
            <a:spLocks noGrp="1"/>
          </p:cNvSpPr>
          <p:nvPr>
            <p:ph idx="1"/>
          </p:nvPr>
        </p:nvSpPr>
        <p:spPr>
          <a:xfrm>
            <a:off x="428596" y="1357298"/>
            <a:ext cx="8229600" cy="4525963"/>
          </a:xfrm>
        </p:spPr>
        <p:txBody>
          <a:bodyPr/>
          <a:lstStyle/>
          <a:p>
            <a:r>
              <a:rPr lang="zh-TW" altLang="en-US" sz="2400" dirty="0" smtClean="0"/>
              <a:t>國中男學生：女生也會看</a:t>
            </a:r>
            <a:r>
              <a:rPr lang="en-US" altLang="zh-TW" sz="2400" dirty="0" smtClean="0"/>
              <a:t>A</a:t>
            </a:r>
            <a:r>
              <a:rPr lang="zh-TW" altLang="en-US" sz="2400" dirty="0" smtClean="0"/>
              <a:t>片</a:t>
            </a:r>
            <a:r>
              <a:rPr lang="en-US" altLang="zh-TW" sz="2400" dirty="0" smtClean="0"/>
              <a:t>?</a:t>
            </a:r>
          </a:p>
          <a:p>
            <a:r>
              <a:rPr lang="zh-TW" altLang="en-US" sz="2400" dirty="0" smtClean="0"/>
              <a:t>老師：女生不會好奇嗎</a:t>
            </a:r>
            <a:r>
              <a:rPr lang="en-US" altLang="zh-TW" sz="2400" dirty="0" smtClean="0"/>
              <a:t>?</a:t>
            </a:r>
          </a:p>
          <a:p>
            <a:r>
              <a:rPr lang="en-US" altLang="zh-TW" sz="2400" dirty="0" smtClean="0"/>
              <a:t>Q:</a:t>
            </a:r>
            <a:r>
              <a:rPr lang="zh-TW" altLang="en-US" sz="2400" dirty="0" smtClean="0"/>
              <a:t>你把女性</a:t>
            </a:r>
            <a:r>
              <a:rPr lang="en-US" altLang="zh-TW" sz="2400" dirty="0" smtClean="0"/>
              <a:t>/</a:t>
            </a:r>
            <a:r>
              <a:rPr lang="zh-TW" altLang="en-US" sz="2400" dirty="0" smtClean="0"/>
              <a:t>身障者當成沒有慾望的個體</a:t>
            </a:r>
            <a:r>
              <a:rPr lang="en-US" altLang="zh-TW" sz="2400" dirty="0" smtClean="0"/>
              <a:t>?</a:t>
            </a:r>
          </a:p>
          <a:p>
            <a:r>
              <a:rPr lang="en-US" altLang="zh-TW" sz="2400" dirty="0" smtClean="0"/>
              <a:t>Q:</a:t>
            </a:r>
            <a:r>
              <a:rPr lang="zh-TW" altLang="en-US" sz="2400" dirty="0" smtClean="0"/>
              <a:t>社會是否「刻意忽略」身障者的性慾望</a:t>
            </a:r>
            <a:r>
              <a:rPr lang="en-US" altLang="zh-TW" sz="2400" dirty="0" smtClean="0"/>
              <a:t>?</a:t>
            </a:r>
          </a:p>
          <a:p>
            <a:endParaRPr lang="en-US" altLang="zh-TW" sz="2400" dirty="0" smtClean="0"/>
          </a:p>
          <a:p>
            <a:endParaRPr lang="zh-TW" altLang="en-US" dirty="0"/>
          </a:p>
        </p:txBody>
      </p:sp>
      <p:pic>
        <p:nvPicPr>
          <p:cNvPr id="1026" name="Picture 2" descr="C:\Users\user\Dropbox\參考書籍資料\IMG-20131027-WA0001.jpg"/>
          <p:cNvPicPr>
            <a:picLocks noChangeAspect="1" noChangeArrowheads="1"/>
          </p:cNvPicPr>
          <p:nvPr/>
        </p:nvPicPr>
        <p:blipFill>
          <a:blip r:embed="rId2"/>
          <a:srcRect/>
          <a:stretch>
            <a:fillRect/>
          </a:stretch>
        </p:blipFill>
        <p:spPr bwMode="auto">
          <a:xfrm>
            <a:off x="6215074" y="3661760"/>
            <a:ext cx="2566975" cy="2696166"/>
          </a:xfrm>
          <a:prstGeom prst="rect">
            <a:avLst/>
          </a:prstGeom>
          <a:noFill/>
        </p:spPr>
      </p:pic>
      <p:pic>
        <p:nvPicPr>
          <p:cNvPr id="1027" name="Picture 3" descr="C:\Users\user\Dropbox\參考書籍資料\P7010744.JPG"/>
          <p:cNvPicPr>
            <a:picLocks noChangeAspect="1" noChangeArrowheads="1"/>
          </p:cNvPicPr>
          <p:nvPr/>
        </p:nvPicPr>
        <p:blipFill>
          <a:blip r:embed="rId3" cstate="print">
            <a:lum bright="10000"/>
          </a:blip>
          <a:srcRect t="4154" r="4984" b="12772"/>
          <a:stretch>
            <a:fillRect/>
          </a:stretch>
        </p:blipFill>
        <p:spPr bwMode="auto">
          <a:xfrm>
            <a:off x="714348" y="3214686"/>
            <a:ext cx="4357718" cy="32861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螢幕截圖 2016-10-06 10.40.39.png"/>
          <p:cNvPicPr>
            <a:picLocks noGrp="1" noChangeAspect="1"/>
          </p:cNvPicPr>
          <p:nvPr>
            <p:ph idx="1"/>
          </p:nvPr>
        </p:nvPicPr>
        <p:blipFill>
          <a:blip r:embed="rId2"/>
          <a:srcRect t="15625" r="2343" b="6152"/>
          <a:stretch>
            <a:fillRect/>
          </a:stretch>
        </p:blipFill>
        <p:spPr>
          <a:xfrm>
            <a:off x="-1" y="0"/>
            <a:ext cx="9130387" cy="6858000"/>
          </a:xfrm>
        </p:spPr>
      </p:pic>
      <p:sp>
        <p:nvSpPr>
          <p:cNvPr id="2" name="標題 1"/>
          <p:cNvSpPr>
            <a:spLocks noGrp="1"/>
          </p:cNvSpPr>
          <p:nvPr>
            <p:ph type="title"/>
          </p:nvPr>
        </p:nvSpPr>
        <p:spPr>
          <a:xfrm>
            <a:off x="2285984" y="785794"/>
            <a:ext cx="6215106" cy="714380"/>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altLang="zh-TW" sz="2200" dirty="0" smtClean="0">
                <a:hlinkClick r:id="rId3"/>
              </a:rPr>
              <a:t>http://unclepeterlee.pixnet.net/blog/post/42044035-%E6%80%A7%E7%BE%A9%E5%B7%A5</a:t>
            </a:r>
            <a:r>
              <a:rPr lang="zh-TW" altLang="en-US" sz="2200" dirty="0" smtClean="0"/>
              <a:t>   手天使網頁</a:t>
            </a:r>
            <a:endParaRPr lang="zh-TW" altLang="en-US" dirty="0"/>
          </a:p>
        </p:txBody>
      </p:sp>
      <p:sp>
        <p:nvSpPr>
          <p:cNvPr id="5" name="矩形 4"/>
          <p:cNvSpPr/>
          <p:nvPr/>
        </p:nvSpPr>
        <p:spPr>
          <a:xfrm>
            <a:off x="2285984" y="1714488"/>
            <a:ext cx="6357966"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smtClean="0">
                <a:hlinkClick r:id="rId3"/>
              </a:rPr>
              <a:t>http://unclepeterlee.pixnet.net/blog/post/42044035-%E6%80%A7%E7%BE%A9%E5%B7%A5</a:t>
            </a:r>
            <a:r>
              <a:rPr lang="zh-TW" altLang="en-US" dirty="0" smtClean="0"/>
              <a:t>   性義工書籍介紹</a:t>
            </a:r>
            <a:endParaRPr lang="en-US" altLang="zh-TW"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強暴者最常出現的特質</a:t>
            </a:r>
            <a:br>
              <a:rPr lang="zh-TW" altLang="en-US" dirty="0" smtClean="0"/>
            </a:b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1.</a:t>
            </a:r>
            <a:r>
              <a:rPr lang="zh-TW" altLang="en-US" dirty="0" smtClean="0"/>
              <a:t>衝動</a:t>
            </a:r>
          </a:p>
          <a:p>
            <a:r>
              <a:rPr lang="en-US" altLang="zh-TW" dirty="0" smtClean="0"/>
              <a:t>2.</a:t>
            </a:r>
            <a:r>
              <a:rPr lang="zh-TW" altLang="en-US" dirty="0" smtClean="0"/>
              <a:t>自卑</a:t>
            </a:r>
            <a:endParaRPr lang="en-US" altLang="zh-TW" dirty="0" smtClean="0"/>
          </a:p>
          <a:p>
            <a:r>
              <a:rPr lang="en-US" altLang="zh-TW" dirty="0" smtClean="0"/>
              <a:t>3.</a:t>
            </a:r>
            <a:r>
              <a:rPr lang="zh-TW" altLang="en-US" dirty="0" smtClean="0"/>
              <a:t>內向</a:t>
            </a:r>
          </a:p>
          <a:p>
            <a:r>
              <a:rPr lang="en-US" altLang="zh-TW" dirty="0" smtClean="0"/>
              <a:t>4.</a:t>
            </a:r>
            <a:r>
              <a:rPr lang="zh-TW" altLang="en-US" dirty="0" smtClean="0"/>
              <a:t>疑心</a:t>
            </a:r>
          </a:p>
          <a:p>
            <a:r>
              <a:rPr lang="en-US" altLang="zh-TW" dirty="0" smtClean="0"/>
              <a:t>5.</a:t>
            </a:r>
            <a:r>
              <a:rPr lang="zh-TW" altLang="en-US" dirty="0" smtClean="0"/>
              <a:t>好感官刺激</a:t>
            </a:r>
          </a:p>
          <a:p>
            <a:r>
              <a:rPr lang="en-US" altLang="zh-TW" dirty="0" smtClean="0"/>
              <a:t>6.</a:t>
            </a:r>
            <a:r>
              <a:rPr lang="zh-TW" altLang="en-US" b="1" dirty="0" smtClean="0">
                <a:solidFill>
                  <a:srgbClr val="FF0000"/>
                </a:solidFill>
              </a:rPr>
              <a:t>大男人主義</a:t>
            </a:r>
          </a:p>
          <a:p>
            <a:r>
              <a:rPr lang="en-US" altLang="zh-TW" dirty="0" smtClean="0"/>
              <a:t>7.</a:t>
            </a:r>
            <a:r>
              <a:rPr lang="zh-TW" altLang="en-US" dirty="0" smtClean="0"/>
              <a:t>不擅與人溝通</a:t>
            </a:r>
          </a:p>
          <a:p>
            <a:r>
              <a:rPr lang="en-US" altLang="zh-TW" dirty="0" smtClean="0"/>
              <a:t>8.</a:t>
            </a:r>
            <a:r>
              <a:rPr lang="zh-TW" altLang="en-US" dirty="0" smtClean="0"/>
              <a:t>缺乏社交技巧</a:t>
            </a:r>
          </a:p>
          <a:p>
            <a:r>
              <a:rPr lang="en-US" altLang="zh-TW" dirty="0" smtClean="0"/>
              <a:t>9.</a:t>
            </a:r>
            <a:r>
              <a:rPr lang="zh-TW" altLang="en-US" dirty="0" smtClean="0"/>
              <a:t>以暴力解決問題的傾向</a:t>
            </a:r>
          </a:p>
          <a:p>
            <a:endParaRPr lang="zh-TW" altLang="en-US" dirty="0"/>
          </a:p>
        </p:txBody>
      </p:sp>
      <p:pic>
        <p:nvPicPr>
          <p:cNvPr id="4" name="圖片 3" descr="p1536708912.jpg"/>
          <p:cNvPicPr>
            <a:picLocks noChangeAspect="1"/>
          </p:cNvPicPr>
          <p:nvPr/>
        </p:nvPicPr>
        <p:blipFill>
          <a:blip r:embed="rId2"/>
          <a:stretch>
            <a:fillRect/>
          </a:stretch>
        </p:blipFill>
        <p:spPr>
          <a:xfrm>
            <a:off x="5143504" y="1142984"/>
            <a:ext cx="3667151" cy="500066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5357818" cy="1143000"/>
          </a:xfrm>
        </p:spPr>
        <p:txBody>
          <a:bodyPr/>
          <a:lstStyle/>
          <a:p>
            <a:r>
              <a:rPr lang="zh-TW" altLang="en-US" dirty="0" smtClean="0"/>
              <a:t>強暴的種類</a:t>
            </a:r>
            <a:endParaRPr lang="zh-TW" altLang="en-US" dirty="0"/>
          </a:p>
        </p:txBody>
      </p:sp>
      <p:graphicFrame>
        <p:nvGraphicFramePr>
          <p:cNvPr id="4" name="內容版面配置區 3"/>
          <p:cNvGraphicFramePr>
            <a:graphicFrameLocks noGrp="1"/>
          </p:cNvGraphicFramePr>
          <p:nvPr>
            <p:ph idx="1"/>
          </p:nvPr>
        </p:nvGraphicFramePr>
        <p:xfrm>
          <a:off x="0" y="1071546"/>
          <a:ext cx="8686800" cy="505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0" y="6488668"/>
            <a:ext cx="6534866" cy="276999"/>
          </a:xfrm>
          <a:prstGeom prst="rect">
            <a:avLst/>
          </a:prstGeom>
          <a:noFill/>
        </p:spPr>
        <p:txBody>
          <a:bodyPr wrap="none" rtlCol="0">
            <a:spAutoFit/>
          </a:bodyPr>
          <a:lstStyle/>
          <a:p>
            <a:r>
              <a:rPr lang="zh-TW" altLang="en-US" sz="1200" dirty="0" smtClean="0"/>
              <a:t>原著</a:t>
            </a:r>
            <a:r>
              <a:rPr lang="en-US" sz="1200" dirty="0" err="1" smtClean="0"/>
              <a:t>Groth</a:t>
            </a:r>
            <a:r>
              <a:rPr lang="en-US" sz="1200" dirty="0" smtClean="0"/>
              <a:t> (1979)</a:t>
            </a:r>
            <a:r>
              <a:rPr lang="zh-TW" altLang="en-US" sz="1200" dirty="0" smtClean="0"/>
              <a:t>，部分引自</a:t>
            </a:r>
            <a:r>
              <a:rPr lang="en-US" altLang="zh-TW" sz="1200" dirty="0" smtClean="0"/>
              <a:t>2016</a:t>
            </a:r>
            <a:r>
              <a:rPr lang="zh-TW" altLang="en-US" sz="1200" dirty="0" smtClean="0"/>
              <a:t>，晏涵文，特殊教育學生性教育與性別平斗教育教材推廣手冊</a:t>
            </a:r>
            <a:endParaRPr lang="zh-TW" altLang="en-US" sz="1200" dirty="0"/>
          </a:p>
        </p:txBody>
      </p:sp>
      <p:sp>
        <p:nvSpPr>
          <p:cNvPr id="6" name="文字方塊 5"/>
          <p:cNvSpPr txBox="1"/>
          <p:nvPr/>
        </p:nvSpPr>
        <p:spPr>
          <a:xfrm>
            <a:off x="500034" y="1571612"/>
            <a:ext cx="184731" cy="646331"/>
          </a:xfrm>
          <a:prstGeom prst="rect">
            <a:avLst/>
          </a:prstGeom>
          <a:noFill/>
        </p:spPr>
        <p:txBody>
          <a:bodyPr wrap="none" rtlCol="0">
            <a:spAutoFit/>
          </a:bodyPr>
          <a:lstStyle/>
          <a:p>
            <a:endParaRPr lang="en-US" altLang="zh-TW" dirty="0" smtClean="0"/>
          </a:p>
          <a:p>
            <a:endParaRPr lang="zh-TW" altLang="en-US" dirty="0"/>
          </a:p>
        </p:txBody>
      </p:sp>
      <p:sp>
        <p:nvSpPr>
          <p:cNvPr id="7" name="標題 1"/>
          <p:cNvSpPr txBox="1">
            <a:spLocks/>
          </p:cNvSpPr>
          <p:nvPr/>
        </p:nvSpPr>
        <p:spPr>
          <a:xfrm>
            <a:off x="285720" y="5572140"/>
            <a:ext cx="2890830" cy="430194"/>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smtClean="0">
                <a:ln>
                  <a:noFill/>
                </a:ln>
                <a:solidFill>
                  <a:schemeClr val="tx1"/>
                </a:solidFill>
                <a:effectLst/>
                <a:uLnTx/>
                <a:uFillTx/>
                <a:latin typeface="+mj-lt"/>
                <a:ea typeface="+mj-ea"/>
                <a:cs typeface="+mj-cs"/>
              </a:rPr>
              <a:t>你看見了權力不對等了嗎</a:t>
            </a:r>
            <a:r>
              <a:rPr kumimoji="0" lang="en-US" altLang="zh-TW" sz="4400" b="0" i="0" u="none" strike="noStrike" kern="1200" cap="none" spc="0" normalizeH="0" baseline="0" noProof="0" smtClean="0">
                <a:ln>
                  <a:noFill/>
                </a:ln>
                <a:solidFill>
                  <a:schemeClr val="tx1"/>
                </a:solidFill>
                <a:effectLst/>
                <a:uLnTx/>
                <a:uFillTx/>
                <a:latin typeface="+mj-lt"/>
                <a:ea typeface="+mj-ea"/>
                <a:cs typeface="+mj-cs"/>
              </a:rPr>
              <a:t>?</a:t>
            </a:r>
            <a:endParaRPr kumimoji="0" lang="zh-TW"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b="1" dirty="0" smtClean="0" bmk="_Toc365729805">
                <a:solidFill>
                  <a:srgbClr val="000000"/>
                </a:solidFill>
                <a:latin typeface="標楷體" pitchFamily="65" charset="-120"/>
                <a:ea typeface="標楷體" pitchFamily="65" charset="-120"/>
                <a:cs typeface="Times New Roman" pitchFamily="18" charset="0"/>
              </a:rPr>
              <a:t>性別權力的文化模型</a:t>
            </a:r>
            <a:r>
              <a:rPr kumimoji="1" lang="zh-TW" altLang="en-US" sz="3200" b="1" dirty="0" smtClean="0" bmk="_Toc365729805">
                <a:solidFill>
                  <a:srgbClr val="000000"/>
                </a:solidFill>
                <a:latin typeface="標楷體" pitchFamily="65" charset="-120"/>
                <a:ea typeface="標楷體" pitchFamily="65" charset="-120"/>
                <a:cs typeface="Times New Roman" pitchFamily="18" charset="0"/>
              </a:rPr>
              <a:t>。</a:t>
            </a:r>
            <a:endParaRPr lang="zh-TW" altLang="en-US" dirty="0"/>
          </a:p>
        </p:txBody>
      </p:sp>
      <p:graphicFrame>
        <p:nvGraphicFramePr>
          <p:cNvPr id="6" name="資料庫圖表 5"/>
          <p:cNvGraphicFramePr/>
          <p:nvPr/>
        </p:nvGraphicFramePr>
        <p:xfrm>
          <a:off x="0" y="1785926"/>
          <a:ext cx="8786842"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Rectangle 2"/>
          <p:cNvSpPr>
            <a:spLocks noChangeArrowheads="1"/>
          </p:cNvSpPr>
          <p:nvPr/>
        </p:nvSpPr>
        <p:spPr bwMode="auto">
          <a:xfrm>
            <a:off x="0" y="0"/>
            <a:ext cx="559069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27000" algn="l" defTabSz="914400" rtl="0" eaLnBrk="1" fontAlgn="base" latinLnBrk="0" hangingPunct="1">
              <a:lnSpc>
                <a:spcPct val="100000"/>
              </a:lnSpc>
              <a:spcBef>
                <a:spcPct val="0"/>
              </a:spcBef>
              <a:spcAft>
                <a:spcPct val="0"/>
              </a:spcAft>
              <a:buClrTx/>
              <a:buSzTx/>
              <a:buFontTx/>
              <a:buNone/>
              <a:tabLst/>
            </a:pPr>
            <a:endParaRPr kumimoji="1" lang="zh-TW" altLang="en-US" sz="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資料來源：</a:t>
            </a:r>
            <a:r>
              <a:rPr kumimoji="1"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引自</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陸偉明</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(2011)</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性別教育與生活</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（頁</a:t>
            </a:r>
            <a:r>
              <a:rPr kumimoji="1" lang="en-US" altLang="zh-TW" sz="12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219</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）。台北市：雙葉書廊。</a:t>
            </a: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5186370" cy="725470"/>
          </a:xfrm>
        </p:spPr>
        <p:txBody>
          <a:bodyPr>
            <a:normAutofit fontScale="90000"/>
          </a:bodyPr>
          <a:lstStyle/>
          <a:p>
            <a:r>
              <a:rPr lang="zh-TW" altLang="en-US" dirty="0" smtClean="0"/>
              <a:t>覺察與改變</a:t>
            </a:r>
            <a:r>
              <a:rPr lang="en-US" altLang="zh-TW" dirty="0" smtClean="0"/>
              <a:t>—</a:t>
            </a:r>
            <a:br>
              <a:rPr lang="en-US" altLang="zh-TW" dirty="0" smtClean="0"/>
            </a:br>
            <a:r>
              <a:rPr lang="zh-TW" altLang="en-US" dirty="0" smtClean="0"/>
              <a:t>從建立界線</a:t>
            </a:r>
            <a:r>
              <a:rPr lang="zh-TW" altLang="en-US" dirty="0"/>
              <a:t>開始</a:t>
            </a:r>
          </a:p>
        </p:txBody>
      </p:sp>
      <p:sp>
        <p:nvSpPr>
          <p:cNvPr id="3" name="內容版面配置區 2"/>
          <p:cNvSpPr>
            <a:spLocks noGrp="1"/>
          </p:cNvSpPr>
          <p:nvPr>
            <p:ph idx="1"/>
          </p:nvPr>
        </p:nvSpPr>
        <p:spPr>
          <a:xfrm>
            <a:off x="357158" y="1428736"/>
            <a:ext cx="4429156" cy="928694"/>
          </a:xfrm>
        </p:spPr>
        <p:txBody>
          <a:bodyPr>
            <a:normAutofit fontScale="62500" lnSpcReduction="20000"/>
          </a:bodyPr>
          <a:lstStyle/>
          <a:p>
            <a:r>
              <a:rPr lang="zh-TW" altLang="en-US" dirty="0" smtClean="0"/>
              <a:t>肢體界線、空間界線、隱私界線</a:t>
            </a:r>
            <a:r>
              <a:rPr lang="en-US" altLang="zh-TW" dirty="0" smtClean="0"/>
              <a:t>..</a:t>
            </a:r>
          </a:p>
          <a:p>
            <a:r>
              <a:rPr lang="zh-TW" altLang="en-US" dirty="0" smtClean="0"/>
              <a:t>語言界線：語言的用法、探問</a:t>
            </a:r>
            <a:r>
              <a:rPr lang="en-US" altLang="zh-TW" dirty="0" smtClean="0"/>
              <a:t>….</a:t>
            </a:r>
          </a:p>
        </p:txBody>
      </p:sp>
      <p:sp>
        <p:nvSpPr>
          <p:cNvPr id="5" name="矩形 4"/>
          <p:cNvSpPr/>
          <p:nvPr/>
        </p:nvSpPr>
        <p:spPr>
          <a:xfrm>
            <a:off x="500034" y="2214554"/>
            <a:ext cx="3967753" cy="923330"/>
          </a:xfrm>
          <a:prstGeom prst="rect">
            <a:avLst/>
          </a:prstGeom>
          <a:noFill/>
        </p:spPr>
        <p:txBody>
          <a:bodyPr wrap="none" lIns="91440" tIns="45720" rIns="91440" bIns="45720">
            <a:spAutoFit/>
          </a:bodyPr>
          <a:lstStyle/>
          <a:p>
            <a:pPr algn="ctr"/>
            <a:r>
              <a:rPr lang="zh-TW" alt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你看見什麼</a:t>
            </a:r>
            <a:r>
              <a:rPr lang="en-US" altLang="zh-TW"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zh-TW" alt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6" name="Picture 2" descr="C:\Users\user\Desktop\竹教大性平演講\圖片\p1781561802.jpg"/>
          <p:cNvPicPr>
            <a:picLocks noChangeAspect="1" noChangeArrowheads="1"/>
          </p:cNvPicPr>
          <p:nvPr/>
        </p:nvPicPr>
        <p:blipFill>
          <a:blip r:embed="rId2"/>
          <a:srcRect l="19434"/>
          <a:stretch>
            <a:fillRect/>
          </a:stretch>
        </p:blipFill>
        <p:spPr bwMode="auto">
          <a:xfrm>
            <a:off x="5214942" y="500042"/>
            <a:ext cx="3929058" cy="6357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fontAlgn="base"/>
            <a:r>
              <a:rPr lang="zh-TW" altLang="en-US" dirty="0" smtClean="0"/>
              <a:t>「這是老師愛妳的方式，妳懂嗎」</a:t>
            </a:r>
            <a:r>
              <a:rPr lang="en-US" altLang="zh-TW" dirty="0" smtClean="0"/>
              <a:t>?</a:t>
            </a:r>
            <a:r>
              <a:rPr lang="zh-TW" altLang="en-US" dirty="0" smtClean="0"/>
              <a:t/>
            </a:r>
            <a:br>
              <a:rPr lang="zh-TW" altLang="en-US" dirty="0" smtClean="0"/>
            </a:br>
            <a:endParaRPr lang="zh-TW" altLang="en-US" dirty="0"/>
          </a:p>
        </p:txBody>
      </p:sp>
      <p:pic>
        <p:nvPicPr>
          <p:cNvPr id="4" name="內容版面配置區 3" descr="244ee801225748c2d4740538acce27ce.jpg"/>
          <p:cNvPicPr>
            <a:picLocks noGrp="1" noChangeAspect="1"/>
          </p:cNvPicPr>
          <p:nvPr>
            <p:ph idx="1"/>
          </p:nvPr>
        </p:nvPicPr>
        <p:blipFill>
          <a:blip r:embed="rId2" cstate="print"/>
          <a:stretch>
            <a:fillRect/>
          </a:stretch>
        </p:blipFill>
        <p:spPr>
          <a:xfrm>
            <a:off x="214282" y="1857364"/>
            <a:ext cx="2857520" cy="3929090"/>
          </a:xfrm>
        </p:spPr>
      </p:pic>
      <p:pic>
        <p:nvPicPr>
          <p:cNvPr id="5" name="圖片 4" descr="螢幕截圖 2017-06-25 09.35.56.png"/>
          <p:cNvPicPr>
            <a:picLocks noChangeAspect="1"/>
          </p:cNvPicPr>
          <p:nvPr/>
        </p:nvPicPr>
        <p:blipFill>
          <a:blip r:embed="rId3"/>
          <a:srcRect l="14062" t="18916" r="34375" b="24988"/>
          <a:stretch>
            <a:fillRect/>
          </a:stretch>
        </p:blipFill>
        <p:spPr>
          <a:xfrm>
            <a:off x="3000364" y="1071546"/>
            <a:ext cx="5929354" cy="5214974"/>
          </a:xfrm>
          <a:prstGeom prst="rect">
            <a:avLst/>
          </a:prstGeom>
        </p:spPr>
      </p:pic>
      <p:pic>
        <p:nvPicPr>
          <p:cNvPr id="6" name="圖片 5" descr="螢幕截圖 2017-06-25 09.24.37.png"/>
          <p:cNvPicPr>
            <a:picLocks noChangeAspect="1"/>
          </p:cNvPicPr>
          <p:nvPr/>
        </p:nvPicPr>
        <p:blipFill>
          <a:blip r:embed="rId4"/>
          <a:srcRect l="50000" t="56948" r="8593" b="33325"/>
          <a:stretch>
            <a:fillRect/>
          </a:stretch>
        </p:blipFill>
        <p:spPr>
          <a:xfrm>
            <a:off x="0" y="5973816"/>
            <a:ext cx="3571868" cy="741331"/>
          </a:xfrm>
          <a:prstGeom prst="rect">
            <a:avLst/>
          </a:prstGeom>
        </p:spPr>
      </p:pic>
      <p:cxnSp>
        <p:nvCxnSpPr>
          <p:cNvPr id="8" name="直線接點 7"/>
          <p:cNvCxnSpPr/>
          <p:nvPr/>
        </p:nvCxnSpPr>
        <p:spPr>
          <a:xfrm>
            <a:off x="6000760" y="2928934"/>
            <a:ext cx="1785950"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直線接點 8"/>
          <p:cNvCxnSpPr/>
          <p:nvPr/>
        </p:nvCxnSpPr>
        <p:spPr>
          <a:xfrm>
            <a:off x="3357554" y="3571876"/>
            <a:ext cx="1857388"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直線接點 9"/>
          <p:cNvCxnSpPr/>
          <p:nvPr/>
        </p:nvCxnSpPr>
        <p:spPr>
          <a:xfrm>
            <a:off x="7286644" y="3286124"/>
            <a:ext cx="1357322"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線接點 12"/>
          <p:cNvCxnSpPr/>
          <p:nvPr/>
        </p:nvCxnSpPr>
        <p:spPr>
          <a:xfrm>
            <a:off x="6786578" y="5000636"/>
            <a:ext cx="1857388"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直線接點 13"/>
          <p:cNvCxnSpPr/>
          <p:nvPr/>
        </p:nvCxnSpPr>
        <p:spPr>
          <a:xfrm>
            <a:off x="4143372" y="5572140"/>
            <a:ext cx="3929090" cy="1588"/>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矩形 16"/>
          <p:cNvSpPr/>
          <p:nvPr/>
        </p:nvSpPr>
        <p:spPr>
          <a:xfrm>
            <a:off x="10929982" y="542926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圖說文字 17"/>
          <p:cNvSpPr/>
          <p:nvPr/>
        </p:nvSpPr>
        <p:spPr>
          <a:xfrm>
            <a:off x="1500166" y="4714884"/>
            <a:ext cx="1071570" cy="1071570"/>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dirty="0" smtClean="0"/>
              <a:t>好友的譴責</a:t>
            </a:r>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你看見什麼</a:t>
            </a:r>
            <a:endParaRPr lang="zh-TW" altLang="en-US" dirty="0"/>
          </a:p>
        </p:txBody>
      </p:sp>
      <p:sp>
        <p:nvSpPr>
          <p:cNvPr id="3" name="內容版面配置區 2"/>
          <p:cNvSpPr>
            <a:spLocks noGrp="1"/>
          </p:cNvSpPr>
          <p:nvPr>
            <p:ph idx="1"/>
          </p:nvPr>
        </p:nvSpPr>
        <p:spPr>
          <a:xfrm>
            <a:off x="1500166" y="1600200"/>
            <a:ext cx="7186634" cy="4043378"/>
          </a:xfrm>
        </p:spPr>
        <p:txBody>
          <a:bodyPr>
            <a:normAutofit fontScale="85000" lnSpcReduction="10000"/>
          </a:bodyPr>
          <a:lstStyle/>
          <a:p>
            <a:r>
              <a:rPr lang="zh-TW" altLang="en-US" sz="2400" dirty="0" smtClean="0"/>
              <a:t>已婚愛練肌肉的男同事</a:t>
            </a:r>
            <a:r>
              <a:rPr lang="en-US" altLang="zh-TW" sz="2400" dirty="0" smtClean="0"/>
              <a:t>A</a:t>
            </a:r>
            <a:r>
              <a:rPr lang="zh-TW" altLang="en-US" sz="2400" dirty="0" smtClean="0"/>
              <a:t>在開會時摸隔壁已婚女同事</a:t>
            </a:r>
            <a:r>
              <a:rPr lang="en-US" altLang="zh-TW" sz="2400" dirty="0" smtClean="0"/>
              <a:t>B</a:t>
            </a:r>
            <a:r>
              <a:rPr lang="zh-TW" altLang="en-US" sz="2400" dirty="0" smtClean="0"/>
              <a:t>的手說：「好粗啊！」</a:t>
            </a:r>
            <a:endParaRPr lang="en-US" altLang="zh-TW" sz="2400" dirty="0" smtClean="0"/>
          </a:p>
          <a:p>
            <a:endParaRPr lang="en-US" altLang="zh-TW" sz="2400" dirty="0" smtClean="0"/>
          </a:p>
          <a:p>
            <a:r>
              <a:rPr lang="en-US" altLang="zh-TW" sz="2400" dirty="0" smtClean="0"/>
              <a:t>B:</a:t>
            </a:r>
            <a:r>
              <a:rPr lang="zh-TW" altLang="en-US" sz="2400" dirty="0" smtClean="0"/>
              <a:t>「我真的很粗，不像其他女生會不斷的擦護手乳</a:t>
            </a:r>
            <a:r>
              <a:rPr lang="en-US" altLang="zh-TW" sz="2400" dirty="0" smtClean="0"/>
              <a:t>…</a:t>
            </a:r>
            <a:r>
              <a:rPr lang="zh-TW" altLang="en-US" sz="2400" dirty="0" smtClean="0"/>
              <a:t>」</a:t>
            </a:r>
            <a:endParaRPr lang="en-US" altLang="zh-TW" sz="2400" dirty="0" smtClean="0"/>
          </a:p>
          <a:p>
            <a:endParaRPr lang="en-US" altLang="zh-TW" sz="2400" dirty="0" smtClean="0"/>
          </a:p>
          <a:p>
            <a:r>
              <a:rPr lang="zh-TW" altLang="en-US" sz="2400" dirty="0" smtClean="0"/>
              <a:t>女同事</a:t>
            </a:r>
            <a:r>
              <a:rPr lang="en-US" altLang="zh-TW" sz="2400" dirty="0" smtClean="0"/>
              <a:t>C</a:t>
            </a:r>
            <a:r>
              <a:rPr lang="zh-TW" altLang="en-US" sz="2400" dirty="0" smtClean="0"/>
              <a:t>聽聞說：「那是</a:t>
            </a:r>
            <a:r>
              <a:rPr lang="en-US" altLang="zh-TW" sz="2400" dirty="0" smtClean="0"/>
              <a:t>B</a:t>
            </a:r>
            <a:r>
              <a:rPr lang="zh-TW" altLang="en-US" sz="2400" dirty="0" smtClean="0"/>
              <a:t>跟男同事說話都喜歡靠得很近咬耳朵，我都會保持距離，不會有人這樣碰觸我</a:t>
            </a:r>
            <a:r>
              <a:rPr lang="en-US" altLang="zh-TW" sz="2400" dirty="0" smtClean="0"/>
              <a:t>….</a:t>
            </a:r>
            <a:r>
              <a:rPr lang="zh-TW" altLang="en-US" sz="2400" dirty="0" smtClean="0"/>
              <a:t>。」</a:t>
            </a:r>
            <a:endParaRPr lang="en-US" altLang="zh-TW" sz="2400" dirty="0" smtClean="0"/>
          </a:p>
          <a:p>
            <a:endParaRPr lang="en-US" altLang="zh-TW" sz="2400" dirty="0" smtClean="0"/>
          </a:p>
          <a:p>
            <a:r>
              <a:rPr lang="zh-TW" altLang="en-US" sz="2400" dirty="0" smtClean="0"/>
              <a:t>男同事</a:t>
            </a:r>
            <a:r>
              <a:rPr lang="en-US" altLang="zh-TW" sz="2400" dirty="0" smtClean="0"/>
              <a:t>D</a:t>
            </a:r>
            <a:r>
              <a:rPr lang="zh-TW" altLang="en-US" sz="2400" dirty="0" smtClean="0"/>
              <a:t>聽聞： 「</a:t>
            </a:r>
            <a:r>
              <a:rPr lang="en-US" altLang="zh-TW" sz="2400" dirty="0" smtClean="0"/>
              <a:t>A</a:t>
            </a:r>
            <a:r>
              <a:rPr lang="zh-TW" altLang="en-US" sz="2400" dirty="0" smtClean="0"/>
              <a:t>在跟</a:t>
            </a:r>
            <a:r>
              <a:rPr lang="en-US" altLang="zh-TW" sz="2400" dirty="0" smtClean="0"/>
              <a:t>B</a:t>
            </a:r>
            <a:r>
              <a:rPr lang="zh-TW" altLang="en-US" sz="2400" dirty="0" smtClean="0"/>
              <a:t>開玩笑而已。」</a:t>
            </a:r>
            <a:endParaRPr lang="en-US" altLang="zh-TW" sz="2400" dirty="0" smtClean="0"/>
          </a:p>
          <a:p>
            <a:endParaRPr lang="en-US" altLang="zh-TW" sz="2400" dirty="0" smtClean="0"/>
          </a:p>
          <a:p>
            <a:r>
              <a:rPr lang="zh-TW" altLang="en-US" sz="2400" dirty="0" smtClean="0"/>
              <a:t>有性平意識的</a:t>
            </a:r>
            <a:r>
              <a:rPr lang="en-US" altLang="zh-TW" sz="2400" dirty="0" smtClean="0"/>
              <a:t>E</a:t>
            </a:r>
            <a:r>
              <a:rPr lang="zh-TW" altLang="en-US" sz="2400" dirty="0" smtClean="0"/>
              <a:t>同事：「吃完豆腐還批評對方，真是得了便宜還賣乖</a:t>
            </a:r>
            <a:r>
              <a:rPr lang="en-US" altLang="zh-TW" sz="2400" dirty="0" smtClean="0"/>
              <a:t>……</a:t>
            </a:r>
            <a:r>
              <a:rPr lang="zh-TW" altLang="en-US" sz="2400" dirty="0" smtClean="0"/>
              <a:t>」</a:t>
            </a:r>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pPr>
              <a:buNone/>
            </a:pPr>
            <a:endParaRPr lang="en-US" altLang="zh-TW" sz="2400" dirty="0" smtClean="0"/>
          </a:p>
          <a:p>
            <a:endParaRPr lang="zh-TW" altLang="en-US" sz="2400" dirty="0"/>
          </a:p>
        </p:txBody>
      </p:sp>
      <p:sp>
        <p:nvSpPr>
          <p:cNvPr id="4" name="圓角矩形圖說文字 3"/>
          <p:cNvSpPr/>
          <p:nvPr/>
        </p:nvSpPr>
        <p:spPr>
          <a:xfrm flipH="1">
            <a:off x="142844" y="2000240"/>
            <a:ext cx="1214446" cy="785818"/>
          </a:xfrm>
          <a:prstGeom prst="wedgeRoundRectCallout">
            <a:avLst>
              <a:gd name="adj1" fmla="val -70445"/>
              <a:gd name="adj2" fmla="val 3757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sz="1200" dirty="0" smtClean="0"/>
              <a:t>A</a:t>
            </a:r>
            <a:r>
              <a:rPr lang="zh-TW" altLang="en-US" sz="1200" dirty="0" smtClean="0"/>
              <a:t>說對了！這是</a:t>
            </a:r>
            <a:r>
              <a:rPr lang="zh-TW" altLang="en-US" sz="1200" dirty="0" smtClean="0"/>
              <a:t>我的問題</a:t>
            </a:r>
            <a:r>
              <a:rPr lang="en-US" altLang="zh-TW" sz="1200" dirty="0" smtClean="0"/>
              <a:t>(</a:t>
            </a:r>
            <a:r>
              <a:rPr lang="zh-TW" altLang="en-US" sz="1200" dirty="0" smtClean="0"/>
              <a:t>自責</a:t>
            </a:r>
            <a:r>
              <a:rPr lang="en-US" altLang="zh-TW" sz="1200" dirty="0" smtClean="0"/>
              <a:t>)</a:t>
            </a:r>
            <a:endParaRPr lang="zh-TW" altLang="en-US" sz="1200" dirty="0"/>
          </a:p>
        </p:txBody>
      </p:sp>
      <p:sp>
        <p:nvSpPr>
          <p:cNvPr id="6" name="圓角矩形圖說文字 5"/>
          <p:cNvSpPr/>
          <p:nvPr/>
        </p:nvSpPr>
        <p:spPr>
          <a:xfrm flipH="1">
            <a:off x="142844" y="3143248"/>
            <a:ext cx="1285884" cy="500066"/>
          </a:xfrm>
          <a:prstGeom prst="wedgeRoundRectCallout">
            <a:avLst>
              <a:gd name="adj1" fmla="val -64936"/>
              <a:gd name="adj2" fmla="val -1383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1200" dirty="0" smtClean="0"/>
              <a:t>都是</a:t>
            </a:r>
            <a:r>
              <a:rPr lang="en-US" altLang="zh-TW" sz="1200" dirty="0" smtClean="0"/>
              <a:t>B</a:t>
            </a:r>
            <a:r>
              <a:rPr lang="zh-TW" altLang="en-US" sz="1200" dirty="0" smtClean="0"/>
              <a:t>的錯</a:t>
            </a:r>
            <a:endParaRPr lang="en-US" altLang="zh-TW" sz="1200" dirty="0" smtClean="0"/>
          </a:p>
          <a:p>
            <a:pPr algn="ctr"/>
            <a:r>
              <a:rPr lang="en-US" altLang="zh-TW" sz="1200" dirty="0" smtClean="0"/>
              <a:t>(</a:t>
            </a:r>
            <a:r>
              <a:rPr lang="zh-TW" altLang="en-US" sz="1200" dirty="0" smtClean="0"/>
              <a:t>怪罪受害者</a:t>
            </a:r>
            <a:r>
              <a:rPr lang="en-US" altLang="zh-TW" sz="1200" dirty="0" smtClean="0"/>
              <a:t>)</a:t>
            </a:r>
            <a:endParaRPr lang="zh-TW" altLang="en-US" sz="1200" dirty="0"/>
          </a:p>
        </p:txBody>
      </p:sp>
      <p:sp>
        <p:nvSpPr>
          <p:cNvPr id="7" name="圓角矩形圖說文字 6"/>
          <p:cNvSpPr/>
          <p:nvPr/>
        </p:nvSpPr>
        <p:spPr>
          <a:xfrm flipH="1">
            <a:off x="142844" y="3929066"/>
            <a:ext cx="1285884" cy="1000132"/>
          </a:xfrm>
          <a:prstGeom prst="wedgeRoundRectCallout">
            <a:avLst>
              <a:gd name="adj1" fmla="val -67307"/>
              <a:gd name="adj2" fmla="val -1620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1200" dirty="0" smtClean="0"/>
              <a:t>男人當然要互挺，哪天我也需要</a:t>
            </a:r>
            <a:r>
              <a:rPr lang="en-US" altLang="zh-TW" sz="1200" dirty="0" smtClean="0"/>
              <a:t>A</a:t>
            </a:r>
            <a:r>
              <a:rPr lang="zh-TW" altLang="en-US" sz="1200" dirty="0" smtClean="0"/>
              <a:t>男幫忙</a:t>
            </a:r>
            <a:r>
              <a:rPr lang="en-US" altLang="zh-TW" sz="1200" dirty="0" smtClean="0"/>
              <a:t>…</a:t>
            </a:r>
          </a:p>
          <a:p>
            <a:pPr algn="ctr"/>
            <a:r>
              <a:rPr lang="en-US" altLang="zh-TW" sz="1200" dirty="0" smtClean="0"/>
              <a:t>(</a:t>
            </a:r>
            <a:r>
              <a:rPr lang="zh-TW" altLang="en-US" sz="1200" dirty="0" smtClean="0"/>
              <a:t>合理化、拒絕承認</a:t>
            </a:r>
            <a:r>
              <a:rPr lang="en-US" altLang="zh-TW" sz="1200" dirty="0" smtClean="0"/>
              <a:t>)</a:t>
            </a:r>
            <a:endParaRPr lang="zh-TW" altLang="en-US" dirty="0"/>
          </a:p>
        </p:txBody>
      </p:sp>
      <p:sp>
        <p:nvSpPr>
          <p:cNvPr id="8" name="等腰三角形 7"/>
          <p:cNvSpPr/>
          <p:nvPr/>
        </p:nvSpPr>
        <p:spPr>
          <a:xfrm>
            <a:off x="6286512" y="5857892"/>
            <a:ext cx="857256" cy="5000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接點 9"/>
          <p:cNvCxnSpPr/>
          <p:nvPr/>
        </p:nvCxnSpPr>
        <p:spPr>
          <a:xfrm>
            <a:off x="5643570" y="5715016"/>
            <a:ext cx="2143140" cy="2857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429256" y="5357826"/>
            <a:ext cx="548548" cy="369332"/>
          </a:xfrm>
          <a:prstGeom prst="rect">
            <a:avLst/>
          </a:prstGeom>
          <a:noFill/>
        </p:spPr>
        <p:txBody>
          <a:bodyPr wrap="none" rtlCol="0">
            <a:spAutoFit/>
          </a:bodyPr>
          <a:lstStyle/>
          <a:p>
            <a:r>
              <a:rPr lang="en-US" altLang="zh-TW" dirty="0" smtClean="0"/>
              <a:t>A</a:t>
            </a:r>
            <a:r>
              <a:rPr lang="zh-TW" altLang="en-US" dirty="0" smtClean="0"/>
              <a:t>男</a:t>
            </a:r>
            <a:endParaRPr lang="zh-TW" altLang="en-US" dirty="0"/>
          </a:p>
        </p:txBody>
      </p:sp>
      <p:sp>
        <p:nvSpPr>
          <p:cNvPr id="13" name="文字方塊 12"/>
          <p:cNvSpPr txBox="1"/>
          <p:nvPr/>
        </p:nvSpPr>
        <p:spPr>
          <a:xfrm>
            <a:off x="7643834" y="5572140"/>
            <a:ext cx="540533" cy="369332"/>
          </a:xfrm>
          <a:prstGeom prst="rect">
            <a:avLst/>
          </a:prstGeom>
          <a:noFill/>
        </p:spPr>
        <p:txBody>
          <a:bodyPr wrap="none" rtlCol="0">
            <a:spAutoFit/>
          </a:bodyPr>
          <a:lstStyle/>
          <a:p>
            <a:r>
              <a:rPr lang="en-US" altLang="zh-TW" dirty="0" smtClean="0"/>
              <a:t>B</a:t>
            </a:r>
            <a:r>
              <a:rPr lang="zh-TW" altLang="en-US" dirty="0" smtClean="0"/>
              <a:t>女</a:t>
            </a:r>
            <a:endParaRPr lang="zh-TW" altLang="en-US" dirty="0"/>
          </a:p>
        </p:txBody>
      </p:sp>
      <p:sp>
        <p:nvSpPr>
          <p:cNvPr id="15" name="文字方塊 14"/>
          <p:cNvSpPr txBox="1"/>
          <p:nvPr/>
        </p:nvSpPr>
        <p:spPr>
          <a:xfrm>
            <a:off x="285720" y="500042"/>
            <a:ext cx="87716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dirty="0" smtClean="0">
                <a:solidFill>
                  <a:srgbClr val="FF0000"/>
                </a:solidFill>
              </a:rPr>
              <a:t>內心話</a:t>
            </a:r>
            <a:endParaRPr lang="zh-TW" altLang="en-US" dirty="0">
              <a:solidFill>
                <a:srgbClr val="FF0000"/>
              </a:solidFill>
            </a:endParaRPr>
          </a:p>
        </p:txBody>
      </p:sp>
      <p:sp>
        <p:nvSpPr>
          <p:cNvPr id="16" name="文字方塊 15"/>
          <p:cNvSpPr txBox="1"/>
          <p:nvPr/>
        </p:nvSpPr>
        <p:spPr>
          <a:xfrm>
            <a:off x="6143636" y="6488668"/>
            <a:ext cx="1107996" cy="369332"/>
          </a:xfrm>
          <a:prstGeom prst="rect">
            <a:avLst/>
          </a:prstGeom>
          <a:noFill/>
        </p:spPr>
        <p:txBody>
          <a:bodyPr wrap="none" rtlCol="0">
            <a:spAutoFit/>
          </a:bodyPr>
          <a:lstStyle/>
          <a:p>
            <a:r>
              <a:rPr lang="zh-TW" altLang="en-US" dirty="0" smtClean="0"/>
              <a:t>雙方關係</a:t>
            </a:r>
            <a:endParaRPr lang="zh-TW" altLang="en-US" dirty="0"/>
          </a:p>
        </p:txBody>
      </p:sp>
      <p:sp>
        <p:nvSpPr>
          <p:cNvPr id="18" name="圓角矩形圖說文字 17"/>
          <p:cNvSpPr/>
          <p:nvPr/>
        </p:nvSpPr>
        <p:spPr>
          <a:xfrm flipH="1">
            <a:off x="142844" y="1285860"/>
            <a:ext cx="1285884" cy="642942"/>
          </a:xfrm>
          <a:prstGeom prst="wedgeRoundRectCallout">
            <a:avLst>
              <a:gd name="adj1" fmla="val -67570"/>
              <a:gd name="adj2" fmla="val 2855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1200" dirty="0" smtClean="0"/>
              <a:t>我這麼優秀</a:t>
            </a:r>
            <a:endParaRPr lang="en-US" altLang="zh-TW" sz="1200" dirty="0" smtClean="0"/>
          </a:p>
          <a:p>
            <a:pPr algn="ctr"/>
            <a:r>
              <a:rPr lang="zh-TW" altLang="en-US" sz="1200" dirty="0" smtClean="0"/>
              <a:t>吃你豆腐是你的榮幸</a:t>
            </a:r>
            <a:endParaRPr lang="zh-TW" altLang="en-US" sz="1200" dirty="0"/>
          </a:p>
        </p:txBody>
      </p:sp>
      <p:cxnSp>
        <p:nvCxnSpPr>
          <p:cNvPr id="20" name="直線單箭頭接點 19"/>
          <p:cNvCxnSpPr/>
          <p:nvPr/>
        </p:nvCxnSpPr>
        <p:spPr>
          <a:xfrm>
            <a:off x="6072198" y="5572140"/>
            <a:ext cx="121444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endCxn id="13" idx="0"/>
          </p:cNvCxnSpPr>
          <p:nvPr/>
        </p:nvCxnSpPr>
        <p:spPr>
          <a:xfrm rot="16200000" flipH="1">
            <a:off x="7707529" y="5365568"/>
            <a:ext cx="214314" cy="198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rot="5400000">
            <a:off x="7965305" y="5393545"/>
            <a:ext cx="28575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0" y="5857892"/>
            <a:ext cx="5724644"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zh-TW" altLang="en-US" dirty="0" smtClean="0"/>
              <a:t>如果把碰觸換成「誘姦」，其實，生活中有很多房思琪</a:t>
            </a:r>
            <a:endParaRPr lang="zh-TW" altLang="en-US" dirty="0"/>
          </a:p>
        </p:txBody>
      </p:sp>
      <p:sp>
        <p:nvSpPr>
          <p:cNvPr id="21" name="文字方塊 20"/>
          <p:cNvSpPr txBox="1"/>
          <p:nvPr/>
        </p:nvSpPr>
        <p:spPr>
          <a:xfrm>
            <a:off x="0" y="6286520"/>
            <a:ext cx="434125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zh-TW" altLang="en-US" dirty="0" smtClean="0"/>
              <a:t>三十幾歲的</a:t>
            </a:r>
            <a:r>
              <a:rPr lang="en-US" altLang="zh-TW" dirty="0" smtClean="0"/>
              <a:t>B</a:t>
            </a:r>
            <a:r>
              <a:rPr lang="zh-TW" altLang="en-US" dirty="0" smtClean="0"/>
              <a:t>都無法拒絕了！更何況孩子</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u="sng" dirty="0" smtClean="0"/>
              <a:t>一、「牠」是什麼性別？</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a:xfrm>
            <a:off x="428596" y="1071546"/>
            <a:ext cx="8229600" cy="1900238"/>
          </a:xfrm>
        </p:spPr>
        <p:txBody>
          <a:bodyPr/>
          <a:lstStyle/>
          <a:p>
            <a:r>
              <a:rPr lang="en-US" dirty="0" smtClean="0"/>
              <a:t>A</a:t>
            </a:r>
            <a:r>
              <a:rPr lang="zh-TW" altLang="en-US" dirty="0" smtClean="0"/>
              <a:t>：「我剛觀察你家的鳥很久了，發現這隻鳥好安靜乖巧，牠一定是母鳥。」</a:t>
            </a:r>
          </a:p>
          <a:p>
            <a:r>
              <a:rPr lang="en-US" dirty="0" smtClean="0"/>
              <a:t>B</a:t>
            </a:r>
            <a:r>
              <a:rPr lang="zh-TW" altLang="en-US" dirty="0" smtClean="0"/>
              <a:t>：「牠是公的，不是母的。」</a:t>
            </a:r>
            <a:r>
              <a:rPr lang="en-US" dirty="0" smtClean="0"/>
              <a:t> </a:t>
            </a:r>
            <a:endParaRPr lang="zh-TW" altLang="en-US" dirty="0"/>
          </a:p>
        </p:txBody>
      </p:sp>
      <p:sp>
        <p:nvSpPr>
          <p:cNvPr id="6" name="Rectangle 2"/>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1000" b="0" i="0" u="none" strike="noStrike" cap="none" normalizeH="0" baseline="0" dirty="0" smtClean="0">
                <a:ln>
                  <a:noFill/>
                </a:ln>
                <a:solidFill>
                  <a:srgbClr val="000000"/>
                </a:solidFill>
                <a:effectLst/>
                <a:latin typeface="標楷體" pitchFamily="65" charset="-120"/>
                <a:ea typeface="標楷體" pitchFamily="65" charset="-120"/>
                <a:cs typeface="Avenir-Light"/>
              </a:rPr>
              <a:t>改編自：</a:t>
            </a:r>
            <a:r>
              <a:rPr kumimoji="1" lang="zh-TW" sz="1000" b="0" i="0" u="none" strike="noStrike" cap="none" normalizeH="0" baseline="0" dirty="0" smtClean="0">
                <a:ln>
                  <a:noFill/>
                </a:ln>
                <a:solidFill>
                  <a:srgbClr val="000000"/>
                </a:solidFill>
                <a:effectLst/>
                <a:latin typeface="標楷體" pitchFamily="65" charset="-120"/>
                <a:ea typeface="標楷體" pitchFamily="65" charset="-120"/>
                <a:cs typeface="DFHeiStd-W5"/>
              </a:rPr>
              <a:t>劉品志</a:t>
            </a:r>
            <a:r>
              <a:rPr kumimoji="1" lang="en-US" altLang="zh-TW" sz="1000" b="0" i="0" u="none" strike="noStrike" cap="none" normalizeH="0" baseline="0" dirty="0" smtClean="0">
                <a:ln>
                  <a:noFill/>
                </a:ln>
                <a:solidFill>
                  <a:srgbClr val="000000"/>
                </a:solidFill>
                <a:effectLst/>
                <a:latin typeface="標楷體" pitchFamily="65" charset="-120"/>
                <a:ea typeface="標楷體" pitchFamily="65" charset="-120"/>
                <a:cs typeface="DFHeiStd-W5"/>
              </a:rPr>
              <a:t>(102)</a:t>
            </a:r>
            <a:r>
              <a:rPr kumimoji="1" lang="zh-TW" altLang="en-US" sz="1000" b="0" i="0" u="none" strike="noStrike" cap="none" normalizeH="0" baseline="0" dirty="0" smtClean="0">
                <a:ln>
                  <a:noFill/>
                </a:ln>
                <a:solidFill>
                  <a:srgbClr val="000000"/>
                </a:solidFill>
                <a:effectLst/>
                <a:latin typeface="標楷體" pitchFamily="65" charset="-120"/>
                <a:ea typeface="標楷體" pitchFamily="65" charset="-120"/>
                <a:cs typeface="DFHeiStd-W5"/>
              </a:rPr>
              <a:t>。</a:t>
            </a:r>
            <a:r>
              <a:rPr kumimoji="1" lang="zh-TW" altLang="en-US" sz="1000" b="0" i="0" u="none" strike="noStrike" cap="none" normalizeH="0" baseline="0" dirty="0" smtClean="0">
                <a:ln>
                  <a:noFill/>
                </a:ln>
                <a:solidFill>
                  <a:srgbClr val="000000"/>
                </a:solidFill>
                <a:effectLst/>
                <a:latin typeface="標楷體" pitchFamily="65" charset="-120"/>
                <a:ea typeface="標楷體" pitchFamily="65" charset="-120"/>
                <a:cs typeface="DFHeiStd-W7"/>
              </a:rPr>
              <a:t>教育部性別平等教育季刊</a:t>
            </a:r>
            <a:r>
              <a:rPr kumimoji="1" lang="en-US" altLang="zh-TW" sz="1000" b="0" i="0" u="none" strike="noStrike" cap="none" normalizeH="0" baseline="0" dirty="0" smtClean="0">
                <a:ln>
                  <a:noFill/>
                </a:ln>
                <a:solidFill>
                  <a:srgbClr val="000000"/>
                </a:solidFill>
                <a:effectLst/>
                <a:latin typeface="標楷體" pitchFamily="65" charset="-120"/>
                <a:ea typeface="標楷體" pitchFamily="65" charset="-120"/>
                <a:cs typeface="Avenir-Light"/>
              </a:rPr>
              <a:t>NO.62</a:t>
            </a:r>
            <a:r>
              <a:rPr kumimoji="1" lang="zh-TW" altLang="en-US" sz="1000" b="0" i="0" u="none" strike="noStrike" cap="none" normalizeH="0" baseline="0" dirty="0" smtClean="0">
                <a:ln>
                  <a:noFill/>
                </a:ln>
                <a:solidFill>
                  <a:srgbClr val="000000"/>
                </a:solidFill>
                <a:effectLst/>
                <a:latin typeface="標楷體" pitchFamily="65" charset="-120"/>
                <a:ea typeface="標楷體" pitchFamily="65" charset="-120"/>
                <a:cs typeface="Avenir-Light"/>
              </a:rPr>
              <a:t>。</a:t>
            </a:r>
            <a:endParaRPr kumimoji="1" lang="zh-TW" altLang="en-US"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7" name="內容版面配置區 3" descr="P7010736.JPG"/>
          <p:cNvPicPr>
            <a:picLocks noChangeAspect="1"/>
          </p:cNvPicPr>
          <p:nvPr/>
        </p:nvPicPr>
        <p:blipFill>
          <a:blip r:embed="rId2"/>
          <a:srcRect l="1306" t="6314" r="2074"/>
          <a:stretch>
            <a:fillRect/>
          </a:stretch>
        </p:blipFill>
        <p:spPr>
          <a:xfrm>
            <a:off x="428596" y="3286124"/>
            <a:ext cx="5286412" cy="3240079"/>
          </a:xfrm>
          <a:prstGeom prst="rect">
            <a:avLst/>
          </a:prstGeom>
        </p:spPr>
      </p:pic>
      <p:sp>
        <p:nvSpPr>
          <p:cNvPr id="1025" name="Rectangle 1"/>
          <p:cNvSpPr>
            <a:spLocks noChangeArrowheads="1"/>
          </p:cNvSpPr>
          <p:nvPr/>
        </p:nvSpPr>
        <p:spPr bwMode="auto">
          <a:xfrm>
            <a:off x="6215074" y="3500438"/>
            <a:ext cx="228601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zh-TW" sz="2400" b="1" i="0" u="sng" strike="noStrike" cap="none" normalizeH="0" baseline="0" dirty="0" smtClean="0">
                <a:ln>
                  <a:noFill/>
                </a:ln>
                <a:solidFill>
                  <a:srgbClr val="000000"/>
                </a:solidFill>
                <a:effectLst/>
                <a:latin typeface="標楷體" pitchFamily="65" charset="-120"/>
                <a:ea typeface="標楷體" pitchFamily="65" charset="-120"/>
                <a:cs typeface="DFMingStd-W5"/>
              </a:rPr>
              <a:t>討論</a:t>
            </a:r>
            <a:r>
              <a:rPr kumimoji="1" lang="en-US" altLang="zh-TW" sz="2400" b="1" i="0" u="sng" strike="noStrike" cap="none" normalizeH="0" baseline="0" dirty="0" smtClean="0">
                <a:ln>
                  <a:noFill/>
                </a:ln>
                <a:solidFill>
                  <a:srgbClr val="000000"/>
                </a:solidFill>
                <a:effectLst/>
                <a:latin typeface="標楷體" pitchFamily="65" charset="-120"/>
                <a:ea typeface="標楷體" pitchFamily="65" charset="-120"/>
                <a:cs typeface="DFMingStd-W5"/>
              </a:rPr>
              <a:t>Q</a:t>
            </a:r>
            <a:r>
              <a:rPr kumimoji="1" lang="zh-TW" altLang="en-US" sz="2400" b="1" i="0" u="sng" strike="noStrike" cap="none" normalizeH="0" baseline="0" dirty="0" smtClean="0">
                <a:ln>
                  <a:noFill/>
                </a:ln>
                <a:solidFill>
                  <a:srgbClr val="000000"/>
                </a:solidFill>
                <a:effectLst/>
                <a:latin typeface="標楷體" pitchFamily="65" charset="-120"/>
                <a:ea typeface="標楷體" pitchFamily="65" charset="-120"/>
                <a:cs typeface="DFMingStd-W5"/>
              </a:rPr>
              <a:t>：沒有過動的女生、文靜的男生嗎</a:t>
            </a:r>
            <a:r>
              <a:rPr kumimoji="1" lang="en-US" altLang="zh-TW" sz="2400" b="1" i="0" u="sng" strike="noStrike" cap="none" normalizeH="0" baseline="0" dirty="0" smtClean="0">
                <a:ln>
                  <a:noFill/>
                </a:ln>
                <a:solidFill>
                  <a:srgbClr val="000000"/>
                </a:solidFill>
                <a:effectLst/>
                <a:latin typeface="標楷體" pitchFamily="65" charset="-120"/>
                <a:ea typeface="標楷體" pitchFamily="65" charset="-120"/>
                <a:cs typeface="DFMingStd-W5"/>
              </a:rPr>
              <a:t>?</a:t>
            </a:r>
            <a:r>
              <a:rPr kumimoji="1" lang="zh-TW" altLang="en-US" sz="2400" b="0" i="0" u="sng" strike="noStrike" cap="none" normalizeH="0" baseline="0" dirty="0" smtClean="0">
                <a:ln>
                  <a:noFill/>
                </a:ln>
                <a:solidFill>
                  <a:srgbClr val="000000"/>
                </a:solidFill>
                <a:effectLst/>
                <a:latin typeface="標楷體" pitchFamily="65" charset="-120"/>
                <a:ea typeface="標楷體" pitchFamily="65" charset="-120"/>
                <a:cs typeface="DFMingStd-W5"/>
              </a:rPr>
              <a:t>               </a:t>
            </a:r>
            <a:endPar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4" name="文字方塊 3"/>
          <p:cNvSpPr txBox="1"/>
          <p:nvPr/>
        </p:nvSpPr>
        <p:spPr>
          <a:xfrm>
            <a:off x="3786182" y="2643182"/>
            <a:ext cx="4960012" cy="369332"/>
          </a:xfrm>
          <a:prstGeom prst="rect">
            <a:avLst/>
          </a:prstGeom>
          <a:noFill/>
        </p:spPr>
        <p:txBody>
          <a:bodyPr wrap="none" rtlCol="0">
            <a:spAutoFit/>
          </a:bodyPr>
          <a:lstStyle/>
          <a:p>
            <a:r>
              <a:rPr lang="zh-TW" altLang="en-US" dirty="0" smtClean="0"/>
              <a:t>沒有叫聲</a:t>
            </a:r>
            <a:r>
              <a:rPr lang="en-US" dirty="0" smtClean="0"/>
              <a:t>= </a:t>
            </a:r>
            <a:r>
              <a:rPr lang="zh-TW" altLang="en-US" dirty="0" smtClean="0"/>
              <a:t>安靜乖巧</a:t>
            </a:r>
            <a:r>
              <a:rPr lang="en-US" dirty="0" smtClean="0"/>
              <a:t>= </a:t>
            </a:r>
            <a:r>
              <a:rPr lang="zh-TW" altLang="en-US" dirty="0" smtClean="0"/>
              <a:t>女性化</a:t>
            </a:r>
            <a:r>
              <a:rPr lang="en-US" dirty="0" smtClean="0"/>
              <a:t>= </a:t>
            </a:r>
            <a:r>
              <a:rPr lang="zh-TW" altLang="en-US" dirty="0" smtClean="0"/>
              <a:t>母鳥</a:t>
            </a:r>
            <a:r>
              <a:rPr lang="en-US" altLang="zh-TW" dirty="0" smtClean="0"/>
              <a:t>=</a:t>
            </a:r>
            <a:r>
              <a:rPr lang="zh-TW" altLang="en-US" dirty="0" smtClean="0"/>
              <a:t>女性要安靜</a:t>
            </a:r>
            <a:endParaRPr lang="zh-TW" altLang="en-US" dirty="0"/>
          </a:p>
        </p:txBody>
      </p:sp>
      <p:sp>
        <p:nvSpPr>
          <p:cNvPr id="8" name="Rectangle 1"/>
          <p:cNvSpPr>
            <a:spLocks noChangeArrowheads="1"/>
          </p:cNvSpPr>
          <p:nvPr/>
        </p:nvSpPr>
        <p:spPr bwMode="auto">
          <a:xfrm>
            <a:off x="6286512" y="4929198"/>
            <a:ext cx="228601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zh-TW" sz="2400" b="1" i="0" u="sng" strike="noStrike" cap="none" normalizeH="0" baseline="0" dirty="0" smtClean="0">
                <a:ln>
                  <a:noFill/>
                </a:ln>
                <a:solidFill>
                  <a:srgbClr val="000000"/>
                </a:solidFill>
                <a:effectLst/>
                <a:latin typeface="標楷體" pitchFamily="65" charset="-120"/>
                <a:ea typeface="標楷體" pitchFamily="65" charset="-120"/>
                <a:cs typeface="DFMingStd-W5"/>
              </a:rPr>
              <a:t>討論</a:t>
            </a:r>
            <a:r>
              <a:rPr kumimoji="1" lang="en-US" altLang="zh-TW" sz="2400" b="1" i="0" u="sng" strike="noStrike" cap="none" normalizeH="0" baseline="0" dirty="0" smtClean="0">
                <a:ln>
                  <a:noFill/>
                </a:ln>
                <a:solidFill>
                  <a:srgbClr val="000000"/>
                </a:solidFill>
                <a:effectLst/>
                <a:latin typeface="標楷體" pitchFamily="65" charset="-120"/>
                <a:ea typeface="標楷體" pitchFamily="65" charset="-120"/>
                <a:cs typeface="DFMingStd-W5"/>
              </a:rPr>
              <a:t>Q</a:t>
            </a:r>
            <a:r>
              <a:rPr kumimoji="1" lang="zh-TW" altLang="en-US" sz="2400" b="1" i="0" u="sng" strike="noStrike" cap="none" normalizeH="0" baseline="0" dirty="0" smtClean="0">
                <a:ln>
                  <a:noFill/>
                </a:ln>
                <a:solidFill>
                  <a:srgbClr val="000000"/>
                </a:solidFill>
                <a:effectLst/>
                <a:latin typeface="標楷體" pitchFamily="65" charset="-120"/>
                <a:ea typeface="標楷體" pitchFamily="65" charset="-120"/>
                <a:cs typeface="DFMingStd-W5"/>
              </a:rPr>
              <a:t>：沒有情緒化的男生、講理的女生嗎</a:t>
            </a:r>
            <a:r>
              <a:rPr kumimoji="1" lang="en-US" altLang="zh-TW" sz="2400" b="1" i="0" u="sng" strike="noStrike" cap="none" normalizeH="0" baseline="0" dirty="0" smtClean="0">
                <a:ln>
                  <a:noFill/>
                </a:ln>
                <a:solidFill>
                  <a:srgbClr val="000000"/>
                </a:solidFill>
                <a:effectLst/>
                <a:latin typeface="標楷體" pitchFamily="65" charset="-120"/>
                <a:ea typeface="標楷體" pitchFamily="65" charset="-120"/>
                <a:cs typeface="DFMingStd-W5"/>
              </a:rPr>
              <a:t>?</a:t>
            </a:r>
            <a:r>
              <a:rPr kumimoji="1" lang="zh-TW" altLang="en-US" sz="2400" b="0" i="0" u="sng" strike="noStrike" cap="none" normalizeH="0" baseline="0" dirty="0" smtClean="0">
                <a:ln>
                  <a:noFill/>
                </a:ln>
                <a:solidFill>
                  <a:srgbClr val="000000"/>
                </a:solidFill>
                <a:effectLst/>
                <a:latin typeface="標楷體" pitchFamily="65" charset="-120"/>
                <a:ea typeface="標楷體" pitchFamily="65" charset="-120"/>
                <a:cs typeface="DFMingStd-W5"/>
              </a:rPr>
              <a:t>               </a:t>
            </a:r>
            <a:endParaRPr kumimoji="1" lang="zh-TW" altLang="en-US" sz="24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14942" y="428604"/>
            <a:ext cx="3214710" cy="2500330"/>
          </a:xfrm>
        </p:spPr>
        <p:txBody>
          <a:bodyPr>
            <a:normAutofit fontScale="90000"/>
          </a:bodyPr>
          <a:lstStyle/>
          <a:p>
            <a:r>
              <a:rPr lang="zh-TW" altLang="en-US" dirty="0" smtClean="0"/>
              <a:t>袖手旁觀的旁觀者，</a:t>
            </a:r>
            <a:r>
              <a:rPr lang="en-US" altLang="zh-TW" dirty="0" smtClean="0"/>
              <a:t/>
            </a:r>
            <a:br>
              <a:rPr lang="en-US" altLang="zh-TW" dirty="0" smtClean="0"/>
            </a:br>
            <a:r>
              <a:rPr lang="zh-TW" altLang="en-US" dirty="0" smtClean="0"/>
              <a:t>是間接的加害者嗎</a:t>
            </a:r>
            <a:r>
              <a:rPr lang="en-US" altLang="zh-TW" dirty="0" smtClean="0"/>
              <a:t>?</a:t>
            </a:r>
            <a:endParaRPr lang="zh-TW" altLang="en-US" dirty="0"/>
          </a:p>
        </p:txBody>
      </p:sp>
      <p:pic>
        <p:nvPicPr>
          <p:cNvPr id="4" name="內容版面配置區 3" descr="0.jpg">
            <a:hlinkClick r:id="rId2" action="ppaction://hlinkpres?slideindex=1&amp;slidetitle="/>
          </p:cNvPr>
          <p:cNvPicPr>
            <a:picLocks noGrp="1" noChangeAspect="1"/>
          </p:cNvPicPr>
          <p:nvPr>
            <p:ph idx="1"/>
          </p:nvPr>
        </p:nvPicPr>
        <p:blipFill>
          <a:blip r:embed="rId3"/>
          <a:stretch>
            <a:fillRect/>
          </a:stretch>
        </p:blipFill>
        <p:spPr>
          <a:xfrm>
            <a:off x="285720" y="428604"/>
            <a:ext cx="4554756" cy="6073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矩形 5"/>
          <p:cNvSpPr/>
          <p:nvPr/>
        </p:nvSpPr>
        <p:spPr>
          <a:xfrm>
            <a:off x="5286380" y="3143248"/>
            <a:ext cx="3428992" cy="3231654"/>
          </a:xfrm>
          <a:prstGeom prst="rect">
            <a:avLst/>
          </a:prstGeom>
        </p:spPr>
        <p:txBody>
          <a:bodyPr wrap="square">
            <a:spAutoFit/>
          </a:bodyPr>
          <a:lstStyle/>
          <a:p>
            <a:r>
              <a:rPr lang="zh-TW" altLang="en-US" sz="2400" dirty="0" smtClean="0">
                <a:latin typeface="標楷體" pitchFamily="65" charset="-120"/>
                <a:ea typeface="標楷體" pitchFamily="65" charset="-120"/>
              </a:rPr>
              <a:t>所有與</a:t>
            </a:r>
            <a:r>
              <a:rPr lang="zh-TW" altLang="en-US" sz="2400" b="1" dirty="0" smtClean="0">
                <a:solidFill>
                  <a:srgbClr val="FF0000"/>
                </a:solidFill>
                <a:latin typeface="標楷體" pitchFamily="65" charset="-120"/>
                <a:ea typeface="標楷體" pitchFamily="65" charset="-120"/>
              </a:rPr>
              <a:t>「性」</a:t>
            </a:r>
            <a:r>
              <a:rPr lang="zh-TW" altLang="en-US" sz="2400" dirty="0" smtClean="0">
                <a:latin typeface="標楷體" pitchFamily="65" charset="-120"/>
                <a:ea typeface="標楷體" pitchFamily="65" charset="-120"/>
              </a:rPr>
              <a:t>有關的事件，</a:t>
            </a:r>
            <a:r>
              <a:rPr lang="zh-TW" altLang="en-US" sz="2400" b="1" dirty="0" smtClean="0">
                <a:solidFill>
                  <a:srgbClr val="FF0000"/>
                </a:solidFill>
                <a:latin typeface="標楷體" pitchFamily="65" charset="-120"/>
                <a:ea typeface="標楷體" pitchFamily="65" charset="-120"/>
              </a:rPr>
              <a:t>永遠也與權力相關</a:t>
            </a:r>
            <a:r>
              <a:rPr lang="zh-TW" altLang="en-US" sz="2400" dirty="0" smtClean="0">
                <a:latin typeface="標楷體" pitchFamily="65" charset="-120"/>
                <a:ea typeface="標楷體" pitchFamily="65" charset="-120"/>
              </a:rPr>
              <a:t>。如何定義性騷擾與侵害，如何定義正常與異常，如何解讀每個人的性，正是一場最赤裸的詮釋權角力。</a:t>
            </a:r>
            <a:r>
              <a:rPr lang="zh-TW" altLang="en-US" dirty="0" smtClean="0"/>
              <a:t>摘自</a:t>
            </a:r>
            <a:r>
              <a:rPr lang="en-US" altLang="zh-TW" dirty="0" smtClean="0"/>
              <a:t>https://theinitium.com/article/20160608-opinion-josephinehsu-fju/</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214282" y="285728"/>
          <a:ext cx="635798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357158" y="6000768"/>
            <a:ext cx="5143536" cy="646331"/>
          </a:xfrm>
          <a:prstGeom prst="rect">
            <a:avLst/>
          </a:prstGeom>
          <a:noFill/>
        </p:spPr>
        <p:txBody>
          <a:bodyPr wrap="square" rtlCol="0">
            <a:spAutoFit/>
          </a:bodyPr>
          <a:lstStyle/>
          <a:p>
            <a:r>
              <a:rPr lang="zh-TW" altLang="en-US" b="1" dirty="0" smtClean="0">
                <a:latin typeface="標楷體" pitchFamily="65" charset="-120"/>
                <a:ea typeface="標楷體" pitchFamily="65" charset="-120"/>
              </a:rPr>
              <a:t>◎長期處於某種創傷的狀態會失去對生存的掌控感，扭曲世界觀，耗損情緒能量</a:t>
            </a:r>
            <a:endParaRPr lang="zh-TW" altLang="en-US" b="1" dirty="0">
              <a:latin typeface="標楷體" pitchFamily="65" charset="-120"/>
              <a:ea typeface="標楷體" pitchFamily="65" charset="-120"/>
            </a:endParaRPr>
          </a:p>
        </p:txBody>
      </p:sp>
      <p:pic>
        <p:nvPicPr>
          <p:cNvPr id="6" name="圖片 5" descr="p1778335245.jpg"/>
          <p:cNvPicPr>
            <a:picLocks noChangeAspect="1"/>
          </p:cNvPicPr>
          <p:nvPr/>
        </p:nvPicPr>
        <p:blipFill>
          <a:blip r:embed="rId6"/>
          <a:stretch>
            <a:fillRect/>
          </a:stretch>
        </p:blipFill>
        <p:spPr>
          <a:xfrm>
            <a:off x="6072198" y="0"/>
            <a:ext cx="3071802" cy="6643710"/>
          </a:xfrm>
          <a:prstGeom prst="rect">
            <a:avLst/>
          </a:prstGeom>
        </p:spPr>
      </p:pic>
      <p:sp>
        <p:nvSpPr>
          <p:cNvPr id="7" name="文字方塊 6"/>
          <p:cNvSpPr txBox="1"/>
          <p:nvPr/>
        </p:nvSpPr>
        <p:spPr>
          <a:xfrm>
            <a:off x="428596" y="5500702"/>
            <a:ext cx="3788217"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zh-TW" altLang="en-US" dirty="0" smtClean="0"/>
              <a:t>例如：小偉父親</a:t>
            </a:r>
            <a:r>
              <a:rPr lang="zh-TW" altLang="en-US" dirty="0" smtClean="0"/>
              <a:t>的</a:t>
            </a:r>
            <a:r>
              <a:rPr lang="zh-TW" altLang="en-US" dirty="0" smtClean="0"/>
              <a:t>憤怒</a:t>
            </a:r>
            <a:r>
              <a:rPr lang="en-US" altLang="zh-TW" dirty="0" smtClean="0"/>
              <a:t>(</a:t>
            </a:r>
            <a:r>
              <a:rPr lang="zh-TW" altLang="en-US" dirty="0" smtClean="0"/>
              <a:t>男性受害者</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3042" y="642918"/>
            <a:ext cx="6543692" cy="428628"/>
          </a:xfrm>
        </p:spPr>
        <p:txBody>
          <a:bodyPr>
            <a:normAutofit fontScale="90000"/>
          </a:bodyPr>
          <a:lstStyle/>
          <a:p>
            <a:pPr algn="l"/>
            <a:r>
              <a:rPr lang="zh-TW" altLang="en-US" dirty="0" smtClean="0"/>
              <a:t>儀式化</a:t>
            </a:r>
            <a:r>
              <a:rPr lang="en-US" altLang="zh-TW" dirty="0" smtClean="0"/>
              <a:t>-</a:t>
            </a:r>
            <a:r>
              <a:rPr lang="zh-TW" altLang="en-US" dirty="0" smtClean="0"/>
              <a:t>具有安慰劑的效果</a:t>
            </a:r>
            <a:endParaRPr lang="zh-TW" altLang="en-US" dirty="0"/>
          </a:p>
        </p:txBody>
      </p:sp>
      <p:pic>
        <p:nvPicPr>
          <p:cNvPr id="4" name="內容版面配置區 3" descr="2_200906162031411QAyD.jpg"/>
          <p:cNvPicPr>
            <a:picLocks noGrp="1" noChangeAspect="1"/>
          </p:cNvPicPr>
          <p:nvPr>
            <p:ph idx="1"/>
          </p:nvPr>
        </p:nvPicPr>
        <p:blipFill>
          <a:blip r:embed="rId2"/>
          <a:stretch>
            <a:fillRect/>
          </a:stretch>
        </p:blipFill>
        <p:spPr>
          <a:xfrm>
            <a:off x="4357686" y="1500174"/>
            <a:ext cx="4384504" cy="3857651"/>
          </a:xfrm>
        </p:spPr>
      </p:pic>
      <p:sp>
        <p:nvSpPr>
          <p:cNvPr id="6" name="文字方塊 5"/>
          <p:cNvSpPr txBox="1"/>
          <p:nvPr/>
        </p:nvSpPr>
        <p:spPr>
          <a:xfrm>
            <a:off x="5357818" y="1285860"/>
            <a:ext cx="3643338" cy="33855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zh-TW" altLang="en-US" sz="1600" dirty="0" smtClean="0"/>
              <a:t>例如：總是穿著外套的小美</a:t>
            </a:r>
            <a:r>
              <a:rPr lang="en-US" altLang="zh-TW" sz="1600" dirty="0" smtClean="0"/>
              <a:t>…….</a:t>
            </a:r>
            <a:endParaRPr lang="zh-TW" altLang="en-US" sz="1600" dirty="0"/>
          </a:p>
        </p:txBody>
      </p:sp>
      <p:sp>
        <p:nvSpPr>
          <p:cNvPr id="5" name="矩形 4"/>
          <p:cNvSpPr/>
          <p:nvPr/>
        </p:nvSpPr>
        <p:spPr>
          <a:xfrm>
            <a:off x="142844" y="1428736"/>
            <a:ext cx="3929090" cy="443198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她不洗澡，除了沒有條件洗澡之外，而是，她也覺得自己很髒。</a:t>
            </a:r>
          </a:p>
          <a:p>
            <a:r>
              <a:rPr lang="zh-TW" altLang="en-US" dirty="0" smtClean="0">
                <a:latin typeface="標楷體" pitchFamily="65" charset="-120"/>
                <a:ea typeface="標楷體" pitchFamily="65" charset="-120"/>
              </a:rPr>
              <a:t>她用身體的髒來表達，內心對自己的厭棄。也用自己的髒，來形成保護色，讓自己不再，「看起來可口？！」</a:t>
            </a:r>
            <a:r>
              <a:rPr lang="en-US" altLang="zh-TW" dirty="0" smtClean="0">
                <a:latin typeface="標楷體" pitchFamily="65" charset="-120"/>
                <a:ea typeface="標楷體" pitchFamily="65" charset="-120"/>
              </a:rPr>
              <a:t>…</a:t>
            </a:r>
          </a:p>
          <a:p>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沒有任何女孩要這樣被對待。</a:t>
            </a:r>
          </a:p>
          <a:p>
            <a:r>
              <a:rPr lang="zh-TW" altLang="en-US" dirty="0" smtClean="0">
                <a:latin typeface="標楷體" pitchFamily="65" charset="-120"/>
                <a:ea typeface="標楷體" pitchFamily="65" charset="-120"/>
              </a:rPr>
              <a:t>想要被愛是對的。</a:t>
            </a:r>
          </a:p>
          <a:p>
            <a:r>
              <a:rPr lang="zh-TW" altLang="en-US" dirty="0" smtClean="0">
                <a:latin typeface="標楷體" pitchFamily="65" charset="-120"/>
                <a:ea typeface="標楷體" pitchFamily="65" charset="-120"/>
              </a:rPr>
              <a:t>有時會走錯路，屈服於慾望，也不應該被嘲笑，也不是髒的。</a:t>
            </a:r>
            <a:r>
              <a:rPr lang="en-US" altLang="zh-TW" dirty="0" smtClean="0">
                <a:latin typeface="標楷體" pitchFamily="65" charset="-120"/>
                <a:ea typeface="標楷體" pitchFamily="65" charset="-120"/>
              </a:rPr>
              <a:t>……</a:t>
            </a:r>
            <a:endParaRPr lang="zh-TW" altLang="en-US" dirty="0" smtClean="0">
              <a:latin typeface="標楷體" pitchFamily="65" charset="-120"/>
              <a:ea typeface="標楷體" pitchFamily="65" charset="-120"/>
            </a:endParaRPr>
          </a:p>
          <a:p>
            <a:r>
              <a:rPr lang="en-US" altLang="zh-TW" dirty="0" smtClean="0"/>
              <a:t> </a:t>
            </a:r>
            <a:r>
              <a:rPr lang="zh-TW" altLang="en-US" sz="1000" dirty="0" smtClean="0"/>
              <a:t>摘自理書的隱喻故事</a:t>
            </a:r>
            <a:r>
              <a:rPr lang="en-US" altLang="zh-TW" sz="1200" dirty="0" smtClean="0">
                <a:hlinkClick r:id="rId3"/>
              </a:rPr>
              <a:t>http://lishu.typepad.com/malima/2016/11/%E7%99%BD%E9%9B%AA%E5%9B%9E%E5%BE%A9%E7%B4%94%E6%B7%A8%E7%9A%84%E5%84%80%E5%BC%8F-110416.html#more</a:t>
            </a:r>
            <a:endParaRPr lang="en-US" altLang="zh-TW" sz="1200" dirty="0" smtClean="0"/>
          </a:p>
          <a:p>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副標題 2"/>
          <p:cNvSpPr txBox="1">
            <a:spLocks/>
          </p:cNvSpPr>
          <p:nvPr/>
        </p:nvSpPr>
        <p:spPr>
          <a:xfrm>
            <a:off x="1357290" y="785794"/>
            <a:ext cx="6400800" cy="64294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資料庫圖表 5"/>
          <p:cNvGraphicFramePr/>
          <p:nvPr/>
        </p:nvGraphicFramePr>
        <p:xfrm>
          <a:off x="428596" y="1397000"/>
          <a:ext cx="8143932" cy="47466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直線圖說文字 1 7"/>
          <p:cNvSpPr/>
          <p:nvPr/>
        </p:nvSpPr>
        <p:spPr>
          <a:xfrm>
            <a:off x="714348" y="2143116"/>
            <a:ext cx="1571636" cy="571504"/>
          </a:xfrm>
          <a:prstGeom prst="borderCallout1">
            <a:avLst>
              <a:gd name="adj1" fmla="val 98749"/>
              <a:gd name="adj2" fmla="val 48137"/>
              <a:gd name="adj3" fmla="val 147166"/>
              <a:gd name="adj4" fmla="val 11413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dirty="0" smtClean="0"/>
              <a:t>一年追訴期</a:t>
            </a:r>
            <a:endParaRPr lang="zh-TW" altLang="en-US" dirty="0"/>
          </a:p>
        </p:txBody>
      </p:sp>
      <p:sp>
        <p:nvSpPr>
          <p:cNvPr id="9" name="直線圖說文字 1 8"/>
          <p:cNvSpPr/>
          <p:nvPr/>
        </p:nvSpPr>
        <p:spPr>
          <a:xfrm>
            <a:off x="1928794" y="5786454"/>
            <a:ext cx="1571636" cy="571504"/>
          </a:xfrm>
          <a:prstGeom prst="borderCallout1">
            <a:avLst>
              <a:gd name="adj1" fmla="val -2584"/>
              <a:gd name="adj2" fmla="val 63652"/>
              <a:gd name="adj3" fmla="val -20833"/>
              <a:gd name="adj4" fmla="val 11025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dirty="0" smtClean="0"/>
              <a:t>無追訴期限</a:t>
            </a:r>
            <a:endParaRPr lang="zh-TW" altLang="en-US" dirty="0"/>
          </a:p>
        </p:txBody>
      </p:sp>
      <p:sp>
        <p:nvSpPr>
          <p:cNvPr id="10" name="直線圖說文字 2 9"/>
          <p:cNvSpPr/>
          <p:nvPr/>
        </p:nvSpPr>
        <p:spPr>
          <a:xfrm>
            <a:off x="4572000" y="6072206"/>
            <a:ext cx="2786082" cy="357190"/>
          </a:xfrm>
          <a:prstGeom prst="borderCallout2">
            <a:avLst>
              <a:gd name="adj1" fmla="val 18750"/>
              <a:gd name="adj2" fmla="val -8333"/>
              <a:gd name="adj3" fmla="val 18750"/>
              <a:gd name="adj4" fmla="val -16667"/>
              <a:gd name="adj5" fmla="val -92299"/>
              <a:gd name="adj6" fmla="val -509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b="1" dirty="0" smtClean="0">
                <a:solidFill>
                  <a:srgbClr val="FF0000"/>
                </a:solidFill>
              </a:rPr>
              <a:t>生</a:t>
            </a:r>
            <a:r>
              <a:rPr lang="en-US" altLang="zh-TW" dirty="0" smtClean="0"/>
              <a:t>+</a:t>
            </a:r>
            <a:r>
              <a:rPr lang="zh-TW" altLang="en-US" dirty="0" smtClean="0"/>
              <a:t>師、生、教、職、員</a:t>
            </a:r>
            <a:endParaRPr lang="zh-TW" altLang="en-US" dirty="0"/>
          </a:p>
        </p:txBody>
      </p:sp>
      <p:sp>
        <p:nvSpPr>
          <p:cNvPr id="11" name="直線圖說文字 2 10"/>
          <p:cNvSpPr/>
          <p:nvPr/>
        </p:nvSpPr>
        <p:spPr>
          <a:xfrm>
            <a:off x="6000760" y="1785926"/>
            <a:ext cx="2786082" cy="357190"/>
          </a:xfrm>
          <a:prstGeom prst="borderCallout2">
            <a:avLst>
              <a:gd name="adj1" fmla="val 18750"/>
              <a:gd name="adj2" fmla="val -8333"/>
              <a:gd name="adj3" fmla="val 18750"/>
              <a:gd name="adj4" fmla="val -16667"/>
              <a:gd name="adj5" fmla="val 48500"/>
              <a:gd name="adj6" fmla="val -2424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smtClean="0"/>
              <a:t>師、教、職、員</a:t>
            </a:r>
            <a:endParaRPr lang="zh-TW" altLang="en-US" dirty="0"/>
          </a:p>
        </p:txBody>
      </p:sp>
      <p:sp>
        <p:nvSpPr>
          <p:cNvPr id="12" name="標題 11"/>
          <p:cNvSpPr>
            <a:spLocks noGrp="1"/>
          </p:cNvSpPr>
          <p:nvPr>
            <p:ph type="title"/>
          </p:nvPr>
        </p:nvSpPr>
        <p:spPr/>
        <p:txBody>
          <a:bodyPr/>
          <a:lstStyle/>
          <a:p>
            <a:r>
              <a:rPr lang="zh-TW" altLang="en-US" dirty="0" smtClean="0"/>
              <a:t>適用法條</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1143000"/>
          </a:xfrm>
        </p:spPr>
        <p:txBody>
          <a:bodyPr/>
          <a:lstStyle/>
          <a:p>
            <a:r>
              <a:rPr lang="zh-TW" altLang="en-US" dirty="0" smtClean="0"/>
              <a:t>法規上的改變</a:t>
            </a:r>
            <a:endParaRPr lang="zh-TW" altLang="en-US" dirty="0"/>
          </a:p>
        </p:txBody>
      </p:sp>
      <p:sp>
        <p:nvSpPr>
          <p:cNvPr id="5" name="文字方塊 4"/>
          <p:cNvSpPr txBox="1"/>
          <p:nvPr/>
        </p:nvSpPr>
        <p:spPr>
          <a:xfrm>
            <a:off x="642910" y="4786322"/>
            <a:ext cx="8215338"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TW" altLang="en-US" sz="2800" dirty="0" smtClean="0"/>
              <a:t>教師法第</a:t>
            </a:r>
            <a:r>
              <a:rPr lang="en-US" altLang="zh-TW" sz="2800" dirty="0" smtClean="0"/>
              <a:t>14</a:t>
            </a:r>
            <a:r>
              <a:rPr lang="zh-TW" altLang="en-US" sz="2800" dirty="0" smtClean="0"/>
              <a:t>條</a:t>
            </a:r>
            <a:endParaRPr lang="en-US" altLang="zh-TW" sz="2800" dirty="0" smtClean="0"/>
          </a:p>
          <a:p>
            <a:r>
              <a:rPr lang="zh-TW" altLang="en-US" sz="1200" dirty="0" smtClean="0"/>
              <a:t>教師聘任後除有下列各款之一者外，不得解聘、停聘或不續聘： </a:t>
            </a:r>
            <a:endParaRPr lang="en-US" altLang="zh-TW" sz="1200" dirty="0" smtClean="0"/>
          </a:p>
          <a:p>
            <a:r>
              <a:rPr lang="zh-TW" altLang="en-US" sz="1200" dirty="0" smtClean="0"/>
              <a:t>一、受有期徒刑一年以上判決確定，未獲宣告緩刑。</a:t>
            </a:r>
            <a:endParaRPr lang="en-US" altLang="zh-TW" sz="1200" dirty="0" smtClean="0"/>
          </a:p>
          <a:p>
            <a:r>
              <a:rPr lang="zh-TW" altLang="en-US" sz="1200" dirty="0" smtClean="0"/>
              <a:t>三、曾犯性侵害犯罪防治法第二條第一項所定之罪，經有罪判決確定。</a:t>
            </a:r>
            <a:endParaRPr lang="en-US" altLang="zh-TW" sz="1200" dirty="0" smtClean="0"/>
          </a:p>
          <a:p>
            <a:r>
              <a:rPr lang="zh-TW" altLang="en-US" sz="1200" dirty="0" smtClean="0"/>
              <a:t>八、經學校性別平等教育委員會或依法組成之相關委員會</a:t>
            </a:r>
            <a:r>
              <a:rPr lang="zh-TW" altLang="en-US" sz="1200" u="sng" dirty="0" smtClean="0"/>
              <a:t>調查確認有性侵 害行為屬實</a:t>
            </a:r>
            <a:r>
              <a:rPr lang="zh-TW" altLang="en-US" sz="1200" dirty="0" smtClean="0"/>
              <a:t>。</a:t>
            </a:r>
            <a:endParaRPr lang="en-US" altLang="zh-TW" sz="1200" dirty="0" smtClean="0"/>
          </a:p>
          <a:p>
            <a:r>
              <a:rPr lang="zh-TW" altLang="en-US" sz="1200" dirty="0" smtClean="0"/>
              <a:t> 九、經學校性別平等教育委員會或依法組成之相關委員會調查</a:t>
            </a:r>
            <a:r>
              <a:rPr lang="zh-TW" altLang="en-US" sz="1200" u="sng" dirty="0" smtClean="0"/>
              <a:t>確認有性騷 擾或性霸凌行為，且情節重大</a:t>
            </a:r>
            <a:r>
              <a:rPr lang="zh-TW" altLang="en-US" sz="1200" dirty="0" smtClean="0"/>
              <a:t>。 </a:t>
            </a:r>
            <a:endParaRPr lang="en-US" altLang="zh-TW" sz="1200" dirty="0" smtClean="0"/>
          </a:p>
          <a:p>
            <a:r>
              <a:rPr lang="zh-TW" altLang="en-US" sz="1200" dirty="0" smtClean="0"/>
              <a:t>十、知悉服務學校發生疑似校園性侵害事件，</a:t>
            </a:r>
            <a:r>
              <a:rPr lang="zh-TW" altLang="en-US" sz="1200" u="sng" dirty="0" smtClean="0">
                <a:solidFill>
                  <a:srgbClr val="FF0000"/>
                </a:solidFill>
              </a:rPr>
              <a:t>未依性別平等教育法規定通 報，致再度發生校園性侵害事件</a:t>
            </a:r>
            <a:r>
              <a:rPr lang="zh-TW" altLang="en-US" sz="1200" dirty="0" smtClean="0">
                <a:solidFill>
                  <a:srgbClr val="FF0000"/>
                </a:solidFill>
              </a:rPr>
              <a:t>；</a:t>
            </a:r>
            <a:r>
              <a:rPr lang="zh-TW" altLang="en-US" sz="1200" dirty="0" smtClean="0"/>
              <a:t>或偽造、變造、湮滅或隱匿他人所 犯校園性侵害事件之證據，經有關機關查證屬實。</a:t>
            </a:r>
            <a:endParaRPr lang="en-US" altLang="zh-TW" sz="1200" dirty="0" smtClean="0"/>
          </a:p>
        </p:txBody>
      </p:sp>
      <p:sp>
        <p:nvSpPr>
          <p:cNvPr id="6" name="內容版面配置區 5"/>
          <p:cNvSpPr>
            <a:spLocks noGrp="1"/>
          </p:cNvSpPr>
          <p:nvPr>
            <p:ph idx="1"/>
          </p:nvPr>
        </p:nvSpPr>
        <p:spPr>
          <a:xfrm>
            <a:off x="642910" y="1000108"/>
            <a:ext cx="8229600" cy="3571900"/>
          </a:xfrm>
        </p:spPr>
        <p:txBody>
          <a:bodyPr>
            <a:normAutofit fontScale="62500" lnSpcReduction="20000"/>
          </a:bodyPr>
          <a:lstStyle/>
          <a:p>
            <a:pPr algn="r"/>
            <a:r>
              <a:rPr lang="zh-TW" altLang="en-US" sz="2600" b="1" dirty="0" smtClean="0">
                <a:latin typeface="標楷體" pitchFamily="65" charset="-120"/>
                <a:ea typeface="標楷體" pitchFamily="65" charset="-120"/>
              </a:rPr>
              <a:t>「性侵害犯罪防治法」部分條文修正案</a:t>
            </a:r>
            <a:r>
              <a:rPr lang="zh-TW" altLang="en-US" sz="1400" dirty="0" smtClean="0">
                <a:latin typeface="標楷體" pitchFamily="65" charset="-120"/>
                <a:ea typeface="標楷體" pitchFamily="65" charset="-120"/>
              </a:rPr>
              <a:t>（</a:t>
            </a:r>
            <a:r>
              <a:rPr lang="en-US" altLang="zh-TW" sz="1400" dirty="0" smtClean="0">
                <a:latin typeface="標楷體" pitchFamily="65" charset="-120"/>
                <a:ea typeface="標楷體" pitchFamily="65" charset="-120"/>
              </a:rPr>
              <a:t>2015.12.8</a:t>
            </a:r>
            <a:r>
              <a:rPr lang="zh-TW" altLang="en-US" sz="1400" dirty="0" smtClean="0">
                <a:latin typeface="標楷體" pitchFamily="65" charset="-120"/>
                <a:ea typeface="標楷體" pitchFamily="65" charset="-120"/>
              </a:rPr>
              <a:t>）</a:t>
            </a:r>
          </a:p>
          <a:p>
            <a:r>
              <a:rPr lang="zh-TW" altLang="en-US" sz="3400" b="1" dirty="0" smtClean="0">
                <a:latin typeface="標楷體" pitchFamily="65" charset="-120"/>
                <a:ea typeface="標楷體" pitchFamily="65" charset="-120"/>
              </a:rPr>
              <a:t>一、保障身障者司法權益</a:t>
            </a:r>
            <a:endParaRPr lang="en-US" altLang="zh-TW" sz="3400" b="1" dirty="0" smtClean="0">
              <a:latin typeface="標楷體" pitchFamily="65" charset="-120"/>
              <a:ea typeface="標楷體" pitchFamily="65" charset="-120"/>
            </a:endParaRPr>
          </a:p>
          <a:p>
            <a:pPr fontAlgn="base"/>
            <a:r>
              <a:rPr lang="zh-TW" altLang="en-US" sz="2200" dirty="0" smtClean="0">
                <a:latin typeface="標楷體" pitchFamily="65" charset="-120"/>
                <a:ea typeface="標楷體" pitchFamily="65" charset="-120"/>
              </a:rPr>
              <a:t>第</a:t>
            </a:r>
            <a:r>
              <a:rPr lang="en-US" altLang="zh-TW" sz="2200" dirty="0" smtClean="0">
                <a:latin typeface="標楷體" pitchFamily="65" charset="-120"/>
                <a:ea typeface="標楷體" pitchFamily="65" charset="-120"/>
              </a:rPr>
              <a:t>15</a:t>
            </a:r>
            <a:r>
              <a:rPr lang="zh-TW" altLang="en-US" sz="2200" dirty="0" smtClean="0">
                <a:latin typeface="標楷體" pitchFamily="65" charset="-120"/>
                <a:ea typeface="標楷體" pitchFamily="65" charset="-120"/>
              </a:rPr>
              <a:t>條之</a:t>
            </a:r>
            <a:r>
              <a:rPr lang="en-US" altLang="zh-TW" sz="2200" dirty="0" smtClean="0">
                <a:latin typeface="標楷體" pitchFamily="65" charset="-120"/>
                <a:ea typeface="標楷體" pitchFamily="65" charset="-120"/>
              </a:rPr>
              <a:t>1 </a:t>
            </a:r>
            <a:r>
              <a:rPr lang="zh-TW" altLang="en-US" sz="2200" dirty="0" smtClean="0">
                <a:solidFill>
                  <a:srgbClr val="FF0000"/>
                </a:solidFill>
                <a:latin typeface="標楷體" pitchFamily="65" charset="-120"/>
                <a:ea typeface="標楷體" pitchFamily="65" charset="-120"/>
              </a:rPr>
              <a:t>兒童或心智障礙之性侵害被害人</a:t>
            </a:r>
            <a:r>
              <a:rPr lang="zh-TW" altLang="en-US" sz="2200" dirty="0" smtClean="0">
                <a:latin typeface="標楷體" pitchFamily="65" charset="-120"/>
                <a:ea typeface="標楷體" pitchFamily="65" charset="-120"/>
              </a:rPr>
              <a:t>於偵查或審判階段，經司法警察、司法警察官、檢察事務官、檢察官或法官認有必要時，</a:t>
            </a:r>
            <a:r>
              <a:rPr lang="zh-TW" altLang="en-US" sz="2200" u="sng" dirty="0" smtClean="0">
                <a:solidFill>
                  <a:srgbClr val="FF0000"/>
                </a:solidFill>
                <a:latin typeface="標楷體" pitchFamily="65" charset="-120"/>
                <a:ea typeface="標楷體" pitchFamily="65" charset="-120"/>
              </a:rPr>
              <a:t>應由具相關專業人士在場協助詢（訊）問</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fontAlgn="base"/>
            <a:r>
              <a:rPr lang="zh-TW" altLang="en-US" sz="2200" dirty="0" smtClean="0">
                <a:latin typeface="標楷體" pitchFamily="65" charset="-120"/>
                <a:ea typeface="標楷體" pitchFamily="65" charset="-120"/>
              </a:rPr>
              <a:t>前項專業人士於協助詢（訊）問時，</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得透過單面鏡、聲音影像相互傳送之科技設備，或適當隔離措施為之。</a:t>
            </a:r>
          </a:p>
          <a:p>
            <a:pPr fontAlgn="base"/>
            <a:r>
              <a:rPr lang="zh-TW" altLang="en-US" sz="2200" dirty="0" smtClean="0">
                <a:latin typeface="標楷體" pitchFamily="65" charset="-120"/>
                <a:ea typeface="標楷體" pitchFamily="65" charset="-120"/>
              </a:rPr>
              <a:t>當事人、代理人或辯護人詰問兒童或心智障礙之性侵害被害人時，準用前二項之規定。</a:t>
            </a:r>
          </a:p>
          <a:p>
            <a:r>
              <a:rPr lang="zh-TW" altLang="en-US" sz="3400" b="1" dirty="0" smtClean="0">
                <a:latin typeface="標楷體" pitchFamily="65" charset="-120"/>
                <a:ea typeface="標楷體" pitchFamily="65" charset="-120"/>
              </a:rPr>
              <a:t>二、引證專家證人</a:t>
            </a:r>
            <a:endParaRPr lang="en-US" altLang="zh-TW" sz="3400" b="1" dirty="0" smtClean="0">
              <a:latin typeface="標楷體" pitchFamily="65" charset="-120"/>
              <a:ea typeface="標楷體" pitchFamily="65" charset="-120"/>
            </a:endParaRPr>
          </a:p>
          <a:p>
            <a:r>
              <a:rPr lang="zh-TW" altLang="en-US" sz="2200" dirty="0" smtClean="0">
                <a:latin typeface="標楷體" pitchFamily="65" charset="-120"/>
                <a:ea typeface="標楷體" pitchFamily="65" charset="-120"/>
              </a:rPr>
              <a:t>第</a:t>
            </a:r>
            <a:r>
              <a:rPr lang="en-US" altLang="zh-TW" sz="2200" dirty="0" smtClean="0">
                <a:latin typeface="標楷體" pitchFamily="65" charset="-120"/>
                <a:ea typeface="標楷體" pitchFamily="65" charset="-120"/>
              </a:rPr>
              <a:t>16-1</a:t>
            </a:r>
            <a:r>
              <a:rPr lang="zh-TW" altLang="en-US" sz="2200" dirty="0" smtClean="0">
                <a:latin typeface="標楷體" pitchFamily="65" charset="-120"/>
                <a:ea typeface="標楷體" pitchFamily="65" charset="-120"/>
              </a:rPr>
              <a:t>條於偵查或審判中，檢察官或法院得依職權或依</a:t>
            </a:r>
            <a:r>
              <a:rPr lang="zh-TW" altLang="en-US" sz="2200" u="sng" dirty="0" smtClean="0">
                <a:solidFill>
                  <a:srgbClr val="FF0000"/>
                </a:solidFill>
                <a:latin typeface="標楷體" pitchFamily="65" charset="-120"/>
                <a:ea typeface="標楷體" pitchFamily="65" charset="-120"/>
              </a:rPr>
              <a:t>聲請指定或選任相關領域之專家證人</a:t>
            </a:r>
            <a:r>
              <a:rPr lang="zh-TW" altLang="en-US" sz="2200" dirty="0" smtClean="0">
                <a:latin typeface="標楷體" pitchFamily="65" charset="-120"/>
                <a:ea typeface="標楷體" pitchFamily="65" charset="-120"/>
              </a:rPr>
              <a:t>，提供專業意見，經傳喚到庭陳述，得為證據。</a:t>
            </a:r>
            <a:endParaRPr lang="en-US" altLang="zh-TW" sz="2200" dirty="0" smtClean="0">
              <a:latin typeface="標楷體" pitchFamily="65" charset="-120"/>
              <a:ea typeface="標楷體" pitchFamily="65" charset="-120"/>
            </a:endParaRPr>
          </a:p>
          <a:p>
            <a:r>
              <a:rPr lang="zh-TW" altLang="en-US" sz="3400" b="1" dirty="0" smtClean="0">
                <a:latin typeface="標楷體" pitchFamily="65" charset="-120"/>
                <a:ea typeface="標楷體" pitchFamily="65" charset="-120"/>
              </a:rPr>
              <a:t>三、禁止傳播被害人相關資訊</a:t>
            </a:r>
            <a:endParaRPr lang="en-US" altLang="zh-TW" sz="3400" b="1" dirty="0" smtClean="0">
              <a:latin typeface="標楷體" pitchFamily="65" charset="-120"/>
              <a:ea typeface="標楷體" pitchFamily="65" charset="-120"/>
            </a:endParaRPr>
          </a:p>
          <a:p>
            <a:r>
              <a:rPr lang="zh-TW" altLang="en-US" sz="2200" dirty="0" smtClean="0">
                <a:latin typeface="標楷體" pitchFamily="65" charset="-120"/>
                <a:ea typeface="標楷體" pitchFamily="65" charset="-120"/>
              </a:rPr>
              <a:t>第</a:t>
            </a:r>
            <a:r>
              <a:rPr lang="en-US" altLang="zh-TW" sz="2200" dirty="0" smtClean="0">
                <a:latin typeface="標楷體" pitchFamily="65" charset="-120"/>
                <a:ea typeface="標楷體" pitchFamily="65" charset="-120"/>
              </a:rPr>
              <a:t>13</a:t>
            </a:r>
            <a:r>
              <a:rPr lang="zh-TW" altLang="en-US" sz="2200" dirty="0" smtClean="0">
                <a:latin typeface="標楷體" pitchFamily="65" charset="-120"/>
                <a:ea typeface="標楷體" pitchFamily="65" charset="-120"/>
              </a:rPr>
              <a:t>條之</a:t>
            </a:r>
            <a:r>
              <a:rPr lang="en-US" altLang="zh-TW" sz="2200" dirty="0" smtClean="0">
                <a:latin typeface="標楷體" pitchFamily="65" charset="-120"/>
                <a:ea typeface="標楷體" pitchFamily="65" charset="-120"/>
              </a:rPr>
              <a:t>1</a:t>
            </a:r>
            <a:r>
              <a:rPr lang="zh-TW" altLang="en-US" sz="2200" dirty="0" smtClean="0">
                <a:latin typeface="標楷體" pitchFamily="65" charset="-120"/>
                <a:ea typeface="標楷體" pitchFamily="65" charset="-120"/>
              </a:rPr>
              <a:t>與</a:t>
            </a:r>
            <a:r>
              <a:rPr lang="en-US" altLang="zh-TW" sz="2200" dirty="0" smtClean="0">
                <a:latin typeface="標楷體" pitchFamily="65" charset="-120"/>
                <a:ea typeface="標楷體" pitchFamily="65" charset="-120"/>
              </a:rPr>
              <a:t>2</a:t>
            </a:r>
            <a:r>
              <a:rPr lang="zh-TW" altLang="en-US" sz="2200" dirty="0" smtClean="0">
                <a:latin typeface="標楷體" pitchFamily="65" charset="-120"/>
                <a:ea typeface="標楷體" pitchFamily="65" charset="-120"/>
              </a:rPr>
              <a:t>修訂，媒體業者及任何人不得以媒體或其他方法公開或揭露被害人姓名及其他足資識別身分的資訊，違反而無正當理由者最高可處以新臺幣</a:t>
            </a:r>
            <a:r>
              <a:rPr lang="en-US" altLang="zh-TW" sz="2200" dirty="0" smtClean="0">
                <a:latin typeface="標楷體" pitchFamily="65" charset="-120"/>
                <a:ea typeface="標楷體" pitchFamily="65" charset="-120"/>
              </a:rPr>
              <a:t>10</a:t>
            </a:r>
            <a:r>
              <a:rPr lang="zh-TW" altLang="en-US" sz="2200" dirty="0" smtClean="0">
                <a:latin typeface="標楷體" pitchFamily="65" charset="-120"/>
                <a:ea typeface="標楷體" pitchFamily="65" charset="-120"/>
              </a:rPr>
              <a:t>萬元罰鍰，有效遏止任何人惡意消費或中傷被害人的現象。</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IMAG5131_1.jpg"/>
          <p:cNvPicPr>
            <a:picLocks noGrp="1" noChangeAspect="1"/>
          </p:cNvPicPr>
          <p:nvPr>
            <p:ph idx="1"/>
          </p:nvPr>
        </p:nvPicPr>
        <p:blipFill>
          <a:blip r:embed="rId2" cstate="print"/>
          <a:srcRect t="8839" b="21711"/>
          <a:stretch>
            <a:fillRect/>
          </a:stretch>
        </p:blipFill>
        <p:spPr>
          <a:xfrm>
            <a:off x="557667" y="2000240"/>
            <a:ext cx="8028665" cy="3143272"/>
          </a:xfrm>
        </p:spPr>
      </p:pic>
      <p:sp>
        <p:nvSpPr>
          <p:cNvPr id="5" name="標題 1"/>
          <p:cNvSpPr>
            <a:spLocks noGrp="1"/>
          </p:cNvSpPr>
          <p:nvPr>
            <p:ph type="title"/>
          </p:nvPr>
        </p:nvSpPr>
        <p:spPr/>
        <p:txBody>
          <a:bodyPr/>
          <a:lstStyle/>
          <a:p>
            <a:r>
              <a:rPr lang="zh-TW" altLang="en-US" dirty="0" smtClean="0"/>
              <a:t>每個傷害都是提醒</a:t>
            </a:r>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214282" y="0"/>
            <a:ext cx="1200136" cy="6858000"/>
          </a:xfrm>
        </p:spPr>
        <p:txBody>
          <a:bodyPr vert="eaVert">
            <a:normAutofit/>
          </a:bodyPr>
          <a:lstStyle/>
          <a:p>
            <a:r>
              <a:rPr lang="zh-TW" altLang="en-US" sz="3600" b="1" dirty="0" smtClean="0">
                <a:solidFill>
                  <a:srgbClr val="FF0000"/>
                </a:solidFill>
              </a:rPr>
              <a:t>性平融入特教課程之教材分享</a:t>
            </a:r>
            <a:endParaRPr lang="zh-TW" altLang="en-US" sz="3600" b="1" dirty="0">
              <a:solidFill>
                <a:srgbClr val="FF0000"/>
              </a:solidFill>
            </a:endParaRPr>
          </a:p>
        </p:txBody>
      </p:sp>
      <p:sp>
        <p:nvSpPr>
          <p:cNvPr id="7" name="矩形 6"/>
          <p:cNvSpPr/>
          <p:nvPr/>
        </p:nvSpPr>
        <p:spPr>
          <a:xfrm>
            <a:off x="1714480" y="3429000"/>
            <a:ext cx="7429520" cy="3693319"/>
          </a:xfrm>
          <a:prstGeom prst="rect">
            <a:avLst/>
          </a:prstGeom>
        </p:spPr>
        <p:txBody>
          <a:bodyPr wrap="square">
            <a:spAutoFit/>
          </a:bodyPr>
          <a:lstStyle/>
          <a:p>
            <a:r>
              <a:rPr lang="zh-TW" altLang="en-US" sz="3600" dirty="0" smtClean="0">
                <a:latin typeface="標楷體" pitchFamily="65" charset="-120"/>
                <a:ea typeface="標楷體" pitchFamily="65" charset="-120"/>
              </a:rPr>
              <a:t>分享者：蔡雅智</a:t>
            </a:r>
            <a:endParaRPr lang="en-US" altLang="zh-TW" sz="3600" dirty="0" smtClean="0">
              <a:latin typeface="標楷體" pitchFamily="65" charset="-120"/>
              <a:ea typeface="標楷體" pitchFamily="65" charset="-120"/>
            </a:endParaRPr>
          </a:p>
          <a:p>
            <a:endParaRPr lang="en-US" altLang="zh-TW" sz="3600" dirty="0" smtClean="0">
              <a:latin typeface="標楷體" pitchFamily="65" charset="-120"/>
              <a:ea typeface="標楷體" pitchFamily="65" charset="-120"/>
            </a:endParaRPr>
          </a:p>
          <a:p>
            <a:r>
              <a:rPr lang="zh-TW" altLang="en-US" dirty="0" smtClean="0">
                <a:solidFill>
                  <a:schemeClr val="bg1">
                    <a:lumMod val="65000"/>
                  </a:schemeClr>
                </a:solidFill>
                <a:latin typeface="標楷體" pitchFamily="65" charset="-120"/>
                <a:ea typeface="標楷體" pitchFamily="65" charset="-120"/>
              </a:rPr>
              <a:t>九十九年友善校園學生事務與輔導工作「性別平等教育」績優學校個人組「特優獎」</a:t>
            </a:r>
            <a:endParaRPr lang="en-US" altLang="zh-TW" dirty="0" smtClean="0">
              <a:solidFill>
                <a:schemeClr val="bg1">
                  <a:lumMod val="65000"/>
                </a:schemeClr>
              </a:solidFill>
              <a:latin typeface="標楷體" pitchFamily="65" charset="-120"/>
              <a:ea typeface="標楷體" pitchFamily="65" charset="-120"/>
            </a:endParaRPr>
          </a:p>
          <a:p>
            <a:r>
              <a:rPr lang="zh-TW" altLang="en-US" dirty="0" smtClean="0">
                <a:solidFill>
                  <a:schemeClr val="bg1">
                    <a:lumMod val="65000"/>
                  </a:schemeClr>
                </a:solidFill>
                <a:latin typeface="標楷體" pitchFamily="65" charset="-120"/>
                <a:ea typeface="標楷體" pitchFamily="65" charset="-120"/>
              </a:rPr>
              <a:t>九十五年九年一貫創新教案暨創意學校</a:t>
            </a:r>
            <a:r>
              <a:rPr lang="en-US" dirty="0" smtClean="0">
                <a:solidFill>
                  <a:schemeClr val="bg1">
                    <a:lumMod val="65000"/>
                  </a:schemeClr>
                </a:solidFill>
                <a:latin typeface="標楷體" pitchFamily="65" charset="-120"/>
                <a:ea typeface="標楷體" pitchFamily="65" charset="-120"/>
              </a:rPr>
              <a:t>~</a:t>
            </a:r>
            <a:r>
              <a:rPr lang="zh-TW" altLang="en-US" dirty="0" smtClean="0">
                <a:solidFill>
                  <a:schemeClr val="bg1">
                    <a:lumMod val="65000"/>
                  </a:schemeClr>
                </a:solidFill>
                <a:latin typeface="標楷體" pitchFamily="65" charset="-120"/>
                <a:ea typeface="標楷體" pitchFamily="65" charset="-120"/>
              </a:rPr>
              <a:t>國中組</a:t>
            </a:r>
            <a:r>
              <a:rPr lang="en-US" dirty="0" smtClean="0">
                <a:solidFill>
                  <a:schemeClr val="bg1">
                    <a:lumMod val="65000"/>
                  </a:schemeClr>
                </a:solidFill>
                <a:latin typeface="標楷體" pitchFamily="65" charset="-120"/>
                <a:ea typeface="標楷體" pitchFamily="65" charset="-120"/>
              </a:rPr>
              <a:t>~</a:t>
            </a:r>
            <a:r>
              <a:rPr lang="zh-TW" altLang="en-US" dirty="0" smtClean="0">
                <a:solidFill>
                  <a:schemeClr val="bg1">
                    <a:lumMod val="65000"/>
                  </a:schemeClr>
                </a:solidFill>
                <a:latin typeface="標楷體" pitchFamily="65" charset="-120"/>
                <a:ea typeface="標楷體" pitchFamily="65" charset="-120"/>
              </a:rPr>
              <a:t>性別議題特優</a:t>
            </a:r>
            <a:endParaRPr lang="en-US" altLang="zh-TW" dirty="0" smtClean="0">
              <a:solidFill>
                <a:schemeClr val="bg1">
                  <a:lumMod val="65000"/>
                </a:schemeClr>
              </a:solidFill>
              <a:latin typeface="標楷體" pitchFamily="65" charset="-120"/>
              <a:ea typeface="標楷體" pitchFamily="65" charset="-120"/>
            </a:endParaRPr>
          </a:p>
          <a:p>
            <a:r>
              <a:rPr lang="zh-TW" altLang="en-US" dirty="0" smtClean="0">
                <a:solidFill>
                  <a:schemeClr val="bg1">
                    <a:lumMod val="65000"/>
                  </a:schemeClr>
                </a:solidFill>
                <a:latin typeface="標楷體" pitchFamily="65" charset="-120"/>
                <a:ea typeface="標楷體" pitchFamily="65" charset="-120"/>
              </a:rPr>
              <a:t>九十五年全國特殊教育教材教具、輔具暨電腦輔助教學軟體設計比賽</a:t>
            </a:r>
            <a:r>
              <a:rPr lang="en-US" dirty="0" smtClean="0">
                <a:solidFill>
                  <a:schemeClr val="bg1">
                    <a:lumMod val="65000"/>
                  </a:schemeClr>
                </a:solidFill>
                <a:latin typeface="標楷體" pitchFamily="65" charset="-120"/>
                <a:ea typeface="標楷體" pitchFamily="65" charset="-120"/>
              </a:rPr>
              <a:t>~</a:t>
            </a:r>
            <a:r>
              <a:rPr lang="zh-TW" altLang="en-US" dirty="0" smtClean="0">
                <a:solidFill>
                  <a:schemeClr val="bg1">
                    <a:lumMod val="65000"/>
                  </a:schemeClr>
                </a:solidFill>
                <a:latin typeface="標楷體" pitchFamily="65" charset="-120"/>
                <a:ea typeface="標楷體" pitchFamily="65" charset="-120"/>
              </a:rPr>
              <a:t>「大雄的疑惑」電腦輔助教學軟體組優等</a:t>
            </a:r>
            <a:endParaRPr lang="en-US" altLang="zh-TW" dirty="0" smtClean="0">
              <a:solidFill>
                <a:schemeClr val="bg1">
                  <a:lumMod val="65000"/>
                </a:schemeClr>
              </a:solidFill>
              <a:latin typeface="標楷體" pitchFamily="65" charset="-120"/>
              <a:ea typeface="標楷體" pitchFamily="65" charset="-120"/>
            </a:endParaRPr>
          </a:p>
          <a:p>
            <a:r>
              <a:rPr lang="zh-TW" altLang="en-US" dirty="0" smtClean="0">
                <a:solidFill>
                  <a:schemeClr val="bg1">
                    <a:lumMod val="65000"/>
                  </a:schemeClr>
                </a:solidFill>
                <a:latin typeface="標楷體" pitchFamily="65" charset="-120"/>
                <a:ea typeface="標楷體" pitchFamily="65" charset="-120"/>
              </a:rPr>
              <a:t>九十五年全國特殊教育教材教具、輔具暨電腦輔助教學軟體設計比賽</a:t>
            </a:r>
            <a:r>
              <a:rPr lang="en-US" dirty="0" smtClean="0">
                <a:solidFill>
                  <a:schemeClr val="bg1">
                    <a:lumMod val="65000"/>
                  </a:schemeClr>
                </a:solidFill>
                <a:latin typeface="標楷體" pitchFamily="65" charset="-120"/>
                <a:ea typeface="標楷體" pitchFamily="65" charset="-120"/>
              </a:rPr>
              <a:t>~</a:t>
            </a:r>
            <a:r>
              <a:rPr lang="zh-TW" altLang="en-US" dirty="0" smtClean="0">
                <a:solidFill>
                  <a:schemeClr val="bg1">
                    <a:lumMod val="65000"/>
                  </a:schemeClr>
                </a:solidFill>
                <a:latin typeface="標楷體" pitchFamily="65" charset="-120"/>
                <a:ea typeface="標楷體" pitchFamily="65" charset="-120"/>
              </a:rPr>
              <a:t>「男生女生配」教材教具組入選</a:t>
            </a:r>
            <a:endParaRPr lang="en-US" altLang="zh-TW" dirty="0" smtClean="0">
              <a:solidFill>
                <a:schemeClr val="bg1">
                  <a:lumMod val="65000"/>
                </a:schemeClr>
              </a:solidFill>
              <a:latin typeface="標楷體" pitchFamily="65" charset="-120"/>
              <a:ea typeface="標楷體" pitchFamily="65" charset="-120"/>
            </a:endParaRPr>
          </a:p>
          <a:p>
            <a:r>
              <a:rPr lang="zh-TW" altLang="en-US" dirty="0" smtClean="0">
                <a:solidFill>
                  <a:schemeClr val="bg1">
                    <a:lumMod val="65000"/>
                  </a:schemeClr>
                </a:solidFill>
                <a:latin typeface="標楷體" pitchFamily="65" charset="-120"/>
                <a:ea typeface="標楷體" pitchFamily="65" charset="-120"/>
              </a:rPr>
              <a:t>九十三年全國生命教育創意教學策略、方法及資源競賽第三名</a:t>
            </a:r>
            <a:endParaRPr lang="en-US" altLang="zh-TW" dirty="0" smtClean="0">
              <a:solidFill>
                <a:schemeClr val="bg1">
                  <a:lumMod val="65000"/>
                </a:schemeClr>
              </a:solidFill>
              <a:latin typeface="標楷體" pitchFamily="65" charset="-120"/>
              <a:ea typeface="標楷體" pitchFamily="65" charset="-120"/>
            </a:endParaRPr>
          </a:p>
          <a:p>
            <a:endParaRPr lang="zh-TW" altLang="en-US" dirty="0">
              <a:solidFill>
                <a:schemeClr val="bg1">
                  <a:lumMod val="65000"/>
                </a:schemeClr>
              </a:solidFill>
            </a:endParaRPr>
          </a:p>
        </p:txBody>
      </p:sp>
      <p:pic>
        <p:nvPicPr>
          <p:cNvPr id="10" name="內容版面配置區 5" descr="C:\Users\user\Dropbox\2.教專個人檔案\掃描檔\家長信\2011-10-31 下午 07;56;14.jpg"/>
          <p:cNvPicPr>
            <a:picLocks/>
          </p:cNvPicPr>
          <p:nvPr/>
        </p:nvPicPr>
        <p:blipFill>
          <a:blip r:embed="rId2" cstate="print"/>
          <a:srcRect/>
          <a:stretch>
            <a:fillRect/>
          </a:stretch>
        </p:blipFill>
        <p:spPr bwMode="auto">
          <a:xfrm>
            <a:off x="6072198" y="285728"/>
            <a:ext cx="2643206" cy="3311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資源班常見的性平小小事</a:t>
            </a:r>
            <a:endParaRPr lang="zh-TW" altLang="en-US" dirty="0"/>
          </a:p>
        </p:txBody>
      </p:sp>
      <p:sp>
        <p:nvSpPr>
          <p:cNvPr id="3" name="內容版面配置區 2"/>
          <p:cNvSpPr>
            <a:spLocks noGrp="1"/>
          </p:cNvSpPr>
          <p:nvPr>
            <p:ph idx="1"/>
          </p:nvPr>
        </p:nvSpPr>
        <p:spPr/>
        <p:txBody>
          <a:bodyPr/>
          <a:lstStyle/>
          <a:p>
            <a:r>
              <a:rPr lang="zh-TW" altLang="en-US" dirty="0" smtClean="0"/>
              <a:t>「</a:t>
            </a:r>
            <a:r>
              <a:rPr lang="en-US" dirty="0" smtClean="0"/>
              <a:t>00</a:t>
            </a:r>
            <a:r>
              <a:rPr lang="zh-TW" altLang="en-US" dirty="0" smtClean="0"/>
              <a:t>在手上畫生殖器並對柱子做猥褻動作</a:t>
            </a:r>
            <a:r>
              <a:rPr lang="en-US" dirty="0" smtClean="0"/>
              <a:t>…..</a:t>
            </a:r>
            <a:r>
              <a:rPr lang="zh-TW" altLang="en-US" dirty="0" smtClean="0"/>
              <a:t>。」</a:t>
            </a:r>
            <a:endParaRPr lang="en-US" altLang="zh-TW" dirty="0" smtClean="0"/>
          </a:p>
          <a:p>
            <a:r>
              <a:rPr lang="zh-TW" altLang="en-US" dirty="0" smtClean="0"/>
              <a:t>「女同學請</a:t>
            </a:r>
            <a:r>
              <a:rPr lang="en-US" dirty="0" smtClean="0"/>
              <a:t>00</a:t>
            </a:r>
            <a:r>
              <a:rPr lang="zh-TW" altLang="en-US" dirty="0" smtClean="0"/>
              <a:t>幫忙撿球，</a:t>
            </a:r>
            <a:r>
              <a:rPr lang="en-US" dirty="0" smtClean="0"/>
              <a:t>00</a:t>
            </a:r>
            <a:r>
              <a:rPr lang="zh-TW" altLang="en-US" dirty="0" smtClean="0"/>
              <a:t>說：</a:t>
            </a:r>
            <a:r>
              <a:rPr lang="en-US" altLang="zh-TW" dirty="0" smtClean="0"/>
              <a:t>『</a:t>
            </a:r>
            <a:r>
              <a:rPr lang="zh-TW" altLang="en-US" dirty="0" smtClean="0"/>
              <a:t>給我幹一下再幫你撿</a:t>
            </a:r>
            <a:r>
              <a:rPr lang="en-US" dirty="0" smtClean="0"/>
              <a:t>……</a:t>
            </a:r>
            <a:r>
              <a:rPr lang="zh-TW" altLang="en-US" dirty="0" smtClean="0"/>
              <a:t>。</a:t>
            </a:r>
            <a:r>
              <a:rPr lang="en-US" altLang="zh-TW" dirty="0" smtClean="0"/>
              <a:t>』</a:t>
            </a:r>
            <a:r>
              <a:rPr lang="zh-TW" altLang="en-US" dirty="0" smtClean="0"/>
              <a:t> 」</a:t>
            </a:r>
            <a:endParaRPr lang="en-US" altLang="zh-TW" dirty="0" smtClean="0"/>
          </a:p>
          <a:p>
            <a:r>
              <a:rPr lang="zh-TW" altLang="en-US" dirty="0" smtClean="0"/>
              <a:t>「</a:t>
            </a:r>
            <a:r>
              <a:rPr lang="en-US" dirty="0" smtClean="0"/>
              <a:t>00</a:t>
            </a:r>
            <a:r>
              <a:rPr lang="zh-TW" altLang="en-US" dirty="0" smtClean="0"/>
              <a:t>在美術課脫褲子露鳥證明自己的生殖器很大，嚇壞班上女生</a:t>
            </a:r>
            <a:r>
              <a:rPr lang="en-US" dirty="0" smtClean="0"/>
              <a:t>….</a:t>
            </a:r>
            <a:r>
              <a:rPr lang="zh-TW" altLang="en-US" dirty="0" smtClean="0"/>
              <a:t>」</a:t>
            </a:r>
            <a:endParaRPr lang="en-US" altLang="zh-TW" dirty="0" smtClean="0"/>
          </a:p>
          <a:p>
            <a:r>
              <a:rPr lang="zh-TW" altLang="en-US" dirty="0" smtClean="0"/>
              <a:t>很多很多的髒話．．．．．．．．．．</a:t>
            </a:r>
            <a:endParaRPr lang="zh-TW" altLang="en-US" dirty="0"/>
          </a:p>
        </p:txBody>
      </p:sp>
      <p:sp>
        <p:nvSpPr>
          <p:cNvPr id="4" name="矩形 3"/>
          <p:cNvSpPr/>
          <p:nvPr/>
        </p:nvSpPr>
        <p:spPr>
          <a:xfrm>
            <a:off x="428596" y="5786454"/>
            <a:ext cx="857252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TW" altLang="en-US" dirty="0" smtClean="0"/>
              <a:t>「</a:t>
            </a:r>
            <a:r>
              <a:rPr lang="en-US" dirty="0" smtClean="0"/>
              <a:t>ADHD</a:t>
            </a:r>
            <a:r>
              <a:rPr lang="zh-TW" altLang="en-US" dirty="0" smtClean="0"/>
              <a:t>與同儕相處當中，會以聳動的方式引起同儕的關注。在學業適應上，上課會出現干擾秩序的行為</a:t>
            </a:r>
            <a:r>
              <a:rPr lang="en-US" dirty="0" smtClean="0"/>
              <a:t>(</a:t>
            </a:r>
            <a:r>
              <a:rPr lang="en-US" u="sng" dirty="0" err="1" smtClean="0">
                <a:hlinkClick r:id="rId2" tooltip="沈惠蘭"/>
              </a:rPr>
              <a:t>沈惠蘭</a:t>
            </a:r>
            <a:r>
              <a:rPr lang="zh-TW" altLang="en-US" dirty="0" smtClean="0"/>
              <a:t>，</a:t>
            </a:r>
            <a:r>
              <a:rPr lang="en-US" dirty="0" smtClean="0"/>
              <a:t>2009)</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686700" cy="511156"/>
          </a:xfrm>
        </p:spPr>
        <p:txBody>
          <a:bodyPr>
            <a:normAutofit fontScale="90000"/>
          </a:bodyPr>
          <a:lstStyle/>
          <a:p>
            <a:r>
              <a:rPr lang="zh-TW" altLang="en-US" dirty="0" smtClean="0"/>
              <a:t>愛情，沒有阻礙就不美了</a:t>
            </a:r>
            <a:r>
              <a:rPr lang="en-US" altLang="zh-TW" dirty="0" smtClean="0"/>
              <a:t>??</a:t>
            </a:r>
            <a:endParaRPr lang="zh-TW" altLang="en-US" dirty="0"/>
          </a:p>
        </p:txBody>
      </p:sp>
      <p:sp>
        <p:nvSpPr>
          <p:cNvPr id="3" name="內容版面配置區 2"/>
          <p:cNvSpPr>
            <a:spLocks noGrp="1"/>
          </p:cNvSpPr>
          <p:nvPr>
            <p:ph idx="1"/>
          </p:nvPr>
        </p:nvSpPr>
        <p:spPr>
          <a:xfrm>
            <a:off x="642910" y="1071546"/>
            <a:ext cx="7686700" cy="1571636"/>
          </a:xfrm>
        </p:spPr>
        <p:style>
          <a:lnRef idx="2">
            <a:schemeClr val="accent5"/>
          </a:lnRef>
          <a:fillRef idx="1">
            <a:schemeClr val="lt1"/>
          </a:fillRef>
          <a:effectRef idx="0">
            <a:schemeClr val="accent5"/>
          </a:effectRef>
          <a:fontRef idx="minor">
            <a:schemeClr val="dk1"/>
          </a:fontRef>
        </p:style>
        <p:txBody>
          <a:bodyPr>
            <a:normAutofit fontScale="55000" lnSpcReduction="20000"/>
          </a:bodyPr>
          <a:lstStyle/>
          <a:p>
            <a:r>
              <a:rPr lang="zh-TW" altLang="en-US" dirty="0" smtClean="0"/>
              <a:t>當女資優生愛上</a:t>
            </a:r>
            <a:r>
              <a:rPr lang="en-US" altLang="zh-TW" dirty="0" smtClean="0"/>
              <a:t>LD-</a:t>
            </a:r>
            <a:r>
              <a:rPr lang="zh-TW" altLang="en-US" dirty="0" smtClean="0"/>
              <a:t>問聰明的女孩</a:t>
            </a:r>
            <a:br>
              <a:rPr lang="zh-TW" altLang="en-US" dirty="0" smtClean="0"/>
            </a:br>
            <a:r>
              <a:rPr lang="en-US" altLang="zh-TW" dirty="0" smtClean="0"/>
              <a:t>Q1</a:t>
            </a:r>
            <a:r>
              <a:rPr lang="zh-TW" altLang="en-US" dirty="0" smtClean="0"/>
              <a:t>：要如何阻止羅密歐與茱麗葉自殺呢</a:t>
            </a:r>
            <a:r>
              <a:rPr lang="en-US" altLang="zh-TW" dirty="0" smtClean="0"/>
              <a:t>?</a:t>
            </a:r>
            <a:br>
              <a:rPr lang="en-US" altLang="zh-TW" dirty="0" smtClean="0"/>
            </a:br>
            <a:endParaRPr lang="zh-TW" altLang="en-US" dirty="0" smtClean="0"/>
          </a:p>
          <a:p>
            <a:r>
              <a:rPr lang="en-US" altLang="zh-TW" dirty="0" smtClean="0"/>
              <a:t>Q2</a:t>
            </a:r>
            <a:r>
              <a:rPr lang="zh-TW" altLang="en-US" dirty="0" smtClean="0"/>
              <a:t>：紅樓夢的賈寶玉喜愛混在脂粉堆裡，任性的林黛玉、襲人、晴雯和薛寶釵都沒辦法改變他的習性，愛是包容和接納，不是改變對方，而你真的可以忍受咱帥哥忘東忘西、熬夜玩電玩、懶絲的個性嗎</a:t>
            </a:r>
            <a:r>
              <a:rPr lang="en-US" altLang="zh-TW" dirty="0" smtClean="0"/>
              <a:t>?</a:t>
            </a:r>
          </a:p>
          <a:p>
            <a:endParaRPr lang="en-US" altLang="zh-TW" dirty="0" smtClean="0"/>
          </a:p>
          <a:p>
            <a:endParaRPr lang="zh-TW" altLang="en-US" dirty="0"/>
          </a:p>
        </p:txBody>
      </p:sp>
      <p:sp>
        <p:nvSpPr>
          <p:cNvPr id="4" name="矩形 3"/>
          <p:cNvSpPr/>
          <p:nvPr/>
        </p:nvSpPr>
        <p:spPr>
          <a:xfrm>
            <a:off x="714348" y="2857496"/>
            <a:ext cx="7500990"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dirty="0" smtClean="0"/>
              <a:t>當兩個輕度</a:t>
            </a:r>
            <a:r>
              <a:rPr lang="en-US" altLang="zh-TW" dirty="0" smtClean="0"/>
              <a:t>MR</a:t>
            </a:r>
            <a:r>
              <a:rPr lang="zh-TW" altLang="en-US" dirty="0" smtClean="0"/>
              <a:t>談戀愛</a:t>
            </a:r>
            <a:r>
              <a:rPr lang="en-US" altLang="zh-TW" dirty="0" smtClean="0"/>
              <a:t>--</a:t>
            </a:r>
            <a:r>
              <a:rPr lang="zh-TW" altLang="en-US" dirty="0" smtClean="0"/>
              <a:t>林帥男和小美女的戀情。</a:t>
            </a:r>
            <a:endParaRPr lang="en-US" altLang="zh-TW" dirty="0" smtClean="0"/>
          </a:p>
          <a:p>
            <a:r>
              <a:rPr lang="en-US" altLang="zh-TW" dirty="0" smtClean="0"/>
              <a:t>1.</a:t>
            </a:r>
            <a:r>
              <a:rPr lang="zh-TW" altLang="en-US" dirty="0" smtClean="0"/>
              <a:t>是老師痛苦的開始</a:t>
            </a:r>
            <a:r>
              <a:rPr lang="en-US" altLang="zh-TW" dirty="0" smtClean="0"/>
              <a:t>….</a:t>
            </a:r>
            <a:r>
              <a:rPr lang="zh-TW" altLang="en-US" dirty="0" smtClean="0"/>
              <a:t>開不完的性平會。</a:t>
            </a:r>
            <a:endParaRPr lang="en-US" altLang="zh-TW" dirty="0" smtClean="0"/>
          </a:p>
          <a:p>
            <a:r>
              <a:rPr lang="en-US" altLang="zh-TW" dirty="0" smtClean="0"/>
              <a:t>2.</a:t>
            </a:r>
            <a:r>
              <a:rPr lang="zh-TW" altLang="en-US" dirty="0" smtClean="0"/>
              <a:t>使盡所有武器都無法阻止他們探索身體的快樂。</a:t>
            </a:r>
            <a:endParaRPr lang="en-US" altLang="zh-TW" dirty="0" smtClean="0"/>
          </a:p>
          <a:p>
            <a:r>
              <a:rPr lang="zh-TW" altLang="en-US" dirty="0" smtClean="0"/>
              <a:t>最後，我們決定讓戀情公開化</a:t>
            </a:r>
            <a:r>
              <a:rPr lang="en-US" altLang="zh-TW" dirty="0" smtClean="0"/>
              <a:t>------</a:t>
            </a:r>
            <a:r>
              <a:rPr lang="zh-TW" altLang="en-US" dirty="0" smtClean="0"/>
              <a:t>與其防範</a:t>
            </a:r>
            <a:r>
              <a:rPr lang="en-US" altLang="zh-TW" dirty="0" smtClean="0"/>
              <a:t>『</a:t>
            </a:r>
            <a:r>
              <a:rPr lang="zh-TW" altLang="en-US" dirty="0" smtClean="0"/>
              <a:t>暗件</a:t>
            </a:r>
            <a:r>
              <a:rPr lang="en-US" altLang="zh-TW" dirty="0" smtClean="0"/>
              <a:t>』</a:t>
            </a:r>
            <a:r>
              <a:rPr lang="zh-TW" altLang="en-US" dirty="0" smtClean="0"/>
              <a:t>不如讓戀情光明正大的攤在陽光下，教導他們感情的責任和義務。</a:t>
            </a:r>
            <a:endParaRPr lang="zh-TW" altLang="en-US" dirty="0"/>
          </a:p>
        </p:txBody>
      </p:sp>
      <p:sp>
        <p:nvSpPr>
          <p:cNvPr id="5" name="矩形 4"/>
          <p:cNvSpPr/>
          <p:nvPr/>
        </p:nvSpPr>
        <p:spPr>
          <a:xfrm>
            <a:off x="642910" y="4643446"/>
            <a:ext cx="7572428"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dirty="0" smtClean="0"/>
              <a:t>當暴力</a:t>
            </a:r>
            <a:r>
              <a:rPr lang="en-US" altLang="zh-TW" dirty="0" smtClean="0"/>
              <a:t>MR</a:t>
            </a:r>
            <a:r>
              <a:rPr lang="zh-TW" altLang="en-US" dirty="0" smtClean="0"/>
              <a:t>遇上選擇性緘默</a:t>
            </a:r>
            <a:r>
              <a:rPr lang="en-US" altLang="zh-TW" dirty="0" smtClean="0"/>
              <a:t>-</a:t>
            </a:r>
          </a:p>
          <a:p>
            <a:r>
              <a:rPr lang="zh-TW" altLang="en-US" dirty="0" smtClean="0"/>
              <a:t>吵鬧的</a:t>
            </a:r>
            <a:r>
              <a:rPr lang="en-US" altLang="zh-TW" dirty="0" smtClean="0"/>
              <a:t>MR</a:t>
            </a:r>
            <a:r>
              <a:rPr lang="zh-TW" altLang="en-US" dirty="0" smtClean="0"/>
              <a:t>遇上了小魚，變得沒話可說、無事可吵，暴力男瞬間變斯文了</a:t>
            </a:r>
            <a:r>
              <a:rPr lang="en-US" altLang="zh-TW" dirty="0" smtClean="0"/>
              <a:t>…</a:t>
            </a:r>
            <a:r>
              <a:rPr lang="zh-TW" altLang="en-US" dirty="0" smtClean="0"/>
              <a:t>。</a:t>
            </a:r>
            <a:r>
              <a:rPr lang="en-US" altLang="zh-TW" dirty="0" smtClean="0"/>
              <a:t>MR</a:t>
            </a:r>
            <a:r>
              <a:rPr lang="zh-TW" altLang="en-US" dirty="0" smtClean="0"/>
              <a:t>天真的問：「老師，我是智障，他是什麼</a:t>
            </a:r>
            <a:r>
              <a:rPr lang="en-US" altLang="zh-TW" dirty="0" smtClean="0"/>
              <a:t>?</a:t>
            </a:r>
            <a:r>
              <a:rPr lang="zh-TW" altLang="en-US" dirty="0" smtClean="0"/>
              <a:t>」小魚笑了！但還是不回答他的任何問話。然後</a:t>
            </a:r>
            <a:r>
              <a:rPr lang="en-US" altLang="zh-TW" dirty="0" smtClean="0"/>
              <a:t>MR</a:t>
            </a:r>
            <a:r>
              <a:rPr lang="zh-TW" altLang="en-US" dirty="0" smtClean="0"/>
              <a:t>畫了兩張字條</a:t>
            </a:r>
            <a:r>
              <a:rPr lang="en-US" altLang="zh-TW" dirty="0" smtClean="0"/>
              <a:t>(yes </a:t>
            </a:r>
            <a:r>
              <a:rPr lang="zh-TW" altLang="en-US" dirty="0" smtClean="0"/>
              <a:t>和</a:t>
            </a:r>
            <a:r>
              <a:rPr lang="en-US" altLang="zh-TW" dirty="0" smtClean="0"/>
              <a:t>no)</a:t>
            </a:r>
            <a:r>
              <a:rPr lang="zh-TW" altLang="en-US" dirty="0" smtClean="0"/>
              <a:t>給小魚指認表達，但小魚還是不說話</a:t>
            </a:r>
            <a:r>
              <a:rPr lang="en-US" altLang="zh-TW" dirty="0" smtClean="0"/>
              <a:t>……</a:t>
            </a:r>
            <a:r>
              <a:rPr lang="zh-TW" altLang="en-US" dirty="0" smtClean="0"/>
              <a:t>但小魚就這樣跟著</a:t>
            </a:r>
            <a:r>
              <a:rPr lang="en-US" altLang="zh-TW" dirty="0" smtClean="0"/>
              <a:t>MR</a:t>
            </a:r>
            <a:r>
              <a:rPr lang="zh-TW" altLang="en-US" dirty="0" smtClean="0"/>
              <a:t>到處走動，製作我們設計的活動，但我看見問話中的小魚微微抖動的嘴唇，似乎企圖努力張開的嘴巴</a:t>
            </a:r>
            <a:r>
              <a:rPr lang="en-US" altLang="zh-TW" dirty="0" smtClean="0"/>
              <a:t>…</a:t>
            </a:r>
          </a:p>
          <a:p>
            <a:endParaRPr lang="zh-TW" altLang="en-US" dirty="0"/>
          </a:p>
        </p:txBody>
      </p:sp>
      <p:pic>
        <p:nvPicPr>
          <p:cNvPr id="6" name="Picture 2" descr="https://scontent-tpe1-1.xx.fbcdn.net/v/t1.0-9/11350461_853738361382957_5670702271230536821_n.jpg?oh=da0bea01f03807a05acca3facd25a977&amp;oe=58A0C512"/>
          <p:cNvPicPr>
            <a:picLocks noChangeAspect="1" noChangeArrowheads="1"/>
          </p:cNvPicPr>
          <p:nvPr/>
        </p:nvPicPr>
        <p:blipFill>
          <a:blip r:embed="rId2" cstate="print"/>
          <a:srcRect/>
          <a:stretch>
            <a:fillRect/>
          </a:stretch>
        </p:blipFill>
        <p:spPr bwMode="auto">
          <a:xfrm>
            <a:off x="0" y="0"/>
            <a:ext cx="1212282" cy="1000132"/>
          </a:xfrm>
          <a:prstGeom prst="rect">
            <a:avLst/>
          </a:prstGeom>
          <a:noFill/>
        </p:spPr>
      </p:pic>
      <p:sp>
        <p:nvSpPr>
          <p:cNvPr id="7" name="文字方塊 6"/>
          <p:cNvSpPr txBox="1"/>
          <p:nvPr/>
        </p:nvSpPr>
        <p:spPr>
          <a:xfrm rot="21156344">
            <a:off x="6072198" y="1071546"/>
            <a:ext cx="156966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zh-TW" altLang="en-US" dirty="0" smtClean="0"/>
              <a:t>認知上的對話</a:t>
            </a:r>
            <a:endParaRPr lang="zh-TW" altLang="en-US" dirty="0"/>
          </a:p>
        </p:txBody>
      </p:sp>
      <p:sp>
        <p:nvSpPr>
          <p:cNvPr id="8" name="文字方塊 7"/>
          <p:cNvSpPr txBox="1"/>
          <p:nvPr/>
        </p:nvSpPr>
        <p:spPr>
          <a:xfrm rot="21156344">
            <a:off x="6072918" y="3028402"/>
            <a:ext cx="203132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zh-TW" altLang="en-US" dirty="0" smtClean="0"/>
              <a:t>教師觀念上的轉變</a:t>
            </a:r>
            <a:endParaRPr lang="zh-TW" altLang="en-US" dirty="0"/>
          </a:p>
        </p:txBody>
      </p:sp>
      <p:sp>
        <p:nvSpPr>
          <p:cNvPr id="9" name="文字方塊 8"/>
          <p:cNvSpPr txBox="1"/>
          <p:nvPr/>
        </p:nvSpPr>
        <p:spPr>
          <a:xfrm rot="21156344">
            <a:off x="6633481" y="4457162"/>
            <a:ext cx="133882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zh-TW" altLang="en-US" dirty="0" smtClean="0"/>
              <a:t>同儕的力量</a:t>
            </a:r>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在我的課堂上</a:t>
            </a:r>
            <a:r>
              <a:rPr lang="en-US" altLang="zh-TW" dirty="0" smtClean="0"/>
              <a:t>…</a:t>
            </a:r>
            <a:endParaRPr lang="zh-TW" altLang="en-US" dirty="0"/>
          </a:p>
        </p:txBody>
      </p:sp>
      <p:sp>
        <p:nvSpPr>
          <p:cNvPr id="3" name="內容版面配置區 2"/>
          <p:cNvSpPr>
            <a:spLocks noGrp="1"/>
          </p:cNvSpPr>
          <p:nvPr>
            <p:ph idx="1"/>
          </p:nvPr>
        </p:nvSpPr>
        <p:spPr>
          <a:xfrm>
            <a:off x="457200" y="1600200"/>
            <a:ext cx="8229600" cy="3543312"/>
          </a:xfrm>
        </p:spPr>
        <p:txBody>
          <a:bodyPr>
            <a:normAutofit fontScale="85000" lnSpcReduction="20000"/>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不許罵跟性有關的髒話，但可以罵排泄物類的髒話，因為性平法上路，為自保要避免惹上「性騷擾」的言論。</a:t>
            </a:r>
          </a:p>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排泄物類的髒話只能以「名詞」呈現，如：大便、狗屎、放屁</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，但不可以加上「代名詞」，加上你、他有影射之意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易招惹「公然侮辱罪」。</a:t>
            </a:r>
          </a:p>
          <a:p>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結合國文領域，孩子最終的目標是「罵人不帶髒字」，才能顯示自己的氣質。如：斯文掃地、東施效顰、目不識丁、井底之蛙</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p>
          <a:p>
            <a:endParaRPr lang="zh-TW" altLang="en-US" dirty="0"/>
          </a:p>
        </p:txBody>
      </p:sp>
      <p:sp>
        <p:nvSpPr>
          <p:cNvPr id="4" name="矩形 3"/>
          <p:cNvSpPr/>
          <p:nvPr/>
        </p:nvSpPr>
        <p:spPr>
          <a:xfrm>
            <a:off x="571472" y="5357826"/>
            <a:ext cx="7929618"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sz="2000" b="1" dirty="0" smtClean="0">
                <a:latin typeface="標楷體" pitchFamily="65" charset="-120"/>
                <a:ea typeface="標楷體" pitchFamily="65" charset="-120"/>
              </a:rPr>
              <a:t>髒話中最常被單獨使用的動詞「幹」，這個字是通過性比喻來達成個體之間的</a:t>
            </a:r>
            <a:r>
              <a:rPr lang="zh-TW" altLang="en-US" sz="2000" b="1" dirty="0" smtClean="0">
                <a:solidFill>
                  <a:srgbClr val="FF0000"/>
                </a:solidFill>
                <a:latin typeface="標楷體" pitchFamily="65" charset="-120"/>
                <a:ea typeface="標楷體" pitchFamily="65" charset="-120"/>
              </a:rPr>
              <a:t>宰制關係</a:t>
            </a:r>
            <a:r>
              <a:rPr lang="zh-TW" altLang="en-US" sz="2000" b="1" dirty="0" smtClean="0">
                <a:latin typeface="標楷體" pitchFamily="65" charset="-120"/>
                <a:ea typeface="標楷體" pitchFamily="65" charset="-120"/>
              </a:rPr>
              <a:t>，透過髒話的語言結構讓說話者在日常生活替自己</a:t>
            </a:r>
            <a:r>
              <a:rPr lang="zh-TW" altLang="en-US" sz="2000" b="1" dirty="0" smtClean="0">
                <a:solidFill>
                  <a:srgbClr val="FF0000"/>
                </a:solidFill>
                <a:latin typeface="標楷體" pitchFamily="65" charset="-120"/>
                <a:ea typeface="標楷體" pitchFamily="65" charset="-120"/>
              </a:rPr>
              <a:t>建構權力</a:t>
            </a:r>
            <a:r>
              <a:rPr lang="zh-TW" altLang="en-US" sz="2000" b="1" dirty="0" smtClean="0">
                <a:latin typeface="標楷體" pitchFamily="65" charset="-120"/>
                <a:ea typeface="標楷體" pitchFamily="65" charset="-120"/>
              </a:rPr>
              <a:t>（蔡珮，</a:t>
            </a:r>
            <a:r>
              <a:rPr lang="en-US" sz="2000" b="1" dirty="0" smtClean="0">
                <a:latin typeface="標楷體" pitchFamily="65" charset="-120"/>
                <a:ea typeface="標楷體" pitchFamily="65" charset="-120"/>
              </a:rPr>
              <a:t>2005</a:t>
            </a:r>
            <a:r>
              <a:rPr lang="zh-TW" altLang="en-US" sz="2000" b="1"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P7010755.JPG"/>
          <p:cNvPicPr>
            <a:picLocks noGrp="1" noChangeAspect="1"/>
          </p:cNvPicPr>
          <p:nvPr>
            <p:ph idx="1"/>
          </p:nvPr>
        </p:nvPicPr>
        <p:blipFill>
          <a:blip r:embed="rId2"/>
          <a:stretch>
            <a:fillRect/>
          </a:stretch>
        </p:blipFill>
        <p:spPr>
          <a:xfrm>
            <a:off x="1" y="0"/>
            <a:ext cx="9143999" cy="6858000"/>
          </a:xfrm>
        </p:spPr>
      </p:pic>
      <p:cxnSp>
        <p:nvCxnSpPr>
          <p:cNvPr id="7" name="直線接點 6"/>
          <p:cNvCxnSpPr/>
          <p:nvPr/>
        </p:nvCxnSpPr>
        <p:spPr>
          <a:xfrm rot="5400000">
            <a:off x="1572410" y="2785276"/>
            <a:ext cx="5571346" cy="794"/>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10" name="文字方塊 9"/>
          <p:cNvSpPr txBox="1"/>
          <p:nvPr/>
        </p:nvSpPr>
        <p:spPr>
          <a:xfrm>
            <a:off x="428596" y="2857496"/>
            <a:ext cx="64633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zh-TW" altLang="en-US" dirty="0" smtClean="0"/>
              <a:t>男生</a:t>
            </a:r>
            <a:endParaRPr lang="zh-TW" altLang="en-US" dirty="0"/>
          </a:p>
        </p:txBody>
      </p:sp>
      <p:sp>
        <p:nvSpPr>
          <p:cNvPr id="11" name="文字方塊 10"/>
          <p:cNvSpPr txBox="1"/>
          <p:nvPr/>
        </p:nvSpPr>
        <p:spPr>
          <a:xfrm>
            <a:off x="7143768" y="2571744"/>
            <a:ext cx="64633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zh-TW" altLang="en-US" dirty="0" smtClean="0"/>
              <a:t>女生</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0"/>
            <a:ext cx="8229600" cy="1143000"/>
          </a:xfrm>
        </p:spPr>
        <p:txBody>
          <a:bodyPr/>
          <a:lstStyle/>
          <a:p>
            <a:r>
              <a:rPr lang="zh-TW" altLang="en-US" dirty="0" smtClean="0"/>
              <a:t>為什麽要處理髒話</a:t>
            </a:r>
            <a:r>
              <a:rPr lang="en-US" altLang="zh-TW" dirty="0" smtClean="0"/>
              <a:t>?</a:t>
            </a:r>
            <a:endParaRPr lang="zh-TW" altLang="en-US" dirty="0"/>
          </a:p>
        </p:txBody>
      </p:sp>
      <p:sp>
        <p:nvSpPr>
          <p:cNvPr id="4" name="標題 4"/>
          <p:cNvSpPr txBox="1">
            <a:spLocks/>
          </p:cNvSpPr>
          <p:nvPr/>
        </p:nvSpPr>
        <p:spPr>
          <a:xfrm>
            <a:off x="428596" y="3857628"/>
            <a:ext cx="8229600" cy="830997"/>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chemeClr val="tx1"/>
                </a:solidFill>
                <a:effectLst/>
                <a:uLnTx/>
                <a:uFillTx/>
                <a:latin typeface="+mj-lt"/>
                <a:ea typeface="+mj-ea"/>
                <a:cs typeface="+mj-cs"/>
              </a:rPr>
              <a:t>吳勝儒（</a:t>
            </a:r>
            <a:r>
              <a:rPr kumimoji="0" lang="en-US" sz="2400" b="1" i="0" u="none" strike="noStrike" kern="1200" cap="none" spc="0" normalizeH="0" baseline="0" noProof="0" dirty="0" smtClean="0">
                <a:ln>
                  <a:noFill/>
                </a:ln>
                <a:solidFill>
                  <a:schemeClr val="tx1"/>
                </a:solidFill>
                <a:effectLst/>
                <a:uLnTx/>
                <a:uFillTx/>
                <a:latin typeface="+mj-lt"/>
                <a:ea typeface="+mj-ea"/>
                <a:cs typeface="+mj-cs"/>
              </a:rPr>
              <a:t>2006</a:t>
            </a:r>
            <a:r>
              <a:rPr kumimoji="0" lang="zh-TW" altLang="en-US" sz="2400" b="1" i="0" u="none" strike="noStrike" kern="1200" cap="none" spc="0" normalizeH="0" baseline="0" noProof="0" dirty="0" smtClean="0">
                <a:ln>
                  <a:noFill/>
                </a:ln>
                <a:solidFill>
                  <a:schemeClr val="tx1"/>
                </a:solidFill>
                <a:effectLst/>
                <a:uLnTx/>
                <a:uFillTx/>
                <a:latin typeface="+mj-lt"/>
                <a:ea typeface="+mj-ea"/>
                <a:cs typeface="+mj-cs"/>
              </a:rPr>
              <a:t>）針對特教教師及特教生家長進行問卷調查統整出「講髒話」是學生常見不適當的行為。</a:t>
            </a:r>
            <a:endParaRPr kumimoji="0" lang="zh-TW"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矩形 4"/>
          <p:cNvSpPr/>
          <p:nvPr/>
        </p:nvSpPr>
        <p:spPr>
          <a:xfrm>
            <a:off x="428596" y="2285992"/>
            <a:ext cx="8358246"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2400" b="1" dirty="0" smtClean="0"/>
              <a:t>國中小學生認為同學中較常發生的欺凌行為是以髒話辱罵別人、推打，其中以口語型式所占的比例最高（洪福源、邱素玲、丘金蘭、郭毓珊，</a:t>
            </a:r>
            <a:r>
              <a:rPr lang="en-US" sz="2400" b="1" dirty="0" smtClean="0"/>
              <a:t>2012</a:t>
            </a:r>
            <a:r>
              <a:rPr lang="zh-TW" altLang="en-US" sz="2400" b="1" dirty="0" smtClean="0"/>
              <a:t>）。</a:t>
            </a:r>
            <a:endParaRPr lang="zh-TW" altLang="en-US" sz="2400" dirty="0"/>
          </a:p>
        </p:txBody>
      </p:sp>
      <p:sp>
        <p:nvSpPr>
          <p:cNvPr id="7" name="矩形 6"/>
          <p:cNvSpPr/>
          <p:nvPr/>
        </p:nvSpPr>
        <p:spPr>
          <a:xfrm>
            <a:off x="428596" y="1071546"/>
            <a:ext cx="842968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TW" altLang="en-US" sz="2400" b="1" dirty="0" smtClean="0"/>
              <a:t>說性髒話頻率越多，對於性髒話禁忌、性暗示和性騷擾程度則越高</a:t>
            </a:r>
            <a:r>
              <a:rPr lang="en-US" sz="2400" b="1" dirty="0" smtClean="0"/>
              <a:t>(</a:t>
            </a:r>
            <a:r>
              <a:rPr lang="zh-TW" altLang="en-US" sz="2400" b="1" dirty="0" smtClean="0"/>
              <a:t>李建國， </a:t>
            </a:r>
            <a:r>
              <a:rPr lang="en-US" sz="2400" b="1" dirty="0" smtClean="0"/>
              <a:t>2011)</a:t>
            </a:r>
            <a:r>
              <a:rPr lang="zh-TW" altLang="en-US" sz="2400" b="1" dirty="0" smtClean="0"/>
              <a:t>。</a:t>
            </a:r>
            <a:endParaRPr lang="zh-TW" altLang="en-US" sz="2400" dirty="0"/>
          </a:p>
        </p:txBody>
      </p:sp>
      <p:sp>
        <p:nvSpPr>
          <p:cNvPr id="8" name="內容版面配置區 2"/>
          <p:cNvSpPr>
            <a:spLocks noGrp="1"/>
          </p:cNvSpPr>
          <p:nvPr>
            <p:ph idx="1"/>
          </p:nvPr>
        </p:nvSpPr>
        <p:spPr>
          <a:xfrm>
            <a:off x="285720" y="4857760"/>
            <a:ext cx="8572560" cy="1714512"/>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r>
              <a:rPr lang="zh-TW" altLang="en-US" sz="3400" b="1" dirty="0" smtClean="0"/>
              <a:t>杜正治與辛怡葳（</a:t>
            </a:r>
            <a:r>
              <a:rPr lang="en-US" sz="3400" b="1" dirty="0" smtClean="0"/>
              <a:t>2009</a:t>
            </a:r>
            <a:r>
              <a:rPr lang="zh-TW" altLang="en-US" sz="3400" b="1" dirty="0" smtClean="0"/>
              <a:t>）比較臺灣區國中階段輕度智能障礙學生</a:t>
            </a:r>
            <a:r>
              <a:rPr lang="en-US" sz="3400" b="1" dirty="0" smtClean="0"/>
              <a:t>1995</a:t>
            </a:r>
            <a:r>
              <a:rPr lang="zh-TW" altLang="en-US" sz="3400" b="1" dirty="0" smtClean="0"/>
              <a:t>年與</a:t>
            </a:r>
            <a:r>
              <a:rPr lang="en-US" sz="3400" b="1" dirty="0" smtClean="0"/>
              <a:t>2009</a:t>
            </a:r>
            <a:r>
              <a:rPr lang="zh-TW" altLang="en-US" sz="3400" b="1" dirty="0" smtClean="0"/>
              <a:t>年性騷擾行為的變化，發現</a:t>
            </a:r>
            <a:r>
              <a:rPr lang="en-US" sz="3400" b="1" dirty="0" smtClean="0"/>
              <a:t>2009</a:t>
            </a:r>
            <a:r>
              <a:rPr lang="zh-TW" altLang="en-US" sz="3400" b="1" dirty="0" smtClean="0"/>
              <a:t>年智能障礙學生在遭遇性騷擾經驗上，整體而言比十五年前略減，在條件、媒介、肢體或暴力性騷擾等呈現日漸減緩的趨勢，但</a:t>
            </a:r>
            <a:r>
              <a:rPr lang="zh-TW" altLang="en-US" sz="3400" b="1" dirty="0" smtClean="0">
                <a:solidFill>
                  <a:srgbClr val="FF0000"/>
                </a:solidFill>
              </a:rPr>
              <a:t>在言辭上受到騷擾的方面不減反增</a:t>
            </a:r>
            <a:r>
              <a:rPr lang="zh-TW" altLang="en-US" sz="3400" b="1" dirty="0" smtClean="0"/>
              <a:t>。</a:t>
            </a:r>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714348" y="1428735"/>
          <a:ext cx="8001055" cy="3074526"/>
        </p:xfrm>
        <a:graphic>
          <a:graphicData uri="http://schemas.openxmlformats.org/drawingml/2006/table">
            <a:tbl>
              <a:tblPr/>
              <a:tblGrid>
                <a:gridCol w="1190791"/>
                <a:gridCol w="1190791"/>
                <a:gridCol w="1191705"/>
                <a:gridCol w="1707135"/>
                <a:gridCol w="1425659"/>
                <a:gridCol w="1294974"/>
              </a:tblGrid>
              <a:tr h="439218">
                <a:tc>
                  <a:txBody>
                    <a:bodyPr/>
                    <a:lstStyle/>
                    <a:p>
                      <a:pPr algn="ctr">
                        <a:spcAft>
                          <a:spcPts val="0"/>
                        </a:spcAft>
                        <a:tabLst>
                          <a:tab pos="857250" algn="l"/>
                        </a:tabLst>
                      </a:pPr>
                      <a:r>
                        <a:rPr lang="zh-TW" sz="2000" dirty="0">
                          <a:solidFill>
                            <a:srgbClr val="000000"/>
                          </a:solidFill>
                          <a:latin typeface="Times New Roman"/>
                          <a:ea typeface="標楷體"/>
                        </a:rPr>
                        <a:t>研究者</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tabLst>
                          <a:tab pos="857250" algn="l"/>
                        </a:tabLst>
                      </a:pPr>
                      <a:r>
                        <a:rPr lang="zh-TW" sz="2000" dirty="0">
                          <a:solidFill>
                            <a:srgbClr val="000000"/>
                          </a:solidFill>
                          <a:latin typeface="Times New Roman"/>
                          <a:ea typeface="標楷體"/>
                        </a:rPr>
                        <a:t>髒話的功能分析歸納</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78436">
                <a:tc>
                  <a:txBody>
                    <a:bodyPr/>
                    <a:lstStyle/>
                    <a:p>
                      <a:pPr algn="ctr">
                        <a:spcAft>
                          <a:spcPts val="0"/>
                        </a:spcAft>
                        <a:tabLst>
                          <a:tab pos="857250" algn="l"/>
                        </a:tabLst>
                      </a:pPr>
                      <a:r>
                        <a:rPr lang="zh-TW" sz="2000" dirty="0">
                          <a:solidFill>
                            <a:srgbClr val="000000"/>
                          </a:solidFill>
                          <a:latin typeface="Times New Roman"/>
                          <a:ea typeface="標楷體"/>
                        </a:rPr>
                        <a:t>蔡珮（</a:t>
                      </a:r>
                      <a:r>
                        <a:rPr lang="en-US" sz="2000" dirty="0">
                          <a:solidFill>
                            <a:srgbClr val="000000"/>
                          </a:solidFill>
                          <a:latin typeface="Times New Roman"/>
                          <a:ea typeface="標楷體"/>
                        </a:rPr>
                        <a:t>2005</a:t>
                      </a:r>
                      <a:r>
                        <a:rPr lang="zh-TW" sz="2000" dirty="0">
                          <a:solidFill>
                            <a:srgbClr val="000000"/>
                          </a:solidFill>
                          <a:latin typeface="Times New Roman"/>
                          <a:ea typeface="標楷體"/>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857250" algn="l"/>
                        </a:tabLst>
                      </a:pPr>
                      <a:r>
                        <a:rPr lang="en-US" sz="2000" dirty="0">
                          <a:solidFill>
                            <a:srgbClr val="000000"/>
                          </a:solidFill>
                          <a:latin typeface="Times New Roman"/>
                          <a:ea typeface="標楷體"/>
                        </a:rPr>
                        <a:t>1.</a:t>
                      </a:r>
                      <a:r>
                        <a:rPr lang="zh-TW" sz="2000" dirty="0">
                          <a:solidFill>
                            <a:srgbClr val="000000"/>
                          </a:solidFill>
                          <a:latin typeface="Times New Roman"/>
                          <a:ea typeface="標楷體"/>
                        </a:rPr>
                        <a:t>指示</a:t>
                      </a:r>
                      <a:r>
                        <a:rPr lang="en-US" sz="2000" dirty="0">
                          <a:solidFill>
                            <a:srgbClr val="000000"/>
                          </a:solidFill>
                          <a:latin typeface="Times New Roman"/>
                          <a:ea typeface="標楷體"/>
                        </a:rPr>
                        <a:t>(</a:t>
                      </a:r>
                      <a:r>
                        <a:rPr lang="zh-TW" sz="2000" dirty="0">
                          <a:solidFill>
                            <a:srgbClr val="000000"/>
                          </a:solidFill>
                          <a:latin typeface="Times New Roman"/>
                          <a:ea typeface="標楷體"/>
                        </a:rPr>
                        <a:t>再現</a:t>
                      </a:r>
                      <a:r>
                        <a:rPr lang="en-US" sz="2000" dirty="0">
                          <a:solidFill>
                            <a:srgbClr val="000000"/>
                          </a:solidFill>
                          <a:latin typeface="Times New Roman"/>
                          <a:ea typeface="標楷體"/>
                        </a:rPr>
                        <a:t>)</a:t>
                      </a:r>
                      <a:r>
                        <a:rPr lang="zh-TW" sz="2000" dirty="0">
                          <a:solidFill>
                            <a:srgbClr val="000000"/>
                          </a:solidFill>
                          <a:latin typeface="Times New Roman"/>
                          <a:ea typeface="標楷體"/>
                        </a:rPr>
                        <a:t>功能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tabLst>
                          <a:tab pos="857250" algn="l"/>
                        </a:tabLst>
                      </a:pPr>
                      <a:r>
                        <a:rPr lang="en-US" sz="2000">
                          <a:solidFill>
                            <a:srgbClr val="000000"/>
                          </a:solidFill>
                          <a:latin typeface="Times New Roman"/>
                          <a:ea typeface="標楷體"/>
                        </a:rPr>
                        <a:t>2.</a:t>
                      </a:r>
                      <a:r>
                        <a:rPr lang="zh-TW" sz="2000">
                          <a:solidFill>
                            <a:srgbClr val="000000"/>
                          </a:solidFill>
                          <a:latin typeface="Times New Roman"/>
                          <a:ea typeface="標楷體"/>
                        </a:rPr>
                        <a:t>情感功能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857250" algn="l"/>
                        </a:tabLst>
                      </a:pPr>
                      <a:r>
                        <a:rPr lang="en-US" sz="2000">
                          <a:solidFill>
                            <a:srgbClr val="000000"/>
                          </a:solidFill>
                          <a:latin typeface="Times New Roman"/>
                          <a:ea typeface="標楷體"/>
                        </a:rPr>
                        <a:t>3.</a:t>
                      </a:r>
                      <a:r>
                        <a:rPr lang="zh-TW" sz="2000">
                          <a:solidFill>
                            <a:srgbClr val="000000"/>
                          </a:solidFill>
                          <a:latin typeface="Times New Roman"/>
                          <a:ea typeface="標楷體"/>
                        </a:rPr>
                        <a:t>社交功能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878436">
                <a:tc>
                  <a:txBody>
                    <a:bodyPr/>
                    <a:lstStyle/>
                    <a:p>
                      <a:pPr algn="ctr">
                        <a:spcAft>
                          <a:spcPts val="0"/>
                        </a:spcAft>
                        <a:tabLst>
                          <a:tab pos="857250" algn="l"/>
                        </a:tabLst>
                      </a:pPr>
                      <a:r>
                        <a:rPr lang="zh-TW" sz="2000">
                          <a:solidFill>
                            <a:srgbClr val="000000"/>
                          </a:solidFill>
                          <a:latin typeface="Times New Roman"/>
                          <a:ea typeface="標楷體"/>
                        </a:rPr>
                        <a:t>陳怡璇（</a:t>
                      </a:r>
                      <a:r>
                        <a:rPr lang="en-US" sz="2000">
                          <a:solidFill>
                            <a:srgbClr val="000000"/>
                          </a:solidFill>
                          <a:latin typeface="Times New Roman"/>
                          <a:ea typeface="標楷體"/>
                        </a:rPr>
                        <a:t>2007</a:t>
                      </a:r>
                      <a:r>
                        <a:rPr lang="zh-TW" sz="2000">
                          <a:solidFill>
                            <a:srgbClr val="000000"/>
                          </a:solidFill>
                          <a:latin typeface="Times New Roman"/>
                          <a:ea typeface="標楷體"/>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857250" algn="l"/>
                        </a:tabLst>
                      </a:pPr>
                      <a:r>
                        <a:rPr lang="en-US" sz="2000" dirty="0">
                          <a:solidFill>
                            <a:srgbClr val="000000"/>
                          </a:solidFill>
                          <a:latin typeface="Times New Roman"/>
                          <a:ea typeface="標楷體"/>
                        </a:rPr>
                        <a:t>1.</a:t>
                      </a:r>
                      <a:r>
                        <a:rPr lang="zh-TW" sz="2000" dirty="0">
                          <a:solidFill>
                            <a:srgbClr val="000000"/>
                          </a:solidFill>
                          <a:latin typeface="Times New Roman"/>
                          <a:ea typeface="標楷體"/>
                        </a:rPr>
                        <a:t>展現男子氣概</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857250" algn="l"/>
                        </a:tabLst>
                      </a:pPr>
                      <a:r>
                        <a:rPr lang="en-US" sz="2000" dirty="0">
                          <a:solidFill>
                            <a:srgbClr val="000000"/>
                          </a:solidFill>
                          <a:latin typeface="Times New Roman"/>
                          <a:ea typeface="標楷體"/>
                        </a:rPr>
                        <a:t>2.</a:t>
                      </a:r>
                      <a:r>
                        <a:rPr lang="zh-TW" sz="2000" dirty="0">
                          <a:solidFill>
                            <a:srgbClr val="000000"/>
                          </a:solidFill>
                          <a:latin typeface="Times New Roman"/>
                          <a:ea typeface="標楷體"/>
                        </a:rPr>
                        <a:t>反抗權威</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857250" algn="l"/>
                        </a:tabLst>
                      </a:pPr>
                      <a:r>
                        <a:rPr lang="en-US" sz="2000" dirty="0">
                          <a:solidFill>
                            <a:srgbClr val="000000"/>
                          </a:solidFill>
                          <a:latin typeface="Times New Roman"/>
                          <a:ea typeface="標楷體"/>
                        </a:rPr>
                        <a:t>3.</a:t>
                      </a:r>
                      <a:r>
                        <a:rPr lang="zh-TW" sz="2000" dirty="0">
                          <a:solidFill>
                            <a:srgbClr val="000000"/>
                          </a:solidFill>
                          <a:latin typeface="Times New Roman"/>
                          <a:ea typeface="標楷體"/>
                        </a:rPr>
                        <a:t>宣洩情緒</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857250" algn="l"/>
                        </a:tabLst>
                      </a:pPr>
                      <a:r>
                        <a:rPr lang="en-US" sz="2000">
                          <a:solidFill>
                            <a:srgbClr val="000000"/>
                          </a:solidFill>
                          <a:latin typeface="Times New Roman"/>
                          <a:ea typeface="標楷體"/>
                        </a:rPr>
                        <a:t>4.</a:t>
                      </a:r>
                      <a:r>
                        <a:rPr lang="zh-TW" sz="2000">
                          <a:solidFill>
                            <a:srgbClr val="000000"/>
                          </a:solidFill>
                          <a:latin typeface="Times New Roman"/>
                          <a:ea typeface="標楷體"/>
                        </a:rPr>
                        <a:t>社交玩樂</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857250" algn="l"/>
                        </a:tabLst>
                      </a:pPr>
                      <a:r>
                        <a:rPr lang="en-US" sz="2000">
                          <a:solidFill>
                            <a:srgbClr val="000000"/>
                          </a:solidFill>
                          <a:latin typeface="Times New Roman"/>
                          <a:ea typeface="標楷體"/>
                        </a:rPr>
                        <a:t>5.</a:t>
                      </a:r>
                      <a:r>
                        <a:rPr lang="zh-TW" sz="2000">
                          <a:solidFill>
                            <a:srgbClr val="000000"/>
                          </a:solidFill>
                          <a:latin typeface="Times New Roman"/>
                          <a:ea typeface="標楷體"/>
                        </a:rPr>
                        <a:t>同儕認同</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8436">
                <a:tc>
                  <a:txBody>
                    <a:bodyPr/>
                    <a:lstStyle/>
                    <a:p>
                      <a:pPr algn="ctr">
                        <a:spcAft>
                          <a:spcPts val="0"/>
                        </a:spcAft>
                        <a:tabLst>
                          <a:tab pos="857250" algn="l"/>
                        </a:tabLst>
                      </a:pPr>
                      <a:r>
                        <a:rPr lang="zh-TW" sz="2000">
                          <a:solidFill>
                            <a:srgbClr val="000000"/>
                          </a:solidFill>
                          <a:latin typeface="Times New Roman"/>
                          <a:ea typeface="標楷體"/>
                        </a:rPr>
                        <a:t>王聰凱（</a:t>
                      </a:r>
                      <a:r>
                        <a:rPr lang="en-US" sz="2000">
                          <a:solidFill>
                            <a:srgbClr val="000000"/>
                          </a:solidFill>
                          <a:latin typeface="Times New Roman"/>
                          <a:ea typeface="標楷體"/>
                        </a:rPr>
                        <a:t>2008</a:t>
                      </a:r>
                      <a:r>
                        <a:rPr lang="zh-TW" sz="2000">
                          <a:solidFill>
                            <a:srgbClr val="000000"/>
                          </a:solidFill>
                          <a:latin typeface="Times New Roman"/>
                          <a:ea typeface="標楷體"/>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857250" algn="l"/>
                        </a:tabLst>
                      </a:pPr>
                      <a:r>
                        <a:rPr lang="en-US" sz="2000" dirty="0">
                          <a:solidFill>
                            <a:srgbClr val="000000"/>
                          </a:solidFill>
                          <a:latin typeface="Times New Roman"/>
                          <a:ea typeface="標楷體"/>
                        </a:rPr>
                        <a:t>1.</a:t>
                      </a:r>
                      <a:r>
                        <a:rPr lang="zh-TW" sz="2000" dirty="0">
                          <a:solidFill>
                            <a:srgbClr val="000000"/>
                          </a:solidFill>
                          <a:latin typeface="Times New Roman"/>
                          <a:ea typeface="標楷體"/>
                        </a:rPr>
                        <a:t>認同功能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tabLst>
                          <a:tab pos="857250" algn="l"/>
                        </a:tabLst>
                      </a:pPr>
                      <a:r>
                        <a:rPr lang="en-US" sz="2000" dirty="0">
                          <a:solidFill>
                            <a:srgbClr val="000000"/>
                          </a:solidFill>
                          <a:latin typeface="Times New Roman"/>
                          <a:ea typeface="標楷體"/>
                        </a:rPr>
                        <a:t>2.</a:t>
                      </a:r>
                      <a:r>
                        <a:rPr lang="zh-TW" sz="2000" dirty="0">
                          <a:solidFill>
                            <a:srgbClr val="000000"/>
                          </a:solidFill>
                          <a:latin typeface="Times New Roman"/>
                          <a:ea typeface="標楷體"/>
                        </a:rPr>
                        <a:t>淨化功能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857250" algn="l"/>
                        </a:tabLst>
                      </a:pPr>
                      <a:r>
                        <a:rPr lang="en-US" sz="2000" dirty="0">
                          <a:solidFill>
                            <a:srgbClr val="000000"/>
                          </a:solidFill>
                          <a:latin typeface="Times New Roman"/>
                          <a:ea typeface="標楷體"/>
                        </a:rPr>
                        <a:t>3.</a:t>
                      </a:r>
                      <a:r>
                        <a:rPr lang="zh-TW" sz="2000" dirty="0">
                          <a:solidFill>
                            <a:srgbClr val="000000"/>
                          </a:solidFill>
                          <a:latin typeface="Times New Roman"/>
                          <a:ea typeface="標楷體"/>
                        </a:rPr>
                        <a:t>幽默功能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857250" algn="l"/>
                        </a:tabLst>
                      </a:pPr>
                      <a:r>
                        <a:rPr lang="en-US" sz="2000" dirty="0">
                          <a:solidFill>
                            <a:srgbClr val="000000"/>
                          </a:solidFill>
                          <a:latin typeface="Times New Roman"/>
                          <a:ea typeface="標楷體"/>
                        </a:rPr>
                        <a:t>4.</a:t>
                      </a:r>
                      <a:r>
                        <a:rPr lang="zh-TW" sz="2000" dirty="0">
                          <a:solidFill>
                            <a:srgbClr val="000000"/>
                          </a:solidFill>
                          <a:latin typeface="Times New Roman"/>
                          <a:ea typeface="標楷體"/>
                        </a:rPr>
                        <a:t>鼓舞功能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500034" y="4857760"/>
            <a:ext cx="8001056" cy="646331"/>
          </a:xfrm>
          <a:prstGeom prst="rect">
            <a:avLst/>
          </a:prstGeom>
        </p:spPr>
        <p:txBody>
          <a:bodyPr wrap="square">
            <a:spAutoFit/>
          </a:bodyPr>
          <a:lstStyle/>
          <a:p>
            <a:r>
              <a:rPr lang="zh-TW" altLang="en-US" b="1" dirty="0" smtClean="0"/>
              <a:t>髒話的種類與使用更指出中華文化對於性、死亡以及不符社會規範的行為的禁忌（吳慧敏，</a:t>
            </a:r>
            <a:r>
              <a:rPr lang="en-US" b="1" dirty="0" smtClean="0"/>
              <a:t>2010</a:t>
            </a:r>
            <a:r>
              <a:rPr lang="zh-TW" altLang="en-US" b="1" dirty="0" smtClean="0"/>
              <a:t>）。</a:t>
            </a:r>
            <a:endParaRPr lang="zh-TW" altLang="en-US" dirty="0"/>
          </a:p>
        </p:txBody>
      </p:sp>
      <p:sp>
        <p:nvSpPr>
          <p:cNvPr id="7" name="標題 1"/>
          <p:cNvSpPr>
            <a:spLocks noGrp="1"/>
          </p:cNvSpPr>
          <p:nvPr>
            <p:ph type="title"/>
          </p:nvPr>
        </p:nvSpPr>
        <p:spPr>
          <a:xfrm>
            <a:off x="457200" y="274638"/>
            <a:ext cx="8229600" cy="1143000"/>
          </a:xfrm>
        </p:spPr>
        <p:txBody>
          <a:bodyPr/>
          <a:lstStyle/>
          <a:p>
            <a:r>
              <a:rPr lang="zh-TW" altLang="en-US" dirty="0" smtClean="0"/>
              <a:t>髒話的功用</a:t>
            </a:r>
            <a:endParaRPr lang="zh-TW" altLang="en-US" dirty="0"/>
          </a:p>
        </p:txBody>
      </p:sp>
      <p:sp>
        <p:nvSpPr>
          <p:cNvPr id="8" name="矩形 7"/>
          <p:cNvSpPr/>
          <p:nvPr/>
        </p:nvSpPr>
        <p:spPr>
          <a:xfrm>
            <a:off x="428596" y="5715016"/>
            <a:ext cx="8072494" cy="646331"/>
          </a:xfrm>
          <a:prstGeom prst="rect">
            <a:avLst/>
          </a:prstGeom>
        </p:spPr>
        <p:txBody>
          <a:bodyPr wrap="square">
            <a:spAutoFit/>
          </a:bodyPr>
          <a:lstStyle/>
          <a:p>
            <a:r>
              <a:rPr lang="zh-TW" altLang="en-US" b="1" dirty="0" smtClean="0"/>
              <a:t>穢語具有情緒宣洩、拉攏人際等正向的效果，使用的語句、頻率會受</a:t>
            </a:r>
            <a:r>
              <a:rPr lang="zh-TW" altLang="en-US" b="1" dirty="0" smtClean="0">
                <a:solidFill>
                  <a:srgbClr val="FF0000"/>
                </a:solidFill>
              </a:rPr>
              <a:t>同儕、家庭、社會文化</a:t>
            </a:r>
            <a:r>
              <a:rPr lang="zh-TW" altLang="en-US" b="1" dirty="0" smtClean="0"/>
              <a:t>的影響。</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LD:</a:t>
            </a:r>
            <a:r>
              <a:rPr lang="zh-TW" altLang="en-US" dirty="0" smtClean="0"/>
              <a:t>我</a:t>
            </a:r>
            <a:r>
              <a:rPr lang="zh-TW" altLang="en-US" dirty="0" smtClean="0"/>
              <a:t>覺得風流就是「風吹水流</a:t>
            </a:r>
            <a:r>
              <a:rPr lang="zh-TW" altLang="en-US" dirty="0" smtClean="0"/>
              <a:t>」</a:t>
            </a:r>
            <a:r>
              <a:rPr lang="en-US" dirty="0" smtClean="0"/>
              <a:t/>
            </a:r>
            <a:br>
              <a:rPr lang="en-US" dirty="0" smtClean="0"/>
            </a:br>
            <a:r>
              <a:rPr lang="zh-TW" altLang="en-US" i="1" dirty="0" smtClean="0">
                <a:solidFill>
                  <a:srgbClr val="FF0000"/>
                </a:solidFill>
                <a:latin typeface="微軟正黑體" pitchFamily="34" charset="-120"/>
                <a:ea typeface="微軟正黑體" pitchFamily="34" charset="-120"/>
              </a:rPr>
              <a:t>每個人的世界觀都是不同的</a:t>
            </a:r>
            <a:endParaRPr lang="zh-TW" altLang="en-US" i="1" dirty="0">
              <a:solidFill>
                <a:srgbClr val="FF0000"/>
              </a:solidFill>
              <a:latin typeface="微軟正黑體" pitchFamily="34" charset="-120"/>
              <a:ea typeface="微軟正黑體" pitchFamily="34" charset="-120"/>
            </a:endParaRPr>
          </a:p>
        </p:txBody>
      </p:sp>
      <p:pic>
        <p:nvPicPr>
          <p:cNvPr id="4" name="內容版面配置區 3" descr="IMG20160304145941.jpg"/>
          <p:cNvPicPr>
            <a:picLocks noGrp="1"/>
          </p:cNvPicPr>
          <p:nvPr>
            <p:ph idx="1"/>
          </p:nvPr>
        </p:nvPicPr>
        <p:blipFill>
          <a:blip r:embed="rId2" cstate="print"/>
          <a:srcRect t="7470" r="7818" b="11486"/>
          <a:stretch>
            <a:fillRect/>
          </a:stretch>
        </p:blipFill>
        <p:spPr>
          <a:xfrm>
            <a:off x="1140018" y="1600200"/>
            <a:ext cx="6863964" cy="4525963"/>
          </a:xfrm>
          <a:prstGeom prst="rect">
            <a:avLst/>
          </a:prstGeom>
        </p:spPr>
      </p:pic>
      <p:sp>
        <p:nvSpPr>
          <p:cNvPr id="5" name="矩形 4"/>
          <p:cNvSpPr/>
          <p:nvPr/>
        </p:nvSpPr>
        <p:spPr>
          <a:xfrm>
            <a:off x="428596" y="1785926"/>
            <a:ext cx="4572000" cy="646331"/>
          </a:xfrm>
          <a:prstGeom prst="rect">
            <a:avLst/>
          </a:prstGeom>
        </p:spPr>
        <p:txBody>
          <a:bodyPr>
            <a:spAutoFit/>
          </a:bodyPr>
          <a:lstStyle/>
          <a:p>
            <a:r>
              <a:rPr lang="en-US" b="1" dirty="0" smtClean="0"/>
              <a:t>Smith(1998)</a:t>
            </a:r>
            <a:r>
              <a:rPr lang="zh-TW" altLang="en-US" b="1" dirty="0" smtClean="0"/>
              <a:t>的研究發現，學習障礙青少年常常因不適當的語言表達而遭同儕拒絕的狀況。</a:t>
            </a:r>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4471990" cy="1143000"/>
          </a:xfrm>
        </p:spPr>
        <p:txBody>
          <a:bodyPr/>
          <a:lstStyle/>
          <a:p>
            <a:r>
              <a:rPr lang="zh-TW" altLang="en-US" dirty="0" smtClean="0"/>
              <a:t>如何教？</a:t>
            </a:r>
            <a:endParaRPr lang="zh-TW" altLang="en-US" dirty="0"/>
          </a:p>
        </p:txBody>
      </p:sp>
      <p:graphicFrame>
        <p:nvGraphicFramePr>
          <p:cNvPr id="4" name="資料庫圖表 3"/>
          <p:cNvGraphicFramePr/>
          <p:nvPr/>
        </p:nvGraphicFramePr>
        <p:xfrm>
          <a:off x="0" y="10715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內容版面配置區 2"/>
          <p:cNvSpPr>
            <a:spLocks noGrp="1"/>
          </p:cNvSpPr>
          <p:nvPr>
            <p:ph idx="1"/>
          </p:nvPr>
        </p:nvSpPr>
        <p:spPr>
          <a:xfrm>
            <a:off x="357158" y="5429264"/>
            <a:ext cx="8229600" cy="1114420"/>
          </a:xfrm>
        </p:spPr>
        <p:txBody>
          <a:bodyPr>
            <a:normAutofit/>
          </a:bodyPr>
          <a:lstStyle/>
          <a:p>
            <a:r>
              <a:rPr lang="zh-TW" altLang="en-US" sz="1600" b="1" dirty="0" smtClean="0"/>
              <a:t>處理負向穢語行為，採替代行為之教導策略，以約定及增強的方式，搭配課程中「你好，我不好」的情境判斷原則，鼓勵學生以替代性口語取代人身攻擊性的穢語、並以負增強取代處罰，課程進行一段時間之後，學生會自創特殊的口語行為來取代原本的負向穢語</a:t>
            </a:r>
            <a:endParaRPr lang="zh-TW" altLang="en-US" sz="1600" dirty="0"/>
          </a:p>
        </p:txBody>
      </p:sp>
      <p:pic>
        <p:nvPicPr>
          <p:cNvPr id="8" name="內容版面配置區 3" descr="DSC08818.JPG"/>
          <p:cNvPicPr>
            <a:picLocks noChangeAspect="1"/>
          </p:cNvPicPr>
          <p:nvPr isPhoto="1"/>
        </p:nvPicPr>
        <p:blipFill>
          <a:blip r:embed="rId6" cstate="print">
            <a:lum bright="20000"/>
          </a:blip>
          <a:srcRect/>
          <a:stretch>
            <a:fillRect/>
          </a:stretch>
        </p:blipFill>
        <p:spPr>
          <a:xfrm rot="5769391">
            <a:off x="5919093" y="1535362"/>
            <a:ext cx="2747469" cy="3001711"/>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資料庫圖表 8"/>
          <p:cNvGraphicFramePr/>
          <p:nvPr/>
        </p:nvGraphicFramePr>
        <p:xfrm>
          <a:off x="1214414" y="142852"/>
          <a:ext cx="6096000" cy="407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字方塊 9"/>
          <p:cNvSpPr txBox="1"/>
          <p:nvPr/>
        </p:nvSpPr>
        <p:spPr>
          <a:xfrm>
            <a:off x="7072330" y="285728"/>
            <a:ext cx="171451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smtClean="0"/>
              <a:t>因不擅表達，所以囉嗦、愛告狀，情緒起伏很大，容易哭泣</a:t>
            </a:r>
            <a:r>
              <a:rPr lang="en-US" altLang="zh-TW" dirty="0" smtClean="0"/>
              <a:t>…</a:t>
            </a:r>
            <a:endParaRPr lang="zh-TW" altLang="en-US" dirty="0"/>
          </a:p>
        </p:txBody>
      </p:sp>
      <p:sp>
        <p:nvSpPr>
          <p:cNvPr id="11" name="文字方塊 10"/>
          <p:cNvSpPr txBox="1"/>
          <p:nvPr/>
        </p:nvSpPr>
        <p:spPr>
          <a:xfrm>
            <a:off x="7000892" y="2428868"/>
            <a:ext cx="171451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smtClean="0"/>
              <a:t>因口齒伶俐，愛批評他人，會說宣洩性髒話，完美主義，易焦慮</a:t>
            </a:r>
            <a:endParaRPr lang="zh-TW" altLang="en-US" dirty="0"/>
          </a:p>
        </p:txBody>
      </p:sp>
      <p:pic>
        <p:nvPicPr>
          <p:cNvPr id="12" name="Picture 2" descr="療癒密碼：探萬病之源，見證遍布五大洲的自癒療法"/>
          <p:cNvPicPr>
            <a:picLocks noChangeAspect="1" noChangeArrowheads="1"/>
          </p:cNvPicPr>
          <p:nvPr/>
        </p:nvPicPr>
        <p:blipFill>
          <a:blip r:embed="rId6"/>
          <a:srcRect l="17241" r="15948"/>
          <a:stretch>
            <a:fillRect/>
          </a:stretch>
        </p:blipFill>
        <p:spPr bwMode="auto">
          <a:xfrm>
            <a:off x="214282" y="1285860"/>
            <a:ext cx="785818" cy="1176184"/>
          </a:xfrm>
          <a:prstGeom prst="rect">
            <a:avLst/>
          </a:prstGeom>
          <a:noFill/>
        </p:spPr>
      </p:pic>
      <p:graphicFrame>
        <p:nvGraphicFramePr>
          <p:cNvPr id="7" name="資料庫圖表 6"/>
          <p:cNvGraphicFramePr/>
          <p:nvPr/>
        </p:nvGraphicFramePr>
        <p:xfrm>
          <a:off x="1214414" y="4286256"/>
          <a:ext cx="6000792" cy="1643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文字方塊 12">
            <a:hlinkClick r:id="rId11" action="ppaction://hlinkfile"/>
          </p:cNvPr>
          <p:cNvSpPr txBox="1"/>
          <p:nvPr/>
        </p:nvSpPr>
        <p:spPr>
          <a:xfrm>
            <a:off x="7072330" y="4643446"/>
            <a:ext cx="171451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dirty="0" smtClean="0"/>
              <a:t>渴望愛情，在</a:t>
            </a:r>
            <a:r>
              <a:rPr lang="en-US" altLang="zh-TW" dirty="0" smtClean="0"/>
              <a:t>FB</a:t>
            </a:r>
            <a:r>
              <a:rPr lang="zh-TW" altLang="en-US" dirty="0" smtClean="0"/>
              <a:t>到處約男生外出</a:t>
            </a:r>
            <a:r>
              <a:rPr lang="en-US" altLang="zh-TW" dirty="0" smtClean="0"/>
              <a:t>…</a:t>
            </a:r>
            <a:endParaRPr lang="zh-TW" altLang="en-US" dirty="0"/>
          </a:p>
        </p:txBody>
      </p:sp>
      <p:sp>
        <p:nvSpPr>
          <p:cNvPr id="14" name="標題 1"/>
          <p:cNvSpPr>
            <a:spLocks noGrp="1"/>
          </p:cNvSpPr>
          <p:nvPr>
            <p:ph type="title"/>
          </p:nvPr>
        </p:nvSpPr>
        <p:spPr>
          <a:xfrm>
            <a:off x="500034" y="6215082"/>
            <a:ext cx="8229600" cy="357166"/>
          </a:xfrm>
        </p:spPr>
        <p:txBody>
          <a:bodyPr>
            <a:normAutofit fontScale="90000"/>
          </a:bodyPr>
          <a:lstStyle/>
          <a:p>
            <a:r>
              <a:rPr lang="zh-TW" altLang="en-US" dirty="0" smtClean="0">
                <a:solidFill>
                  <a:srgbClr val="FF0000"/>
                </a:solidFill>
                <a:latin typeface="標楷體" pitchFamily="65" charset="-120"/>
                <a:ea typeface="標楷體" pitchFamily="65" charset="-120"/>
              </a:rPr>
              <a:t>最難處理的是家庭</a:t>
            </a:r>
            <a:r>
              <a:rPr lang="en-US" altLang="zh-TW" dirty="0" smtClean="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285728"/>
            <a:ext cx="8229600" cy="1143000"/>
          </a:xfrm>
        </p:spPr>
        <p:style>
          <a:lnRef idx="1">
            <a:schemeClr val="accent4"/>
          </a:lnRef>
          <a:fillRef idx="2">
            <a:schemeClr val="accent4"/>
          </a:fillRef>
          <a:effectRef idx="1">
            <a:schemeClr val="accent4"/>
          </a:effectRef>
          <a:fontRef idx="minor">
            <a:schemeClr val="dk1"/>
          </a:fontRef>
        </p:style>
        <p:txBody>
          <a:bodyPr/>
          <a:lstStyle/>
          <a:p>
            <a:r>
              <a:rPr lang="zh-TW" altLang="en-US" dirty="0" smtClean="0"/>
              <a:t>語用技巧很重要</a:t>
            </a:r>
            <a:endParaRPr lang="zh-TW" altLang="en-US" dirty="0"/>
          </a:p>
        </p:txBody>
      </p:sp>
      <p:graphicFrame>
        <p:nvGraphicFramePr>
          <p:cNvPr id="5" name="資料庫圖表 4"/>
          <p:cNvGraphicFramePr/>
          <p:nvPr/>
        </p:nvGraphicFramePr>
        <p:xfrm>
          <a:off x="2000232" y="1214422"/>
          <a:ext cx="5857916"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285720" y="5934670"/>
            <a:ext cx="857256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spcBef>
                <a:spcPct val="20000"/>
              </a:spcBef>
              <a:defRPr/>
            </a:pPr>
            <a:r>
              <a:rPr lang="zh-TW" altLang="en-US" b="1" dirty="0" smtClean="0"/>
              <a:t>羅丰苓與盧台華（</a:t>
            </a:r>
            <a:r>
              <a:rPr lang="en-US" b="1" dirty="0" smtClean="0"/>
              <a:t>2013</a:t>
            </a:r>
            <a:r>
              <a:rPr lang="zh-TW" altLang="en-US" b="1" dirty="0" smtClean="0"/>
              <a:t>）針對台中市國中普通班身心障礙學生遭受同儕霸凌進行調查，發現</a:t>
            </a:r>
            <a:r>
              <a:rPr lang="zh-TW" altLang="en-US" b="1" dirty="0" smtClean="0">
                <a:solidFill>
                  <a:srgbClr val="FF0000"/>
                </a:solidFill>
              </a:rPr>
              <a:t>社交技巧不佳為其遭受霸凌的主要因素</a:t>
            </a:r>
            <a:r>
              <a:rPr lang="zh-TW" altLang="en-US" b="1" dirty="0" smtClean="0"/>
              <a:t>，且以</a:t>
            </a:r>
            <a:r>
              <a:rPr lang="zh-TW" altLang="en-US" b="1" dirty="0" smtClean="0">
                <a:solidFill>
                  <a:srgbClr val="FF0000"/>
                </a:solidFill>
              </a:rPr>
              <a:t>言語與關係</a:t>
            </a:r>
            <a:r>
              <a:rPr lang="zh-TW" altLang="en-US" b="1" dirty="0" smtClean="0"/>
              <a:t>霸凌最嚴重。</a:t>
            </a:r>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4043362" cy="1143000"/>
          </a:xfrm>
        </p:spPr>
        <p:txBody>
          <a:bodyPr>
            <a:normAutofit fontScale="90000"/>
          </a:bodyPr>
          <a:lstStyle/>
          <a:p>
            <a:r>
              <a:rPr lang="zh-TW" altLang="en-US" b="1" dirty="0" smtClean="0"/>
              <a:t>好話菇與壞話菇</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a:xfrm>
            <a:off x="571472" y="1142984"/>
            <a:ext cx="3900486" cy="4525963"/>
          </a:xfrm>
        </p:spPr>
        <p:style>
          <a:lnRef idx="3">
            <a:schemeClr val="lt1"/>
          </a:lnRef>
          <a:fillRef idx="1">
            <a:schemeClr val="dk1"/>
          </a:fillRef>
          <a:effectRef idx="1">
            <a:schemeClr val="dk1"/>
          </a:effectRef>
          <a:fontRef idx="minor">
            <a:schemeClr val="lt1"/>
          </a:fontRef>
        </p:style>
        <p:txBody>
          <a:bodyPr>
            <a:normAutofit fontScale="92500" lnSpcReduction="20000"/>
          </a:bodyPr>
          <a:lstStyle/>
          <a:p>
            <a:r>
              <a:rPr lang="zh-TW" altLang="en-US" dirty="0" smtClean="0">
                <a:latin typeface="標楷體" pitchFamily="65" charset="-120"/>
                <a:ea typeface="標楷體" pitchFamily="65" charset="-120"/>
              </a:rPr>
              <a:t>老師要我們對好話菇說好話，壞話菇說壞話，條件是不可以罵有性意涵的髒話，然後我們都發現，</a:t>
            </a:r>
            <a:endParaRPr lang="en-US" altLang="zh-TW" dirty="0" smtClean="0">
              <a:latin typeface="標楷體" pitchFamily="65" charset="-120"/>
              <a:ea typeface="標楷體" pitchFamily="65" charset="-120"/>
            </a:endParaRPr>
          </a:p>
          <a:p>
            <a:r>
              <a:rPr lang="en-US"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去掉與性有關的髒話，我們不會罵人了！</a:t>
            </a:r>
            <a:endParaRPr lang="en-US" altLang="zh-TW" dirty="0" smtClean="0">
              <a:latin typeface="標楷體" pitchFamily="65" charset="-120"/>
              <a:ea typeface="標楷體" pitchFamily="65" charset="-120"/>
            </a:endParaRPr>
          </a:p>
          <a:p>
            <a:r>
              <a:rPr lang="en-US"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說好話竟然比說壞話難很多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很多</a:t>
            </a:r>
            <a:endParaRPr lang="zh-TW" altLang="en-US" dirty="0">
              <a:latin typeface="標楷體" pitchFamily="65" charset="-120"/>
              <a:ea typeface="標楷體" pitchFamily="65" charset="-120"/>
            </a:endParaRPr>
          </a:p>
        </p:txBody>
      </p:sp>
      <p:pic>
        <p:nvPicPr>
          <p:cNvPr id="4" name="圖片 3" descr="IMG20160504154908.jpg"/>
          <p:cNvPicPr/>
          <p:nvPr/>
        </p:nvPicPr>
        <p:blipFill>
          <a:blip r:embed="rId2" cstate="print"/>
          <a:stretch>
            <a:fillRect/>
          </a:stretch>
        </p:blipFill>
        <p:spPr>
          <a:xfrm>
            <a:off x="5143504" y="928670"/>
            <a:ext cx="3500430" cy="5246699"/>
          </a:xfrm>
          <a:prstGeom prst="rect">
            <a:avLst/>
          </a:prstGeom>
        </p:spPr>
      </p:pic>
      <p:sp>
        <p:nvSpPr>
          <p:cNvPr id="5" name="矩形 4"/>
          <p:cNvSpPr/>
          <p:nvPr/>
        </p:nvSpPr>
        <p:spPr>
          <a:xfrm>
            <a:off x="6429388" y="1857364"/>
            <a:ext cx="1071570" cy="121444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6" name="矩形 5"/>
          <p:cNvSpPr/>
          <p:nvPr/>
        </p:nvSpPr>
        <p:spPr>
          <a:xfrm>
            <a:off x="4357686" y="500042"/>
            <a:ext cx="4786314" cy="830997"/>
          </a:xfrm>
          <a:prstGeom prst="rect">
            <a:avLst/>
          </a:prstGeom>
          <a:noFill/>
        </p:spPr>
        <p:txBody>
          <a:bodyPr wrap="square" lIns="91440" tIns="45720" rIns="91440" bIns="45720">
            <a:spAutoFit/>
          </a:bodyPr>
          <a:lstStyle/>
          <a:p>
            <a:pPr algn="ctr"/>
            <a:r>
              <a:rPr lang="zh-TW" altLang="en-US" sz="4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覺察</a:t>
            </a:r>
            <a:r>
              <a:rPr lang="zh-TW" alt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自我詞彙的貧乏</a:t>
            </a:r>
            <a:endParaRPr lang="zh-TW" alt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矩形 6"/>
          <p:cNvSpPr/>
          <p:nvPr/>
        </p:nvSpPr>
        <p:spPr>
          <a:xfrm>
            <a:off x="5857884" y="1428736"/>
            <a:ext cx="2723823"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TW" altLang="en-US" b="1" dirty="0" smtClean="0"/>
              <a:t>學生缺乏正向語言的經驗</a:t>
            </a:r>
            <a:endParaRPr lang="en-US" altLang="zh-TW" b="1" dirty="0" smtClean="0"/>
          </a:p>
        </p:txBody>
      </p:sp>
      <p:sp>
        <p:nvSpPr>
          <p:cNvPr id="8" name="內容版面配置區 2"/>
          <p:cNvSpPr txBox="1">
            <a:spLocks/>
          </p:cNvSpPr>
          <p:nvPr/>
        </p:nvSpPr>
        <p:spPr>
          <a:xfrm>
            <a:off x="357158" y="6000720"/>
            <a:ext cx="8143932" cy="85728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ADHD</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學生有受損的社會功能及語言問題，尤其是語用障礙，此為影響社會技巧缺陷最大的因素（</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Staikova et al., 2013</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en-US" dirty="0" smtClean="0"/>
              <a:t>1.</a:t>
            </a:r>
            <a:r>
              <a:rPr lang="zh-TW" altLang="en-US" dirty="0" smtClean="0"/>
              <a:t> 建立正向的學習環境，培養良好的師生關係。</a:t>
            </a:r>
          </a:p>
          <a:p>
            <a:r>
              <a:rPr lang="en-US" dirty="0" smtClean="0"/>
              <a:t>2.</a:t>
            </a:r>
            <a:r>
              <a:rPr lang="zh-TW" altLang="en-US" dirty="0" smtClean="0"/>
              <a:t> 鼓勵學生使用正向語言去獲得想要的結果，以建立正向的回饋經驗。</a:t>
            </a:r>
          </a:p>
          <a:p>
            <a:r>
              <a:rPr lang="en-US" dirty="0" smtClean="0"/>
              <a:t>3.</a:t>
            </a:r>
            <a:r>
              <a:rPr lang="zh-TW" altLang="en-US" dirty="0" smtClean="0"/>
              <a:t> 學生出現負向語言行為表現的情境多為被要求、需求無法獲得滿足的情感宣洩，故允許使用替代字句。</a:t>
            </a:r>
          </a:p>
          <a:p>
            <a:endParaRPr lang="zh-TW" altLang="en-US" dirty="0"/>
          </a:p>
        </p:txBody>
      </p:sp>
      <p:sp>
        <p:nvSpPr>
          <p:cNvPr id="6" name="標題 5"/>
          <p:cNvSpPr>
            <a:spLocks noGrp="1"/>
          </p:cNvSpPr>
          <p:nvPr>
            <p:ph type="title"/>
          </p:nvPr>
        </p:nvSpPr>
        <p:spPr/>
        <p:txBody>
          <a:bodyPr/>
          <a:lstStyle/>
          <a:p>
            <a:r>
              <a:rPr lang="zh-TW" altLang="en-US" dirty="0" smtClean="0"/>
              <a:t>教師需給予正向示範</a:t>
            </a:r>
            <a:endParaRPr lang="zh-TW" altLang="en-US" dirty="0"/>
          </a:p>
        </p:txBody>
      </p:sp>
      <p:sp>
        <p:nvSpPr>
          <p:cNvPr id="5" name="矩形 4"/>
          <p:cNvSpPr/>
          <p:nvPr/>
        </p:nvSpPr>
        <p:spPr>
          <a:xfrm>
            <a:off x="500034" y="5786454"/>
            <a:ext cx="8001056"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t>Greenfield</a:t>
            </a:r>
            <a:r>
              <a:rPr lang="zh-TW" altLang="en-US" dirty="0" smtClean="0"/>
              <a:t>（</a:t>
            </a:r>
            <a:r>
              <a:rPr lang="en-US" dirty="0" smtClean="0"/>
              <a:t>2011</a:t>
            </a:r>
            <a:r>
              <a:rPr lang="zh-TW" altLang="en-US" dirty="0" smtClean="0"/>
              <a:t>）調查</a:t>
            </a:r>
            <a:r>
              <a:rPr lang="en-US" dirty="0" smtClean="0"/>
              <a:t>69</a:t>
            </a:r>
            <a:r>
              <a:rPr lang="zh-TW" altLang="en-US" dirty="0" smtClean="0"/>
              <a:t>位在職教師的語言態度和課程成效之結論相符，即教師的正向積極的語言態度影響教學成效，亦需被推廣與使用。</a:t>
            </a:r>
            <a:endParaRPr lang="zh-TW"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25470"/>
          </a:xfrm>
        </p:spPr>
        <p:txBody>
          <a:bodyPr>
            <a:noAutofit/>
          </a:bodyPr>
          <a:lstStyle/>
          <a:p>
            <a:r>
              <a:rPr lang="zh-TW" altLang="en-US" sz="3100" dirty="0" smtClean="0"/>
              <a:t>透過學生分組訪談，瞭解男女生觀點的差異。</a:t>
            </a:r>
            <a:endParaRPr lang="zh-TW" altLang="en-US" sz="3100" dirty="0"/>
          </a:p>
        </p:txBody>
      </p:sp>
      <p:pic>
        <p:nvPicPr>
          <p:cNvPr id="4" name="Picture 2" descr="C:\Users\user\Desktop\學生性平學習單\IMG20161020164201.jpg"/>
          <p:cNvPicPr>
            <a:picLocks noGrp="1" noChangeAspect="1" noChangeArrowheads="1"/>
          </p:cNvPicPr>
          <p:nvPr>
            <p:ph idx="1"/>
          </p:nvPr>
        </p:nvPicPr>
        <p:blipFill>
          <a:blip r:embed="rId2" cstate="print"/>
          <a:srcRect/>
          <a:stretch>
            <a:fillRect/>
          </a:stretch>
        </p:blipFill>
        <p:spPr bwMode="auto">
          <a:xfrm>
            <a:off x="0" y="1142984"/>
            <a:ext cx="6702876" cy="5715016"/>
          </a:xfrm>
          <a:prstGeom prst="rect">
            <a:avLst/>
          </a:prstGeom>
          <a:noFill/>
        </p:spPr>
      </p:pic>
      <p:pic>
        <p:nvPicPr>
          <p:cNvPr id="5" name="Picture 2" descr="C:\Users\user\Desktop\學生性平學習單\IMG20161026163237.jpg"/>
          <p:cNvPicPr>
            <a:picLocks noChangeAspect="1" noChangeArrowheads="1"/>
          </p:cNvPicPr>
          <p:nvPr/>
        </p:nvPicPr>
        <p:blipFill>
          <a:blip r:embed="rId3" cstate="print"/>
          <a:srcRect t="11996" r="1464" b="13819"/>
          <a:stretch>
            <a:fillRect/>
          </a:stretch>
        </p:blipFill>
        <p:spPr bwMode="auto">
          <a:xfrm>
            <a:off x="6072198" y="1142984"/>
            <a:ext cx="3071802" cy="3429024"/>
          </a:xfrm>
          <a:prstGeom prst="rect">
            <a:avLst/>
          </a:prstGeom>
          <a:noFill/>
        </p:spPr>
      </p:pic>
      <p:sp>
        <p:nvSpPr>
          <p:cNvPr id="6" name="文字方塊 5"/>
          <p:cNvSpPr txBox="1"/>
          <p:nvPr/>
        </p:nvSpPr>
        <p:spPr>
          <a:xfrm>
            <a:off x="7286644" y="4786322"/>
            <a:ext cx="1500198" cy="184665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TW" altLang="en-US" sz="2400" b="1" dirty="0" smtClean="0">
                <a:solidFill>
                  <a:srgbClr val="FF0000"/>
                </a:solidFill>
                <a:latin typeface="標楷體" pitchFamily="65" charset="-120"/>
                <a:ea typeface="標楷體" pitchFamily="65" charset="-120"/>
              </a:rPr>
              <a:t>不管男女生都喜歡被讚美的選項</a:t>
            </a:r>
            <a:endParaRPr lang="en-US" altLang="zh-TW" sz="2400" b="1" dirty="0" smtClean="0">
              <a:solidFill>
                <a:srgbClr val="FF0000"/>
              </a:solidFill>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愛的表達方式：</a:t>
            </a:r>
            <a:r>
              <a:rPr lang="en-US" altLang="zh-TW" sz="3200" dirty="0" smtClean="0"/>
              <a:t/>
            </a:r>
            <a:br>
              <a:rPr lang="en-US" altLang="zh-TW" sz="3200" dirty="0" smtClean="0"/>
            </a:br>
            <a:r>
              <a:rPr lang="zh-TW" altLang="en-US" sz="3200" dirty="0" smtClean="0"/>
              <a:t>讚美、 陪伴、 禮物 、服務、 身體接觸 </a:t>
            </a:r>
            <a:endParaRPr lang="zh-TW" altLang="en-US" sz="3200" dirty="0"/>
          </a:p>
        </p:txBody>
      </p:sp>
      <p:graphicFrame>
        <p:nvGraphicFramePr>
          <p:cNvPr id="4" name="圖表 3"/>
          <p:cNvGraphicFramePr/>
          <p:nvPr/>
        </p:nvGraphicFramePr>
        <p:xfrm>
          <a:off x="428596" y="1428736"/>
          <a:ext cx="4857784" cy="2857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圖表 4"/>
          <p:cNvGraphicFramePr/>
          <p:nvPr/>
        </p:nvGraphicFramePr>
        <p:xfrm>
          <a:off x="4357686" y="385762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字方塊 5"/>
          <p:cNvSpPr txBox="1"/>
          <p:nvPr/>
        </p:nvSpPr>
        <p:spPr>
          <a:xfrm>
            <a:off x="5249985" y="2143116"/>
            <a:ext cx="3894015" cy="707886"/>
          </a:xfrm>
          <a:prstGeom prst="rect">
            <a:avLst/>
          </a:prstGeom>
          <a:noFill/>
        </p:spPr>
        <p:txBody>
          <a:bodyPr wrap="none" rtlCol="0">
            <a:spAutoFit/>
          </a:bodyPr>
          <a:lstStyle/>
          <a:p>
            <a:r>
              <a:rPr lang="zh-TW" altLang="en-US" sz="2000" b="1" dirty="0" smtClean="0">
                <a:solidFill>
                  <a:srgbClr val="FF0000"/>
                </a:solidFill>
              </a:rPr>
              <a:t>你是用自己喜歡的方式在愛對方</a:t>
            </a:r>
            <a:endParaRPr lang="en-US" altLang="zh-TW" sz="2000" b="1" dirty="0" smtClean="0">
              <a:solidFill>
                <a:srgbClr val="FF0000"/>
              </a:solidFill>
            </a:endParaRPr>
          </a:p>
          <a:p>
            <a:r>
              <a:rPr lang="zh-TW" altLang="en-US" sz="2000" b="1" dirty="0" smtClean="0">
                <a:solidFill>
                  <a:srgbClr val="FF0000"/>
                </a:solidFill>
              </a:rPr>
              <a:t>或是使用對方喜歡的方式愛她呢</a:t>
            </a:r>
            <a:r>
              <a:rPr lang="en-US" altLang="zh-TW" sz="2000" b="1" dirty="0" smtClean="0">
                <a:solidFill>
                  <a:srgbClr val="FF0000"/>
                </a:solidFill>
              </a:rPr>
              <a:t>?</a:t>
            </a:r>
            <a:endParaRPr lang="zh-TW" altLang="en-US" sz="2000" b="1" dirty="0">
              <a:solidFill>
                <a:srgbClr val="FF0000"/>
              </a:solidFill>
            </a:endParaRPr>
          </a:p>
        </p:txBody>
      </p:sp>
      <p:sp>
        <p:nvSpPr>
          <p:cNvPr id="7" name="內容版面配置區 2"/>
          <p:cNvSpPr>
            <a:spLocks noGrp="1"/>
          </p:cNvSpPr>
          <p:nvPr>
            <p:ph idx="1"/>
          </p:nvPr>
        </p:nvSpPr>
        <p:spPr>
          <a:xfrm>
            <a:off x="214282" y="4572008"/>
            <a:ext cx="3786214" cy="1643074"/>
          </a:xfrm>
        </p:spPr>
        <p:txBody>
          <a:bodyPr>
            <a:normAutofit fontScale="77500" lnSpcReduction="20000"/>
          </a:bodyPr>
          <a:lstStyle/>
          <a:p>
            <a:r>
              <a:rPr lang="zh-TW" altLang="en-US" dirty="0" smtClean="0"/>
              <a:t>應教導身心障礙學生幽默、讚美的語言，以改進攻擊性的語言行為（張偉政， </a:t>
            </a:r>
            <a:r>
              <a:rPr lang="en-US" dirty="0" smtClean="0"/>
              <a:t>2012</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sz="2700" b="1" dirty="0" smtClean="0"/>
              <a:t>「性別平等教育法」第一章第二條即明確定義所謂的性別平等教育乃指「以教育方式消除性別歧視，促進性別地位之實質平等。」</a:t>
            </a:r>
            <a:endParaRPr lang="zh-TW" altLang="en-US" dirty="0"/>
          </a:p>
        </p:txBody>
      </p:sp>
      <p:graphicFrame>
        <p:nvGraphicFramePr>
          <p:cNvPr id="4" name="內容版面配置區 3"/>
          <p:cNvGraphicFramePr>
            <a:graphicFrameLocks noGrp="1"/>
          </p:cNvGraphicFramePr>
          <p:nvPr>
            <p:ph idx="1"/>
          </p:nvPr>
        </p:nvGraphicFramePr>
        <p:xfrm>
          <a:off x="357158" y="1714488"/>
          <a:ext cx="8215370" cy="2057400"/>
        </p:xfrm>
        <a:graphic>
          <a:graphicData uri="http://schemas.openxmlformats.org/drawingml/2006/table">
            <a:tbl>
              <a:tblPr/>
              <a:tblGrid>
                <a:gridCol w="2786220"/>
                <a:gridCol w="2714575"/>
                <a:gridCol w="2714575"/>
              </a:tblGrid>
              <a:tr h="273844">
                <a:tc>
                  <a:txBody>
                    <a:bodyPr/>
                    <a:lstStyle/>
                    <a:p>
                      <a:pPr indent="304800" algn="just">
                        <a:lnSpc>
                          <a:spcPct val="125000"/>
                        </a:lnSpc>
                        <a:spcAft>
                          <a:spcPts val="0"/>
                        </a:spcAft>
                      </a:pPr>
                      <a:endParaRPr lang="en-US" sz="1800" dirty="0">
                        <a:solidFill>
                          <a:srgbClr val="000000"/>
                        </a:solidFill>
                        <a:latin typeface="標楷體"/>
                        <a:cs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25000"/>
                        </a:lnSpc>
                        <a:spcAft>
                          <a:spcPts val="0"/>
                        </a:spcAft>
                      </a:pPr>
                      <a:r>
                        <a:rPr lang="zh-TW" sz="1800" dirty="0">
                          <a:solidFill>
                            <a:srgbClr val="000000"/>
                          </a:solidFill>
                          <a:latin typeface="標楷體"/>
                          <a:cs typeface="標楷體"/>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25000"/>
                        </a:lnSpc>
                        <a:spcAft>
                          <a:spcPts val="0"/>
                        </a:spcAft>
                      </a:pPr>
                      <a:r>
                        <a:rPr lang="zh-TW" sz="1800">
                          <a:solidFill>
                            <a:srgbClr val="000000"/>
                          </a:solidFill>
                          <a:latin typeface="標楷體"/>
                          <a:cs typeface="標楷體"/>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indent="304800" algn="just">
                        <a:lnSpc>
                          <a:spcPct val="125000"/>
                        </a:lnSpc>
                        <a:spcAft>
                          <a:spcPts val="0"/>
                        </a:spcAft>
                      </a:pPr>
                      <a:r>
                        <a:rPr lang="zh-TW" altLang="en-US" sz="1800" dirty="0" smtClean="0">
                          <a:solidFill>
                            <a:srgbClr val="000000"/>
                          </a:solidFill>
                          <a:latin typeface="標楷體"/>
                          <a:cs typeface="標楷體"/>
                        </a:rPr>
                        <a:t>工作取向</a:t>
                      </a:r>
                      <a:endParaRPr lang="en-US" sz="1800" dirty="0">
                        <a:solidFill>
                          <a:srgbClr val="000000"/>
                        </a:solidFill>
                        <a:latin typeface="標楷體"/>
                        <a:cs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25000"/>
                        </a:lnSpc>
                        <a:spcAft>
                          <a:spcPts val="0"/>
                        </a:spcAft>
                      </a:pPr>
                      <a:r>
                        <a:rPr lang="zh-TW" altLang="en-US" sz="1800" dirty="0" smtClean="0">
                          <a:solidFill>
                            <a:srgbClr val="000000"/>
                          </a:solidFill>
                          <a:latin typeface="標楷體"/>
                          <a:cs typeface="標楷體"/>
                        </a:rPr>
                        <a:t>工作目標取向</a:t>
                      </a:r>
                      <a:endParaRPr lang="zh-TW" sz="1800" dirty="0">
                        <a:solidFill>
                          <a:srgbClr val="000000"/>
                        </a:solidFill>
                        <a:latin typeface="標楷體"/>
                        <a:cs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25000"/>
                        </a:lnSpc>
                        <a:spcAft>
                          <a:spcPts val="0"/>
                        </a:spcAft>
                      </a:pPr>
                      <a:r>
                        <a:rPr lang="zh-TW" altLang="en-US" sz="1800" dirty="0" smtClean="0">
                          <a:solidFill>
                            <a:srgbClr val="000000"/>
                          </a:solidFill>
                          <a:latin typeface="標楷體"/>
                          <a:cs typeface="標楷體"/>
                        </a:rPr>
                        <a:t>情感取向</a:t>
                      </a:r>
                      <a:endParaRPr lang="zh-TW" sz="1800" dirty="0">
                        <a:solidFill>
                          <a:srgbClr val="000000"/>
                        </a:solidFill>
                        <a:latin typeface="標楷體"/>
                        <a:cs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92">
                <a:tc>
                  <a:txBody>
                    <a:bodyPr/>
                    <a:lstStyle/>
                    <a:p>
                      <a:pPr indent="304800" algn="just">
                        <a:lnSpc>
                          <a:spcPct val="125000"/>
                        </a:lnSpc>
                        <a:spcAft>
                          <a:spcPts val="0"/>
                        </a:spcAft>
                      </a:pPr>
                      <a:r>
                        <a:rPr lang="zh-TW" sz="1800" dirty="0">
                          <a:solidFill>
                            <a:srgbClr val="000000"/>
                          </a:solidFill>
                          <a:latin typeface="標楷體"/>
                          <a:cs typeface="標楷體"/>
                        </a:rPr>
                        <a:t>語言內容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25000"/>
                        </a:lnSpc>
                        <a:spcAft>
                          <a:spcPts val="0"/>
                        </a:spcAft>
                      </a:pPr>
                      <a:r>
                        <a:rPr lang="zh-TW" sz="1800" dirty="0">
                          <a:solidFill>
                            <a:srgbClr val="000000"/>
                          </a:solidFill>
                          <a:latin typeface="標楷體"/>
                          <a:cs typeface="標楷體"/>
                        </a:rPr>
                        <a:t>競爭、知識或經驗為主的話題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25000"/>
                        </a:lnSpc>
                        <a:spcAft>
                          <a:spcPts val="0"/>
                        </a:spcAft>
                      </a:pPr>
                      <a:r>
                        <a:rPr lang="zh-TW" sz="1800" dirty="0">
                          <a:solidFill>
                            <a:srgbClr val="000000"/>
                          </a:solidFill>
                          <a:latin typeface="標楷體"/>
                          <a:cs typeface="標楷體"/>
                        </a:rPr>
                        <a:t>談論自己、個人感受與人際關係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92">
                <a:tc>
                  <a:txBody>
                    <a:bodyPr/>
                    <a:lstStyle/>
                    <a:p>
                      <a:pPr indent="304800" algn="just">
                        <a:lnSpc>
                          <a:spcPct val="125000"/>
                        </a:lnSpc>
                        <a:spcAft>
                          <a:spcPts val="0"/>
                        </a:spcAft>
                      </a:pPr>
                      <a:r>
                        <a:rPr lang="zh-TW" sz="1800" dirty="0" smtClean="0">
                          <a:solidFill>
                            <a:srgbClr val="000000"/>
                          </a:solidFill>
                          <a:latin typeface="標楷體"/>
                          <a:cs typeface="標楷體"/>
                        </a:rPr>
                        <a:t>友誼</a:t>
                      </a:r>
                      <a:r>
                        <a:rPr lang="zh-TW" altLang="en-US" sz="1800" dirty="0" smtClean="0">
                          <a:solidFill>
                            <a:srgbClr val="000000"/>
                          </a:solidFill>
                          <a:latin typeface="標楷體"/>
                          <a:cs typeface="標楷體"/>
                        </a:rPr>
                        <a:t>的</a:t>
                      </a:r>
                      <a:r>
                        <a:rPr lang="zh-TW" sz="1800" dirty="0" smtClean="0">
                          <a:solidFill>
                            <a:srgbClr val="000000"/>
                          </a:solidFill>
                          <a:latin typeface="標楷體"/>
                          <a:cs typeface="標楷體"/>
                        </a:rPr>
                        <a:t>建立</a:t>
                      </a:r>
                      <a:endParaRPr lang="zh-TW" sz="1800" dirty="0">
                        <a:solidFill>
                          <a:srgbClr val="000000"/>
                        </a:solidFill>
                        <a:latin typeface="標楷體"/>
                        <a:cs typeface="標楷體"/>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25000"/>
                        </a:lnSpc>
                        <a:spcAft>
                          <a:spcPts val="0"/>
                        </a:spcAft>
                      </a:pPr>
                      <a:r>
                        <a:rPr lang="zh-TW" sz="1800" dirty="0">
                          <a:solidFill>
                            <a:srgbClr val="000000"/>
                          </a:solidFill>
                          <a:latin typeface="標楷體"/>
                          <a:cs typeface="標楷體"/>
                        </a:rPr>
                        <a:t>共享的活動上，例如球賽、玩紙牌等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just">
                        <a:lnSpc>
                          <a:spcPct val="125000"/>
                        </a:lnSpc>
                        <a:spcAft>
                          <a:spcPts val="0"/>
                        </a:spcAft>
                      </a:pPr>
                      <a:r>
                        <a:rPr lang="zh-TW" sz="1800" dirty="0">
                          <a:solidFill>
                            <a:srgbClr val="000000"/>
                          </a:solidFill>
                          <a:latin typeface="標楷體"/>
                          <a:cs typeface="標楷體"/>
                        </a:rPr>
                        <a:t>情感分享，互相支持和個性合不合等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文字方塊 5"/>
          <p:cNvSpPr txBox="1"/>
          <p:nvPr/>
        </p:nvSpPr>
        <p:spPr>
          <a:xfrm>
            <a:off x="6858016" y="5286388"/>
            <a:ext cx="1800493" cy="369332"/>
          </a:xfrm>
          <a:prstGeom prst="rect">
            <a:avLst/>
          </a:prstGeom>
          <a:noFill/>
        </p:spPr>
        <p:txBody>
          <a:bodyPr wrap="none" rtlCol="0">
            <a:spAutoFit/>
          </a:bodyPr>
          <a:lstStyle/>
          <a:p>
            <a:r>
              <a:rPr lang="zh-TW" altLang="en-US" dirty="0" smtClean="0"/>
              <a:t>需考量生理差異</a:t>
            </a:r>
            <a:endParaRPr lang="zh-TW" altLang="en-US" dirty="0"/>
          </a:p>
        </p:txBody>
      </p:sp>
      <p:graphicFrame>
        <p:nvGraphicFramePr>
          <p:cNvPr id="7" name="資料庫圖表 6"/>
          <p:cNvGraphicFramePr/>
          <p:nvPr/>
        </p:nvGraphicFramePr>
        <p:xfrm>
          <a:off x="571472" y="3929066"/>
          <a:ext cx="6357982"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0"/>
            <a:ext cx="8229600" cy="1143000"/>
          </a:xfrm>
        </p:spPr>
        <p:txBody>
          <a:bodyPr>
            <a:normAutofit/>
          </a:bodyPr>
          <a:lstStyle/>
          <a:p>
            <a:r>
              <a:rPr lang="zh-TW" altLang="en-US" dirty="0" smtClean="0"/>
              <a:t>菜市場名大調查</a:t>
            </a:r>
            <a:endParaRPr lang="zh-TW" altLang="en-US" dirty="0"/>
          </a:p>
        </p:txBody>
      </p:sp>
      <p:graphicFrame>
        <p:nvGraphicFramePr>
          <p:cNvPr id="4" name="表格 3"/>
          <p:cNvGraphicFramePr>
            <a:graphicFrameLocks noGrp="1"/>
          </p:cNvGraphicFramePr>
          <p:nvPr/>
        </p:nvGraphicFramePr>
        <p:xfrm>
          <a:off x="4214810" y="2071678"/>
          <a:ext cx="4786346" cy="4428114"/>
        </p:xfrm>
        <a:graphic>
          <a:graphicData uri="http://schemas.openxmlformats.org/drawingml/2006/table">
            <a:tbl>
              <a:tblPr/>
              <a:tblGrid>
                <a:gridCol w="1071570"/>
                <a:gridCol w="1766562"/>
                <a:gridCol w="1948214"/>
              </a:tblGrid>
              <a:tr h="430977">
                <a:tc>
                  <a:txBody>
                    <a:bodyPr/>
                    <a:lstStyle/>
                    <a:p>
                      <a:pPr algn="ctr">
                        <a:spcAft>
                          <a:spcPts val="0"/>
                        </a:spcAft>
                      </a:pPr>
                      <a:r>
                        <a:rPr lang="zh-TW" sz="1800" b="1" kern="0" dirty="0">
                          <a:solidFill>
                            <a:srgbClr val="000000"/>
                          </a:solidFill>
                          <a:latin typeface="Calibri"/>
                          <a:ea typeface="標楷體"/>
                          <a:cs typeface="Times New Roman"/>
                        </a:rPr>
                        <a:t>年級</a:t>
                      </a:r>
                      <a:r>
                        <a:rPr lang="en-US" sz="1800" b="1" kern="0" dirty="0">
                          <a:solidFill>
                            <a:srgbClr val="000000"/>
                          </a:solidFill>
                          <a:latin typeface="Calibri"/>
                          <a:ea typeface="標楷體"/>
                          <a:cs typeface="Times New Roman"/>
                        </a:rPr>
                        <a:t>PK</a:t>
                      </a:r>
                      <a:r>
                        <a:rPr lang="zh-TW" sz="1800" b="1" kern="0" dirty="0">
                          <a:solidFill>
                            <a:srgbClr val="000000"/>
                          </a:solidFill>
                          <a:latin typeface="Calibri"/>
                          <a:ea typeface="標楷體"/>
                          <a:cs typeface="Times New Roman"/>
                        </a:rPr>
                        <a:t>戰</a:t>
                      </a:r>
                      <a:endParaRPr lang="zh-TW" sz="18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0">
                          <a:solidFill>
                            <a:srgbClr val="000000"/>
                          </a:solidFill>
                          <a:latin typeface="Calibri"/>
                          <a:ea typeface="標楷體"/>
                          <a:cs typeface="Times New Roman"/>
                        </a:rPr>
                        <a:t>男性</a:t>
                      </a:r>
                      <a:endParaRPr lang="zh-TW" sz="1800" kern="10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0" dirty="0">
                          <a:solidFill>
                            <a:srgbClr val="000000"/>
                          </a:solidFill>
                          <a:latin typeface="Calibri"/>
                          <a:ea typeface="標楷體"/>
                          <a:cs typeface="Times New Roman"/>
                        </a:rPr>
                        <a:t>女性</a:t>
                      </a:r>
                      <a:endParaRPr lang="zh-TW" sz="18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77">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二、三年級</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正雄、武雄、文雄</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玉蘭、秀英、秀琴、麗華</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77">
                <a:tc>
                  <a:txBody>
                    <a:bodyPr/>
                    <a:lstStyle/>
                    <a:p>
                      <a:pPr algn="just">
                        <a:spcAft>
                          <a:spcPts val="0"/>
                        </a:spcAft>
                      </a:pPr>
                      <a:r>
                        <a:rPr lang="zh-TW" sz="1800" kern="0">
                          <a:solidFill>
                            <a:srgbClr val="000000"/>
                          </a:solidFill>
                          <a:latin typeface="標楷體" pitchFamily="65" charset="-120"/>
                          <a:ea typeface="標楷體" pitchFamily="65" charset="-120"/>
                          <a:cs typeface="Times New Roman"/>
                        </a:rPr>
                        <a:t>五、六年</a:t>
                      </a:r>
                      <a:endParaRPr lang="zh-TW" sz="1800" kern="10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志明、志偉、志豪、志強</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a:solidFill>
                            <a:srgbClr val="000000"/>
                          </a:solidFill>
                          <a:latin typeface="標楷體" pitchFamily="65" charset="-120"/>
                          <a:ea typeface="標楷體" pitchFamily="65" charset="-120"/>
                          <a:cs typeface="Times New Roman"/>
                        </a:rPr>
                        <a:t>淑惠、美玲、雅惠、淑芬，淑娟</a:t>
                      </a:r>
                      <a:endParaRPr lang="zh-TW" sz="1800" kern="10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77">
                <a:tc>
                  <a:txBody>
                    <a:bodyPr/>
                    <a:lstStyle/>
                    <a:p>
                      <a:pPr algn="just">
                        <a:spcAft>
                          <a:spcPts val="0"/>
                        </a:spcAft>
                      </a:pPr>
                      <a:r>
                        <a:rPr lang="zh-TW" sz="1800" kern="0">
                          <a:solidFill>
                            <a:srgbClr val="000000"/>
                          </a:solidFill>
                          <a:latin typeface="標楷體" pitchFamily="65" charset="-120"/>
                          <a:ea typeface="標楷體" pitchFamily="65" charset="-120"/>
                          <a:cs typeface="Times New Roman"/>
                        </a:rPr>
                        <a:t>七年級</a:t>
                      </a:r>
                      <a:endParaRPr lang="zh-TW" sz="1800" kern="10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家豪、俊傑、健志</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a:solidFill>
                            <a:srgbClr val="000000"/>
                          </a:solidFill>
                          <a:latin typeface="標楷體" pitchFamily="65" charset="-120"/>
                          <a:ea typeface="標楷體" pitchFamily="65" charset="-120"/>
                          <a:cs typeface="Times New Roman"/>
                        </a:rPr>
                        <a:t>雅婷、怡君、怡婷、美珍</a:t>
                      </a:r>
                      <a:endParaRPr lang="zh-TW" sz="1800" kern="10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77">
                <a:tc>
                  <a:txBody>
                    <a:bodyPr/>
                    <a:lstStyle/>
                    <a:p>
                      <a:pPr algn="just">
                        <a:spcAft>
                          <a:spcPts val="0"/>
                        </a:spcAft>
                      </a:pPr>
                      <a:r>
                        <a:rPr lang="zh-TW" sz="1800" kern="0">
                          <a:solidFill>
                            <a:srgbClr val="000000"/>
                          </a:solidFill>
                          <a:latin typeface="標楷體" pitchFamily="65" charset="-120"/>
                          <a:ea typeface="標楷體" pitchFamily="65" charset="-120"/>
                          <a:cs typeface="Times New Roman"/>
                        </a:rPr>
                        <a:t>八年級生</a:t>
                      </a:r>
                      <a:endParaRPr lang="zh-TW" sz="1800" kern="10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冠宇、冠廷</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欣怡、淑美、佳琪</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466">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九年級</a:t>
                      </a:r>
                      <a:endParaRPr lang="zh-TW" sz="1800" kern="100" dirty="0">
                        <a:latin typeface="標楷體" pitchFamily="65" charset="-120"/>
                        <a:ea typeface="標楷體" pitchFamily="65" charset="-120"/>
                        <a:cs typeface="Times New Roman"/>
                      </a:endParaRPr>
                    </a:p>
                    <a:p>
                      <a:pPr algn="just">
                        <a:spcAft>
                          <a:spcPts val="0"/>
                        </a:spcAft>
                      </a:pPr>
                      <a:r>
                        <a:rPr lang="en-US" sz="1800" kern="0" dirty="0">
                          <a:solidFill>
                            <a:srgbClr val="000000"/>
                          </a:solidFill>
                          <a:latin typeface="標楷體" pitchFamily="65" charset="-120"/>
                          <a:ea typeface="標楷體" pitchFamily="65" charset="-120"/>
                          <a:cs typeface="Times New Roman"/>
                        </a:rPr>
                        <a:t>(</a:t>
                      </a:r>
                      <a:r>
                        <a:rPr lang="zh-TW" sz="1800" kern="0" dirty="0">
                          <a:solidFill>
                            <a:srgbClr val="000000"/>
                          </a:solidFill>
                          <a:latin typeface="標楷體" pitchFamily="65" charset="-120"/>
                          <a:ea typeface="標楷體" pitchFamily="65" charset="-120"/>
                          <a:cs typeface="Times New Roman"/>
                        </a:rPr>
                        <a:t>偶像劇崛起</a:t>
                      </a:r>
                      <a:r>
                        <a:rPr lang="en-US" sz="1800" kern="0" dirty="0">
                          <a:solidFill>
                            <a:srgbClr val="000000"/>
                          </a:solidFill>
                          <a:latin typeface="標楷體" pitchFamily="65" charset="-120"/>
                          <a:ea typeface="標楷體" pitchFamily="65" charset="-120"/>
                          <a:cs typeface="Times New Roman"/>
                        </a:rPr>
                        <a:t>)</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承恩、承翰</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宜蓁、欣妤、詩涵</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77">
                <a:tc>
                  <a:txBody>
                    <a:bodyPr/>
                    <a:lstStyle/>
                    <a:p>
                      <a:pPr algn="just">
                        <a:spcAft>
                          <a:spcPts val="0"/>
                        </a:spcAft>
                      </a:pPr>
                      <a:r>
                        <a:rPr lang="zh-TW" sz="1800" kern="0">
                          <a:solidFill>
                            <a:srgbClr val="000000"/>
                          </a:solidFill>
                          <a:latin typeface="標楷體" pitchFamily="65" charset="-120"/>
                          <a:ea typeface="標楷體" pitchFamily="65" charset="-120"/>
                          <a:cs typeface="Times New Roman"/>
                        </a:rPr>
                        <a:t>民國百年</a:t>
                      </a:r>
                      <a:endParaRPr lang="zh-TW" sz="1800" kern="10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品睿</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800" kern="0" dirty="0">
                          <a:solidFill>
                            <a:srgbClr val="000000"/>
                          </a:solidFill>
                          <a:latin typeface="標楷體" pitchFamily="65" charset="-120"/>
                          <a:ea typeface="標楷體" pitchFamily="65" charset="-120"/>
                          <a:cs typeface="Times New Roman"/>
                        </a:rPr>
                        <a:t>品妍、品蓁</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77">
                <a:tc>
                  <a:txBody>
                    <a:bodyPr/>
                    <a:lstStyle/>
                    <a:p>
                      <a:pPr algn="just">
                        <a:spcAft>
                          <a:spcPts val="0"/>
                        </a:spcAft>
                      </a:pPr>
                      <a:r>
                        <a:rPr lang="zh-TW" altLang="en-US" sz="1800" kern="100" dirty="0" smtClean="0">
                          <a:latin typeface="標楷體" pitchFamily="65" charset="-120"/>
                          <a:ea typeface="標楷體" pitchFamily="65" charset="-120"/>
                          <a:cs typeface="Times New Roman"/>
                        </a:rPr>
                        <a:t>１０５年</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en-US" sz="1800" b="0" i="0" kern="1200" dirty="0" smtClean="0">
                          <a:solidFill>
                            <a:schemeClr val="tx1"/>
                          </a:solidFill>
                          <a:latin typeface="標楷體" pitchFamily="65" charset="-120"/>
                          <a:ea typeface="標楷體" pitchFamily="65" charset="-120"/>
                          <a:cs typeface="+mn-cs"/>
                        </a:rPr>
                        <a:t>家豪、志明、俊傑、建宏、俊宏</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en-US" sz="1800" b="0" i="0" kern="1200" dirty="0" smtClean="0">
                          <a:solidFill>
                            <a:schemeClr val="tx1"/>
                          </a:solidFill>
                          <a:latin typeface="標楷體" pitchFamily="65" charset="-120"/>
                          <a:ea typeface="標楷體" pitchFamily="65" charset="-120"/>
                          <a:cs typeface="+mn-cs"/>
                        </a:rPr>
                        <a:t>淑芬、淑惠、美玲、雅婷、美惠、</a:t>
                      </a:r>
                      <a:endParaRPr lang="zh-TW" sz="1800" kern="100" dirty="0">
                        <a:latin typeface="標楷體" pitchFamily="65" charset="-120"/>
                        <a:ea typeface="標楷體"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nvGraphicFramePr>
        <p:xfrm>
          <a:off x="571472" y="928670"/>
          <a:ext cx="7572429" cy="980055"/>
        </p:xfrm>
        <a:graphic>
          <a:graphicData uri="http://schemas.openxmlformats.org/drawingml/2006/table">
            <a:tbl>
              <a:tblPr/>
              <a:tblGrid>
                <a:gridCol w="2559823"/>
                <a:gridCol w="2488463"/>
                <a:gridCol w="2524143"/>
              </a:tblGrid>
              <a:tr h="357190">
                <a:tc gridSpan="3">
                  <a:txBody>
                    <a:bodyPr/>
                    <a:lstStyle/>
                    <a:p>
                      <a:pPr algn="just">
                        <a:spcAft>
                          <a:spcPts val="0"/>
                        </a:spcAft>
                      </a:pPr>
                      <a:r>
                        <a:rPr lang="zh-TW" sz="1400" kern="0" dirty="0">
                          <a:solidFill>
                            <a:srgbClr val="000000"/>
                          </a:solidFill>
                          <a:latin typeface="Calibri"/>
                          <a:ea typeface="標楷體"/>
                          <a:cs typeface="Times New Roman"/>
                        </a:rPr>
                        <a:t>一、猜一猜下面名字有什麼期待和意思</a:t>
                      </a:r>
                      <a:endParaRPr lang="zh-TW" sz="1200" kern="100" dirty="0">
                        <a:latin typeface="Calibri"/>
                        <a:ea typeface="新細明體"/>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403030">
                <a:tc>
                  <a:txBody>
                    <a:bodyPr/>
                    <a:lstStyle/>
                    <a:p>
                      <a:pPr algn="ctr">
                        <a:spcAft>
                          <a:spcPts val="0"/>
                        </a:spcAft>
                      </a:pPr>
                      <a:r>
                        <a:rPr lang="zh-TW" sz="2400" kern="0" dirty="0">
                          <a:solidFill>
                            <a:srgbClr val="000000"/>
                          </a:solidFill>
                          <a:latin typeface="Times New Roman"/>
                          <a:ea typeface="新細明體"/>
                          <a:cs typeface="Times New Roman"/>
                        </a:rPr>
                        <a:t>林招弟</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0" dirty="0">
                          <a:solidFill>
                            <a:srgbClr val="000000"/>
                          </a:solidFill>
                          <a:latin typeface="Times New Roman"/>
                          <a:ea typeface="新細明體"/>
                          <a:cs typeface="Times New Roman"/>
                        </a:rPr>
                        <a:t>吳不蝶</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400" kern="0" spc="75" dirty="0">
                          <a:solidFill>
                            <a:srgbClr val="000000"/>
                          </a:solidFill>
                          <a:latin typeface="Times New Roman"/>
                          <a:ea typeface="新細明體"/>
                          <a:cs typeface="Arial"/>
                        </a:rPr>
                        <a:t>李俊男</a:t>
                      </a:r>
                      <a:endParaRPr lang="zh-TW" sz="24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35">
                <a:tc>
                  <a:txBody>
                    <a:bodyPr/>
                    <a:lstStyle/>
                    <a:p>
                      <a:pPr algn="just">
                        <a:spcAft>
                          <a:spcPts val="0"/>
                        </a:spcAft>
                        <a:tabLst>
                          <a:tab pos="857250" algn="l"/>
                        </a:tabLst>
                      </a:pPr>
                      <a:endParaRPr lang="en-US" sz="1100" dirty="0">
                        <a:solidFill>
                          <a:srgbClr val="000000"/>
                        </a:solidFill>
                        <a:latin typeface="標楷體"/>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857250" algn="l"/>
                        </a:tabLst>
                      </a:pPr>
                      <a:endParaRPr lang="en-US" sz="1100" dirty="0">
                        <a:solidFill>
                          <a:srgbClr val="000000"/>
                        </a:solidFill>
                        <a:latin typeface="標楷體"/>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857250" algn="l"/>
                        </a:tabLst>
                      </a:pPr>
                      <a:endParaRPr lang="en-US" sz="1100" dirty="0">
                        <a:solidFill>
                          <a:srgbClr val="000000"/>
                        </a:solidFill>
                        <a:latin typeface="標楷體"/>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文字方塊 6"/>
          <p:cNvSpPr txBox="1"/>
          <p:nvPr/>
        </p:nvSpPr>
        <p:spPr>
          <a:xfrm>
            <a:off x="8358214" y="285728"/>
            <a:ext cx="461665" cy="1246495"/>
          </a:xfrm>
          <a:prstGeom prst="rect">
            <a:avLst/>
          </a:prstGeom>
        </p:spPr>
        <p:style>
          <a:lnRef idx="2">
            <a:schemeClr val="accent6"/>
          </a:lnRef>
          <a:fillRef idx="1">
            <a:schemeClr val="lt1"/>
          </a:fillRef>
          <a:effectRef idx="0">
            <a:schemeClr val="accent6"/>
          </a:effectRef>
          <a:fontRef idx="minor">
            <a:schemeClr val="dk1"/>
          </a:fontRef>
        </p:style>
        <p:txBody>
          <a:bodyPr vert="eaVert" wrap="none" rtlCol="0">
            <a:spAutoFit/>
          </a:bodyPr>
          <a:lstStyle/>
          <a:p>
            <a:r>
              <a:rPr lang="zh-TW" altLang="en-US" dirty="0" smtClean="0"/>
              <a:t>文化的影響</a:t>
            </a:r>
            <a:endParaRPr lang="zh-TW" altLang="en-US" dirty="0"/>
          </a:p>
        </p:txBody>
      </p:sp>
      <p:pic>
        <p:nvPicPr>
          <p:cNvPr id="6" name="Picture 4" descr="C:\Users\user\Desktop\學生性平學習單\IMG20161020172211.jpg"/>
          <p:cNvPicPr>
            <a:picLocks noGrp="1" noChangeAspect="1" noChangeArrowheads="1"/>
          </p:cNvPicPr>
          <p:nvPr>
            <p:ph idx="1"/>
          </p:nvPr>
        </p:nvPicPr>
        <p:blipFill>
          <a:blip r:embed="rId3" cstate="print"/>
          <a:srcRect/>
          <a:stretch>
            <a:fillRect/>
          </a:stretch>
        </p:blipFill>
        <p:spPr bwMode="auto">
          <a:xfrm>
            <a:off x="357158" y="2214554"/>
            <a:ext cx="3672062" cy="442915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MG_20160224_162724.jpg"/>
          <p:cNvPicPr>
            <a:picLocks noGrp="1" noChangeAspect="1" noChangeArrowheads="1"/>
          </p:cNvPicPr>
          <p:nvPr>
            <p:ph sz="half" idx="1"/>
          </p:nvPr>
        </p:nvPicPr>
        <p:blipFill>
          <a:blip r:embed="rId2" cstate="print">
            <a:lum bright="30000"/>
          </a:blip>
          <a:srcRect/>
          <a:stretch>
            <a:fillRect/>
          </a:stretch>
        </p:blipFill>
        <p:spPr bwMode="auto">
          <a:xfrm>
            <a:off x="0" y="1714488"/>
            <a:ext cx="5429256" cy="3996935"/>
          </a:xfrm>
          <a:prstGeom prst="rect">
            <a:avLst/>
          </a:prstGeom>
          <a:ln>
            <a:noFill/>
          </a:ln>
          <a:effectLst>
            <a:softEdge rad="112500"/>
          </a:effectLst>
        </p:spPr>
      </p:pic>
      <p:sp>
        <p:nvSpPr>
          <p:cNvPr id="2" name="標題 1"/>
          <p:cNvSpPr>
            <a:spLocks noGrp="1"/>
          </p:cNvSpPr>
          <p:nvPr>
            <p:ph type="title"/>
          </p:nvPr>
        </p:nvSpPr>
        <p:spPr>
          <a:xfrm>
            <a:off x="457200" y="274638"/>
            <a:ext cx="8229600" cy="939784"/>
          </a:xfrm>
        </p:spPr>
        <p:style>
          <a:lnRef idx="2">
            <a:schemeClr val="accent2"/>
          </a:lnRef>
          <a:fillRef idx="1">
            <a:schemeClr val="lt1"/>
          </a:fillRef>
          <a:effectRef idx="0">
            <a:schemeClr val="accent2"/>
          </a:effectRef>
          <a:fontRef idx="minor">
            <a:schemeClr val="dk1"/>
          </a:fontRef>
        </p:style>
        <p:txBody>
          <a:bodyPr/>
          <a:lstStyle/>
          <a:p>
            <a:r>
              <a:rPr lang="zh-TW" altLang="en-US" dirty="0" smtClean="0"/>
              <a:t>將性平與自我認識融入語文辭意</a:t>
            </a:r>
            <a:endParaRPr lang="zh-TW" altLang="en-US" dirty="0"/>
          </a:p>
        </p:txBody>
      </p:sp>
      <p:sp>
        <p:nvSpPr>
          <p:cNvPr id="4" name="內容版面配置區 3"/>
          <p:cNvSpPr>
            <a:spLocks noGrp="1"/>
          </p:cNvSpPr>
          <p:nvPr>
            <p:ph sz="half" idx="2"/>
          </p:nvPr>
        </p:nvSpPr>
        <p:spPr>
          <a:xfrm>
            <a:off x="5643570" y="1285860"/>
            <a:ext cx="3043230" cy="4525963"/>
          </a:xfrm>
        </p:spPr>
        <p:txBody>
          <a:bodyPr/>
          <a:lstStyle/>
          <a:p>
            <a:r>
              <a:rPr lang="zh-TW" altLang="en-US" dirty="0" smtClean="0"/>
              <a:t>認識自己的名字與家長的期待</a:t>
            </a:r>
            <a:endParaRPr lang="en-US" altLang="zh-TW" dirty="0" smtClean="0"/>
          </a:p>
          <a:p>
            <a:r>
              <a:rPr lang="zh-TW" altLang="en-US" dirty="0" smtClean="0"/>
              <a:t>在黑板寫上長輩的名字</a:t>
            </a:r>
            <a:endParaRPr lang="en-US" altLang="zh-TW" dirty="0" smtClean="0"/>
          </a:p>
          <a:p>
            <a:r>
              <a:rPr lang="zh-TW" altLang="en-US" dirty="0" smtClean="0"/>
              <a:t>討論不同時代背景中姓名的特徵與意涵</a:t>
            </a:r>
            <a:endParaRPr lang="en-US" altLang="zh-TW" dirty="0" smtClean="0"/>
          </a:p>
          <a:p>
            <a:r>
              <a:rPr lang="zh-TW" altLang="en-US" dirty="0" smtClean="0"/>
              <a:t>向祖先的名字鞠躬與感謝</a:t>
            </a:r>
            <a:endParaRPr lang="en-US" altLang="zh-TW" dirty="0" smtClean="0"/>
          </a:p>
          <a:p>
            <a:endParaRPr lang="zh-TW" altLang="en-US" dirty="0"/>
          </a:p>
        </p:txBody>
      </p:sp>
      <p:sp>
        <p:nvSpPr>
          <p:cNvPr id="8" name="矩形 7"/>
          <p:cNvSpPr/>
          <p:nvPr/>
        </p:nvSpPr>
        <p:spPr>
          <a:xfrm>
            <a:off x="285720" y="2143116"/>
            <a:ext cx="1357322" cy="7143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98" y="285728"/>
            <a:ext cx="5829312" cy="1143000"/>
          </a:xfrm>
        </p:spPr>
        <p:txBody>
          <a:bodyPr/>
          <a:lstStyle/>
          <a:p>
            <a:r>
              <a:rPr lang="zh-TW" altLang="en-US" dirty="0" smtClean="0"/>
              <a:t>長出性平的力量</a:t>
            </a:r>
            <a:endParaRPr lang="zh-TW" altLang="en-US" dirty="0"/>
          </a:p>
        </p:txBody>
      </p:sp>
      <p:sp>
        <p:nvSpPr>
          <p:cNvPr id="3" name="內容版面配置區 2"/>
          <p:cNvSpPr>
            <a:spLocks noGrp="1"/>
          </p:cNvSpPr>
          <p:nvPr>
            <p:ph idx="1"/>
          </p:nvPr>
        </p:nvSpPr>
        <p:spPr>
          <a:xfrm>
            <a:off x="214282" y="1500174"/>
            <a:ext cx="4471990" cy="4525963"/>
          </a:xfrm>
        </p:spPr>
        <p:txBody>
          <a:bodyPr/>
          <a:lstStyle/>
          <a:p>
            <a:r>
              <a:rPr lang="zh-TW" altLang="en-US" dirty="0" smtClean="0"/>
              <a:t>教學者要跳脫自身對特殊學生的主觀性標籤，而改以需求的眼光去看待學生的需要。</a:t>
            </a:r>
            <a:endParaRPr lang="zh-TW" altLang="en-US" b="1" dirty="0" smtClean="0"/>
          </a:p>
          <a:p>
            <a:endParaRPr lang="zh-TW" altLang="en-US" dirty="0"/>
          </a:p>
        </p:txBody>
      </p:sp>
      <p:sp>
        <p:nvSpPr>
          <p:cNvPr id="5" name="矩形 4"/>
          <p:cNvSpPr/>
          <p:nvPr/>
        </p:nvSpPr>
        <p:spPr>
          <a:xfrm rot="372397">
            <a:off x="969915" y="4871897"/>
            <a:ext cx="2954656"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zh-TW" alt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增權賦能</a:t>
            </a:r>
            <a:endParaRPr lang="zh-TW" alt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 name="Picture 4" descr="https://img3.doubanio.com/view/photo/photo/public/p1548674305.jpg"/>
          <p:cNvPicPr>
            <a:picLocks noChangeAspect="1" noChangeArrowheads="1"/>
          </p:cNvPicPr>
          <p:nvPr/>
        </p:nvPicPr>
        <p:blipFill>
          <a:blip r:embed="rId2"/>
          <a:srcRect/>
          <a:stretch>
            <a:fillRect/>
          </a:stretch>
        </p:blipFill>
        <p:spPr bwMode="auto">
          <a:xfrm>
            <a:off x="5286380" y="642918"/>
            <a:ext cx="3381375" cy="5715000"/>
          </a:xfrm>
          <a:prstGeom prst="rect">
            <a:avLst/>
          </a:prstGeom>
          <a:noFill/>
        </p:spPr>
      </p:pic>
      <p:sp>
        <p:nvSpPr>
          <p:cNvPr id="7" name="標題 1"/>
          <p:cNvSpPr txBox="1">
            <a:spLocks/>
          </p:cNvSpPr>
          <p:nvPr/>
        </p:nvSpPr>
        <p:spPr>
          <a:xfrm>
            <a:off x="500034" y="3500438"/>
            <a:ext cx="4114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0" i="0" u="none" strike="noStrike" kern="1200" cap="none" spc="0" normalizeH="0" baseline="0" noProof="0" smtClean="0">
                <a:ln>
                  <a:noFill/>
                </a:ln>
                <a:solidFill>
                  <a:schemeClr val="tx1"/>
                </a:solidFill>
                <a:effectLst/>
                <a:uLnTx/>
                <a:uFillTx/>
                <a:latin typeface="+mj-lt"/>
                <a:ea typeface="+mj-ea"/>
                <a:cs typeface="+mj-cs"/>
              </a:rPr>
              <a:t>我看見你了！</a:t>
            </a:r>
            <a:endParaRPr kumimoji="0" lang="zh-TW"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P7010745.JPG"/>
          <p:cNvPicPr>
            <a:picLocks noGrp="1" noChangeAspect="1"/>
          </p:cNvPicPr>
          <p:nvPr>
            <p:ph idx="1"/>
          </p:nvPr>
        </p:nvPicPr>
        <p:blipFill>
          <a:blip r:embed="rId2"/>
          <a:stretch>
            <a:fillRect/>
          </a:stretch>
        </p:blipFill>
        <p:spPr>
          <a:xfrm>
            <a:off x="0" y="500042"/>
            <a:ext cx="9144000" cy="6357958"/>
          </a:xfrm>
        </p:spPr>
      </p:pic>
      <p:sp>
        <p:nvSpPr>
          <p:cNvPr id="5" name="矩形 4"/>
          <p:cNvSpPr/>
          <p:nvPr/>
        </p:nvSpPr>
        <p:spPr>
          <a:xfrm>
            <a:off x="1928794" y="4786322"/>
            <a:ext cx="6045246" cy="923330"/>
          </a:xfrm>
          <a:prstGeom prst="rect">
            <a:avLst/>
          </a:prstGeom>
          <a:noFill/>
        </p:spPr>
        <p:txBody>
          <a:bodyPr wrap="none" lIns="91440" tIns="45720" rIns="91440" bIns="45720">
            <a:spAutoFit/>
          </a:bodyPr>
          <a:lstStyle/>
          <a:p>
            <a:pPr algn="ctr"/>
            <a:r>
              <a:rPr lang="zh-TW" alt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這種語言常聽見嗎</a:t>
            </a:r>
            <a:r>
              <a:rPr lang="en-US" altLang="zh-TW"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zh-TW" alt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大眾媒體的影響</a:t>
            </a:r>
            <a:endParaRPr lang="zh-TW" altLang="en-US" dirty="0"/>
          </a:p>
        </p:txBody>
      </p:sp>
      <p:sp>
        <p:nvSpPr>
          <p:cNvPr id="3" name="內容版面配置區 2"/>
          <p:cNvSpPr>
            <a:spLocks noGrp="1"/>
          </p:cNvSpPr>
          <p:nvPr>
            <p:ph idx="1"/>
          </p:nvPr>
        </p:nvSpPr>
        <p:spPr>
          <a:xfrm>
            <a:off x="357158" y="1285860"/>
            <a:ext cx="8229600" cy="1757362"/>
          </a:xfrm>
        </p:spPr>
        <p:txBody>
          <a:bodyPr/>
          <a:lstStyle/>
          <a:p>
            <a:r>
              <a:rPr lang="zh-TW" altLang="en-US" dirty="0" smtClean="0"/>
              <a:t>「哈啾！」發出一聲不該自女孩子口中的</a:t>
            </a:r>
            <a:r>
              <a:rPr lang="zh-TW" altLang="en-US" u="sng" dirty="0" smtClean="0">
                <a:solidFill>
                  <a:srgbClr val="FF0000"/>
                </a:solidFill>
              </a:rPr>
              <a:t>粗魯噴嚏聲</a:t>
            </a:r>
            <a:r>
              <a:rPr lang="zh-TW" altLang="en-US" dirty="0" smtClean="0"/>
              <a:t>後，風精靈族的少女劍士</a:t>
            </a:r>
            <a:r>
              <a:rPr lang="zh-TW" altLang="en-US" u="sng" dirty="0" smtClean="0"/>
              <a:t>莉法</a:t>
            </a:r>
            <a:r>
              <a:rPr lang="zh-TW" altLang="en-US" dirty="0" smtClean="0"/>
              <a:t>急忙用雙手掩住嘴巴</a:t>
            </a:r>
            <a:r>
              <a:rPr lang="en-US" dirty="0" smtClean="0"/>
              <a:t>(</a:t>
            </a:r>
            <a:r>
              <a:rPr lang="zh-TW" altLang="en-US" dirty="0" smtClean="0"/>
              <a:t>引自川原礫，</a:t>
            </a:r>
            <a:r>
              <a:rPr lang="en-US" dirty="0" smtClean="0"/>
              <a:t>2013)</a:t>
            </a:r>
            <a:r>
              <a:rPr lang="zh-TW" altLang="en-US" dirty="0" smtClean="0"/>
              <a:t>。</a:t>
            </a:r>
            <a:endParaRPr lang="zh-TW" altLang="en-US" b="1" dirty="0" smtClean="0"/>
          </a:p>
        </p:txBody>
      </p:sp>
      <p:sp>
        <p:nvSpPr>
          <p:cNvPr id="4" name="矩形 3"/>
          <p:cNvSpPr/>
          <p:nvPr/>
        </p:nvSpPr>
        <p:spPr>
          <a:xfrm>
            <a:off x="2643174" y="3643314"/>
            <a:ext cx="5857916" cy="923330"/>
          </a:xfrm>
          <a:prstGeom prst="rect">
            <a:avLst/>
          </a:prstGeom>
        </p:spPr>
        <p:txBody>
          <a:bodyPr wrap="square">
            <a:spAutoFit/>
          </a:bodyPr>
          <a:lstStyle/>
          <a:p>
            <a:r>
              <a:rPr lang="zh-TW" altLang="en-US" b="1" dirty="0" smtClean="0"/>
              <a:t>此書</a:t>
            </a:r>
            <a:r>
              <a:rPr lang="en-US" b="1" dirty="0" smtClean="0"/>
              <a:t>2010</a:t>
            </a:r>
            <a:r>
              <a:rPr lang="zh-TW" altLang="en-US" b="1" dirty="0" smtClean="0"/>
              <a:t>至</a:t>
            </a:r>
            <a:r>
              <a:rPr lang="en-US" b="1" dirty="0" smtClean="0"/>
              <a:t>2013</a:t>
            </a:r>
            <a:r>
              <a:rPr lang="zh-TW" altLang="en-US" b="1" dirty="0" smtClean="0"/>
              <a:t>年已經</a:t>
            </a:r>
            <a:r>
              <a:rPr lang="en-US" b="1" dirty="0" smtClean="0"/>
              <a:t>13</a:t>
            </a:r>
            <a:r>
              <a:rPr lang="zh-TW" altLang="en-US" b="1" dirty="0" smtClean="0"/>
              <a:t>刷，足見此書相當的暢銷，但這看似無傷大雅的短句，卻反應出性別刻板印象的社會思維如何以迅雷不及掩耳的速度在青少年間流傳著。</a:t>
            </a:r>
            <a:endParaRPr lang="zh-TW" altLang="en-US" dirty="0"/>
          </a:p>
        </p:txBody>
      </p:sp>
      <p:pic>
        <p:nvPicPr>
          <p:cNvPr id="5" name="圖片 4" descr="getImage.jpg"/>
          <p:cNvPicPr>
            <a:picLocks noChangeAspect="1"/>
          </p:cNvPicPr>
          <p:nvPr/>
        </p:nvPicPr>
        <p:blipFill>
          <a:blip r:embed="rId2"/>
          <a:stretch>
            <a:fillRect/>
          </a:stretch>
        </p:blipFill>
        <p:spPr>
          <a:xfrm>
            <a:off x="357158" y="3214686"/>
            <a:ext cx="2357454" cy="2357454"/>
          </a:xfrm>
          <a:prstGeom prst="rect">
            <a:avLst/>
          </a:prstGeom>
        </p:spPr>
      </p:pic>
      <p:sp>
        <p:nvSpPr>
          <p:cNvPr id="6" name="矩形 5"/>
          <p:cNvSpPr/>
          <p:nvPr/>
        </p:nvSpPr>
        <p:spPr>
          <a:xfrm>
            <a:off x="2714580" y="5000636"/>
            <a:ext cx="64294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dirty="0" smtClean="0"/>
              <a:t>你對於美麗的定義或身體的喜好跟廣告媒體的強調有關聯嗎</a:t>
            </a:r>
            <a:r>
              <a:rPr lang="en-US" dirty="0" smtClean="0"/>
              <a:t>?</a:t>
            </a:r>
            <a:endParaRPr lang="zh-TW" altLang="en-US" dirty="0"/>
          </a:p>
        </p:txBody>
      </p:sp>
      <p:sp>
        <p:nvSpPr>
          <p:cNvPr id="7" name="矩形 6"/>
          <p:cNvSpPr/>
          <p:nvPr/>
        </p:nvSpPr>
        <p:spPr>
          <a:xfrm>
            <a:off x="857192" y="5572140"/>
            <a:ext cx="8286808" cy="954107"/>
          </a:xfrm>
          <a:prstGeom prst="rect">
            <a:avLst/>
          </a:prstGeom>
        </p:spPr>
        <p:txBody>
          <a:bodyPr wrap="square">
            <a:spAutoFit/>
          </a:bodyPr>
          <a:lstStyle/>
          <a:p>
            <a:r>
              <a:rPr lang="zh-TW" altLang="en-US" sz="2800" b="1" dirty="0" smtClean="0"/>
              <a:t>教師最大的困境是社會環境提供學生太多不合宜的資訊且欠缺相關資源與輔助教材</a:t>
            </a:r>
            <a:r>
              <a:rPr lang="en-US" altLang="zh-TW" sz="2800" b="1" dirty="0" smtClean="0"/>
              <a:t>(</a:t>
            </a:r>
            <a:r>
              <a:rPr lang="zh-TW" altLang="en-US" sz="2800" b="1" dirty="0" smtClean="0"/>
              <a:t>曾雅苓</a:t>
            </a:r>
            <a:r>
              <a:rPr lang="en-US" sz="2800" b="1" dirty="0" smtClean="0"/>
              <a:t>， 2008</a:t>
            </a:r>
            <a:r>
              <a:rPr lang="en-US" altLang="zh-TW" sz="2800" b="1" dirty="0" smtClean="0"/>
              <a:t>)</a:t>
            </a:r>
            <a:r>
              <a:rPr lang="zh-TW" altLang="en-US" sz="2800" b="1" dirty="0" smtClean="0"/>
              <a:t> 。</a:t>
            </a:r>
            <a:endParaRPr lang="zh-TW"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文化因素</a:t>
            </a:r>
            <a:endParaRPr lang="zh-TW" altLang="en-US" dirty="0"/>
          </a:p>
        </p:txBody>
      </p:sp>
      <p:sp>
        <p:nvSpPr>
          <p:cNvPr id="5" name="內容版面配置區 2"/>
          <p:cNvSpPr txBox="1">
            <a:spLocks/>
          </p:cNvSpPr>
          <p:nvPr/>
        </p:nvSpPr>
        <p:spPr>
          <a:xfrm>
            <a:off x="500034" y="1357298"/>
            <a:ext cx="8229600" cy="232886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kumimoji="0" lang="zh-TW" altLang="en-US" sz="320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社會文化因素將決定青少年的性欲望如何表現，包括社會性開放程度、情慾環境、休閒活動</a:t>
            </a:r>
            <a:r>
              <a:rPr lang="zh-TW" altLang="en-US" sz="3200" dirty="0" smtClean="0">
                <a:latin typeface="標楷體" pitchFamily="65" charset="-120"/>
                <a:ea typeface="標楷體" pitchFamily="65" charset="-120"/>
              </a:rPr>
              <a:t>與性教育，而</a:t>
            </a:r>
            <a:r>
              <a:rPr kumimoji="0" lang="zh-TW" altLang="en-US" sz="320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社會文化因素包括</a:t>
            </a:r>
            <a:r>
              <a:rPr kumimoji="0" lang="zh-TW" altLang="en-US" sz="3200" i="0" u="none" strike="noStrike" kern="1200" cap="none" spc="0" normalizeH="0" baseline="0" noProof="0" dirty="0" smtClean="0">
                <a:ln>
                  <a:noFill/>
                </a:ln>
                <a:solidFill>
                  <a:srgbClr val="FF0000"/>
                </a:solidFill>
                <a:effectLst/>
                <a:uLnTx/>
                <a:uFillTx/>
                <a:latin typeface="標楷體" pitchFamily="65" charset="-120"/>
                <a:ea typeface="標楷體" pitchFamily="65" charset="-120"/>
              </a:rPr>
              <a:t>父母的價值觀</a:t>
            </a:r>
            <a:r>
              <a:rPr kumimoji="0" lang="zh-TW" altLang="en-US" sz="320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a:t>
            </a:r>
            <a:r>
              <a:rPr kumimoji="0" lang="zh-TW" altLang="en-US" sz="3200" i="0" u="none" strike="noStrike" kern="1200" cap="none" spc="0" normalizeH="0" baseline="0" noProof="0" dirty="0" smtClean="0">
                <a:ln>
                  <a:noFill/>
                </a:ln>
                <a:solidFill>
                  <a:srgbClr val="FF0000"/>
                </a:solidFill>
                <a:effectLst/>
                <a:uLnTx/>
                <a:uFillTx/>
                <a:latin typeface="標楷體" pitchFamily="65" charset="-120"/>
                <a:ea typeface="標楷體" pitchFamily="65" charset="-120"/>
              </a:rPr>
              <a:t>同儕團體</a:t>
            </a:r>
            <a:r>
              <a:rPr kumimoji="0" lang="zh-TW" altLang="en-US" sz="320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與</a:t>
            </a:r>
            <a:r>
              <a:rPr kumimoji="0" lang="zh-TW" altLang="en-US" sz="3200" i="0" u="none" strike="noStrike" kern="1200" cap="none" spc="0" normalizeH="0" baseline="0" noProof="0" dirty="0" smtClean="0">
                <a:ln>
                  <a:noFill/>
                </a:ln>
                <a:solidFill>
                  <a:srgbClr val="FF0000"/>
                </a:solidFill>
                <a:effectLst/>
                <a:uLnTx/>
                <a:uFillTx/>
                <a:latin typeface="標楷體" pitchFamily="65" charset="-120"/>
                <a:ea typeface="標楷體" pitchFamily="65" charset="-120"/>
              </a:rPr>
              <a:t>媒體訊息</a:t>
            </a:r>
            <a:r>
              <a:rPr kumimoji="0" lang="zh-TW" altLang="en-US" sz="320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等。</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晏涵文</a:t>
            </a:r>
            <a:r>
              <a:rPr lang="en-US" sz="3200" dirty="0" smtClean="0">
                <a:latin typeface="標楷體" pitchFamily="65" charset="-120"/>
                <a:ea typeface="標楷體" pitchFamily="65" charset="-120"/>
              </a:rPr>
              <a:t>， 2011)</a:t>
            </a:r>
            <a:endParaRPr kumimoji="0" lang="zh-TW" altLang="en-US" sz="3200" i="0" u="none" strike="noStrike" kern="1200" cap="none" spc="0" normalizeH="0" baseline="0" noProof="0" dirty="0">
              <a:ln>
                <a:noFill/>
              </a:ln>
              <a:solidFill>
                <a:schemeClr val="tx1"/>
              </a:solidFill>
              <a:effectLst/>
              <a:uLnTx/>
              <a:uFillTx/>
              <a:latin typeface="標楷體" pitchFamily="65" charset="-120"/>
              <a:ea typeface="標楷體" pitchFamily="65" charset="-120"/>
            </a:endParaRPr>
          </a:p>
        </p:txBody>
      </p:sp>
      <p:sp>
        <p:nvSpPr>
          <p:cNvPr id="6" name="內容版面配置區 2"/>
          <p:cNvSpPr txBox="1">
            <a:spLocks/>
          </p:cNvSpPr>
          <p:nvPr/>
        </p:nvSpPr>
        <p:spPr>
          <a:xfrm>
            <a:off x="428596" y="3929066"/>
            <a:ext cx="8358246" cy="160498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800" i="0" u="none" strike="noStrike" kern="1200" cap="none" spc="0" normalizeH="0" baseline="0" noProof="0" dirty="0" smtClean="0">
                <a:ln>
                  <a:noFill/>
                </a:ln>
                <a:solidFill>
                  <a:schemeClr val="tx1"/>
                </a:solidFill>
                <a:effectLst/>
                <a:uLnTx/>
                <a:uFillTx/>
                <a:latin typeface="+mn-lt"/>
                <a:ea typeface="+mn-ea"/>
                <a:cs typeface="+mn-cs"/>
              </a:rPr>
              <a:t>青少年會擔憂被同伴拒絕，並在同儕壓力下，青少年會傾向順從同儕的價值觀和行為</a:t>
            </a:r>
            <a:r>
              <a:rPr kumimoji="0" lang="en-US" sz="280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2800" i="0" u="none" strike="noStrike" kern="1200" cap="none" spc="0" normalizeH="0" baseline="0" noProof="0" dirty="0" smtClean="0">
                <a:ln>
                  <a:noFill/>
                </a:ln>
                <a:solidFill>
                  <a:schemeClr val="tx1"/>
                </a:solidFill>
                <a:effectLst/>
                <a:uLnTx/>
                <a:uFillTx/>
                <a:latin typeface="+mn-lt"/>
                <a:ea typeface="+mn-ea"/>
                <a:cs typeface="+mn-cs"/>
              </a:rPr>
              <a:t>游恆山譯，</a:t>
            </a:r>
            <a:r>
              <a:rPr kumimoji="0" lang="en-US" sz="2800" i="0" u="none" strike="noStrike" kern="1200" cap="none" spc="0" normalizeH="0" baseline="0" noProof="0" dirty="0" smtClean="0">
                <a:ln>
                  <a:noFill/>
                </a:ln>
                <a:solidFill>
                  <a:schemeClr val="tx1"/>
                </a:solidFill>
                <a:effectLst/>
                <a:uLnTx/>
                <a:uFillTx/>
                <a:latin typeface="+mn-lt"/>
                <a:ea typeface="+mn-ea"/>
                <a:cs typeface="+mn-cs"/>
              </a:rPr>
              <a:t>2010)</a:t>
            </a:r>
            <a:r>
              <a:rPr kumimoji="0" lang="zh-TW" altLang="en-US" sz="2800" i="0" u="none" strike="noStrike" kern="1200" cap="none" spc="0" normalizeH="0" baseline="0" noProof="0" dirty="0" smtClean="0">
                <a:ln>
                  <a:noFill/>
                </a:ln>
                <a:solidFill>
                  <a:schemeClr val="tx1"/>
                </a:solidFill>
                <a:effectLst/>
                <a:uLnTx/>
                <a:uFillTx/>
                <a:latin typeface="+mn-lt"/>
                <a:ea typeface="+mn-ea"/>
                <a:cs typeface="+mn-cs"/>
              </a:rPr>
              <a:t>。</a:t>
            </a:r>
            <a:endParaRPr kumimoji="0" lang="zh-TW" altLang="en-US" sz="2800" i="0" u="none" strike="noStrike" kern="1200" cap="none" spc="0" normalizeH="0" baseline="0" noProof="0" dirty="0">
              <a:ln>
                <a:noFill/>
              </a:ln>
              <a:solidFill>
                <a:schemeClr val="tx1"/>
              </a:solidFill>
              <a:effectLst/>
              <a:uLnTx/>
              <a:uFillTx/>
              <a:latin typeface="+mn-lt"/>
              <a:ea typeface="+mn-ea"/>
              <a:cs typeface="+mn-cs"/>
            </a:endParaRPr>
          </a:p>
        </p:txBody>
      </p:sp>
      <p:sp>
        <p:nvSpPr>
          <p:cNvPr id="9" name="內容版面配置區 2"/>
          <p:cNvSpPr txBox="1">
            <a:spLocks/>
          </p:cNvSpPr>
          <p:nvPr/>
        </p:nvSpPr>
        <p:spPr>
          <a:xfrm>
            <a:off x="285720" y="5357826"/>
            <a:ext cx="8858280" cy="11430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0" i="1" u="none" strike="noStrike" kern="1200" cap="none" spc="0" normalizeH="0" baseline="0" noProof="0" dirty="0" smtClean="0">
                <a:ln>
                  <a:noFill/>
                </a:ln>
                <a:solidFill>
                  <a:schemeClr val="tx1"/>
                </a:solidFill>
                <a:effectLst/>
                <a:uLnTx/>
                <a:uFillTx/>
                <a:latin typeface="標楷體" pitchFamily="65" charset="-120"/>
                <a:ea typeface="標楷體" pitchFamily="65" charset="-120"/>
              </a:rPr>
              <a:t>在以男性為主導的父權體制社會氛圍下青少年隱約的感受到要成為一個男性必須符合父權社會對男性陽剛氣質的期待，其中包括競爭性、激進、強悍、粗暴等特質，以尋求同儕的認同</a:t>
            </a:r>
            <a:endParaRPr kumimoji="0" lang="zh-TW" altLang="en-US" sz="2400" b="0" i="1" u="none" strike="noStrike" kern="1200" cap="none" spc="0" normalizeH="0" baseline="0" noProof="0" dirty="0">
              <a:ln>
                <a:noFill/>
              </a:ln>
              <a:solidFill>
                <a:schemeClr val="tx1"/>
              </a:solidFill>
              <a:effectLst/>
              <a:uLnTx/>
              <a:uFillTx/>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偏見，無處不在</a:t>
            </a:r>
            <a:endParaRPr lang="zh-TW" altLang="en-US" dirty="0"/>
          </a:p>
        </p:txBody>
      </p:sp>
      <p:sp>
        <p:nvSpPr>
          <p:cNvPr id="3" name="內容版面配置區 2"/>
          <p:cNvSpPr>
            <a:spLocks noGrp="1"/>
          </p:cNvSpPr>
          <p:nvPr>
            <p:ph idx="1"/>
          </p:nvPr>
        </p:nvSpPr>
        <p:spPr/>
        <p:txBody>
          <a:bodyPr/>
          <a:lstStyle/>
          <a:p>
            <a:r>
              <a:rPr lang="zh-TW" altLang="en-US" dirty="0" smtClean="0"/>
              <a:t>國家的偏見</a:t>
            </a:r>
            <a:endParaRPr lang="en-US" altLang="zh-TW" dirty="0" smtClean="0"/>
          </a:p>
          <a:p>
            <a:r>
              <a:rPr lang="zh-TW" altLang="en-US" dirty="0" smtClean="0"/>
              <a:t>種族的偏見</a:t>
            </a:r>
            <a:endParaRPr lang="en-US" altLang="zh-TW" dirty="0" smtClean="0"/>
          </a:p>
          <a:p>
            <a:r>
              <a:rPr lang="zh-TW" altLang="en-US" dirty="0" smtClean="0"/>
              <a:t>文化的偏見</a:t>
            </a:r>
            <a:endParaRPr lang="en-US" altLang="zh-TW" dirty="0" smtClean="0"/>
          </a:p>
          <a:p>
            <a:r>
              <a:rPr lang="zh-TW" altLang="en-US" dirty="0" smtClean="0"/>
              <a:t>性別的偏見</a:t>
            </a:r>
            <a:endParaRPr lang="en-US" altLang="zh-TW" dirty="0" smtClean="0"/>
          </a:p>
          <a:p>
            <a:endParaRPr lang="zh-TW" altLang="en-US" dirty="0"/>
          </a:p>
        </p:txBody>
      </p:sp>
      <p:pic>
        <p:nvPicPr>
          <p:cNvPr id="4" name="內容版面配置區 3" descr="IMG_20141031_122002.jpg"/>
          <p:cNvPicPr>
            <a:picLocks noChangeAspect="1"/>
          </p:cNvPicPr>
          <p:nvPr/>
        </p:nvPicPr>
        <p:blipFill>
          <a:blip r:embed="rId3" cstate="print"/>
          <a:srcRect l="16262" r="28397"/>
          <a:stretch>
            <a:fillRect/>
          </a:stretch>
        </p:blipFill>
        <p:spPr>
          <a:xfrm>
            <a:off x="5429256" y="1285860"/>
            <a:ext cx="3286148" cy="3340105"/>
          </a:xfrm>
          <a:prstGeom prst="rect">
            <a:avLst/>
          </a:prstGeom>
        </p:spPr>
      </p:pic>
      <p:sp>
        <p:nvSpPr>
          <p:cNvPr id="5" name="內容版面配置區 2"/>
          <p:cNvSpPr txBox="1">
            <a:spLocks/>
          </p:cNvSpPr>
          <p:nvPr/>
        </p:nvSpPr>
        <p:spPr>
          <a:xfrm>
            <a:off x="428596" y="5715016"/>
            <a:ext cx="8229600" cy="1000108"/>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奧修將引誘亞當、夏娃的</a:t>
            </a:r>
            <a:r>
              <a:rPr kumimoji="0" lang="zh-TW" altLang="en-US" sz="3200" b="0" i="0" u="none" strike="noStrike" kern="1200" cap="none" spc="0" normalizeH="0" baseline="0" noProof="0" dirty="0" smtClean="0">
                <a:ln>
                  <a:noFill/>
                </a:ln>
                <a:solidFill>
                  <a:srgbClr val="FF0000"/>
                </a:solidFill>
                <a:effectLst/>
                <a:uLnTx/>
                <a:uFillTx/>
                <a:latin typeface="+mn-lt"/>
                <a:ea typeface="+mn-ea"/>
                <a:cs typeface="+mn-cs"/>
              </a:rPr>
              <a:t>蛇</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譬喻成</a:t>
            </a:r>
            <a:r>
              <a:rPr kumimoji="0" lang="zh-TW" altLang="en-US" sz="3200" b="0" i="0" u="none" strike="noStrike" kern="1200" cap="none" spc="0" normalizeH="0" baseline="0" noProof="0" dirty="0" smtClean="0">
                <a:ln>
                  <a:noFill/>
                </a:ln>
                <a:solidFill>
                  <a:srgbClr val="FF0000"/>
                </a:solidFill>
                <a:effectLst/>
                <a:uLnTx/>
                <a:uFillTx/>
                <a:latin typeface="+mn-lt"/>
                <a:ea typeface="+mn-ea"/>
                <a:cs typeface="+mn-cs"/>
              </a:rPr>
              <a:t>文化和教育體制</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，而蘋果就是知識</a:t>
            </a: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，我們活在文化裡，被社會文化餵養著知識，遵從著社會集體潛意識，卻從不知道原因</a:t>
            </a: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zh-TW"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285720" y="4214818"/>
            <a:ext cx="4572000" cy="1200329"/>
          </a:xfrm>
          <a:prstGeom prst="rect">
            <a:avLst/>
          </a:prstGeom>
        </p:spPr>
        <p:txBody>
          <a:bodyPr>
            <a:spAutoFit/>
          </a:bodyPr>
          <a:lstStyle/>
          <a:p>
            <a:r>
              <a:rPr lang="zh-TW" altLang="en-US" dirty="0" smtClean="0"/>
              <a:t>小到穿著，大到身家背景</a:t>
            </a:r>
            <a:r>
              <a:rPr lang="en-US" altLang="zh-TW" dirty="0" smtClean="0"/>
              <a:t>........</a:t>
            </a:r>
            <a:r>
              <a:rPr lang="zh-TW" altLang="en-US" dirty="0" smtClean="0"/>
              <a:t>。從肥胖歧視到貧窮歧視、性別歧視、學業歧視、單身歧視</a:t>
            </a:r>
            <a:r>
              <a:rPr lang="en-US" altLang="zh-TW" dirty="0" smtClean="0"/>
              <a:t>........</a:t>
            </a:r>
            <a:r>
              <a:rPr lang="zh-TW" altLang="en-US" dirty="0" smtClean="0"/>
              <a:t>。這個社會有一個約定俗成的基模，不在這個基模中的人都會被賦予異樣的眼光。</a:t>
            </a:r>
            <a:endParaRPr lang="en-US" altLang="zh-TW" dirty="0" smtClean="0"/>
          </a:p>
        </p:txBody>
      </p:sp>
      <p:sp>
        <p:nvSpPr>
          <p:cNvPr id="7" name="文字方塊 6"/>
          <p:cNvSpPr txBox="1"/>
          <p:nvPr/>
        </p:nvSpPr>
        <p:spPr>
          <a:xfrm>
            <a:off x="5786446" y="4714884"/>
            <a:ext cx="2600392"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zh-TW" altLang="en-US" dirty="0" smtClean="0"/>
              <a:t>有一個免費的旅行，</a:t>
            </a:r>
            <a:endParaRPr lang="en-US" altLang="zh-TW" dirty="0" smtClean="0"/>
          </a:p>
          <a:p>
            <a:r>
              <a:rPr lang="zh-TW" altLang="en-US" dirty="0" smtClean="0"/>
              <a:t>日本和印尼你會選哪裡</a:t>
            </a:r>
            <a:r>
              <a:rPr lang="en-US" altLang="zh-TW" dirty="0" smtClean="0"/>
              <a:t>?</a:t>
            </a:r>
          </a:p>
        </p:txBody>
      </p:sp>
      <p:pic>
        <p:nvPicPr>
          <p:cNvPr id="9" name="Picture 3" descr="C:\Users\user\Desktop\竹教大性平演講\圖片\1469350396190.jpg"/>
          <p:cNvPicPr>
            <a:picLocks noChangeAspect="1" noChangeArrowheads="1"/>
          </p:cNvPicPr>
          <p:nvPr/>
        </p:nvPicPr>
        <p:blipFill>
          <a:blip r:embed="rId4" cstate="print"/>
          <a:srcRect r="22330"/>
          <a:stretch>
            <a:fillRect/>
          </a:stretch>
        </p:blipFill>
        <p:spPr bwMode="auto">
          <a:xfrm>
            <a:off x="3571868" y="1306170"/>
            <a:ext cx="1612037" cy="2765772"/>
          </a:xfrm>
          <a:prstGeom prst="rect">
            <a:avLst/>
          </a:prstGeom>
          <a:noFill/>
        </p:spPr>
      </p:pic>
      <p:pic>
        <p:nvPicPr>
          <p:cNvPr id="10" name="Picture 2" descr="C:\Users\user\Desktop\竹教大性平演講\圖片\1469970033268.jpg"/>
          <p:cNvPicPr>
            <a:picLocks noChangeAspect="1" noChangeArrowheads="1"/>
          </p:cNvPicPr>
          <p:nvPr/>
        </p:nvPicPr>
        <p:blipFill>
          <a:blip r:embed="rId5" cstate="print"/>
          <a:srcRect r="38408" b="8453"/>
          <a:stretch>
            <a:fillRect/>
          </a:stretch>
        </p:blipFill>
        <p:spPr bwMode="auto">
          <a:xfrm>
            <a:off x="642910" y="0"/>
            <a:ext cx="1211983" cy="135182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5163</Words>
  <Application>Microsoft Office PowerPoint</Application>
  <PresentationFormat>如螢幕大小 (4:3)</PresentationFormat>
  <Paragraphs>445</Paragraphs>
  <Slides>52</Slides>
  <Notes>3</Notes>
  <HiddenSlides>0</HiddenSlides>
  <MMClips>0</MMClips>
  <ScaleCrop>false</ScaleCrop>
  <HeadingPairs>
    <vt:vector size="4" baseType="variant">
      <vt:variant>
        <vt:lpstr>佈景主題</vt:lpstr>
      </vt:variant>
      <vt:variant>
        <vt:i4>1</vt:i4>
      </vt:variant>
      <vt:variant>
        <vt:lpstr>投影片標題</vt:lpstr>
      </vt:variant>
      <vt:variant>
        <vt:i4>52</vt:i4>
      </vt:variant>
    </vt:vector>
  </HeadingPairs>
  <TitlesOfParts>
    <vt:vector size="53" baseType="lpstr">
      <vt:lpstr>Office 佈景主題</vt:lpstr>
      <vt:lpstr>性平意識與概念</vt:lpstr>
      <vt:lpstr>你覺得合適嗎?</vt:lpstr>
      <vt:lpstr>一、「牠」是什麼性別？ </vt:lpstr>
      <vt:lpstr>投影片 4</vt:lpstr>
      <vt:lpstr>「性別平等教育法」第一章第二條即明確定義所謂的性別平等教育乃指「以教育方式消除性別歧視，促進性別地位之實質平等。」</vt:lpstr>
      <vt:lpstr>投影片 6</vt:lpstr>
      <vt:lpstr>大眾媒體的影響</vt:lpstr>
      <vt:lpstr>文化因素</vt:lpstr>
      <vt:lpstr>偏見，無處不在</vt:lpstr>
      <vt:lpstr>相同的行為在不同的文化有不同的處遇</vt:lpstr>
      <vt:lpstr>沙漠之花</vt:lpstr>
      <vt:lpstr>偏見的動機</vt:lpstr>
      <vt:lpstr>LD小雲跟爸爸說：『幫我買減肥藥、帶我去手術、我討厭的我大胸部....』 然後她開始拒學....。 </vt:lpstr>
      <vt:lpstr>性別歧視</vt:lpstr>
      <vt:lpstr>投影片 15</vt:lpstr>
      <vt:lpstr>投影片 16</vt:lpstr>
      <vt:lpstr>身心障礙者的性教育</vt:lpstr>
      <vt:lpstr>智障者受性侵害的情形</vt:lpstr>
      <vt:lpstr>尊重從小地方開始</vt:lpstr>
      <vt:lpstr>性侵害對智能障礙者的影響</vt:lpstr>
      <vt:lpstr>性犯罪與性騷擾加害者之理論 </vt:lpstr>
      <vt:lpstr>女生會看A片嗎?</vt:lpstr>
      <vt:lpstr>http://unclepeterlee.pixnet.net/blog/post/42044035-%E6%80%A7%E7%BE%A9%E5%B7%A5   手天使網頁</vt:lpstr>
      <vt:lpstr>強暴者最常出現的特質 </vt:lpstr>
      <vt:lpstr>強暴的種類</vt:lpstr>
      <vt:lpstr>性別權力的文化模型。</vt:lpstr>
      <vt:lpstr>覺察與改變— 從建立界線開始</vt:lpstr>
      <vt:lpstr>「這是老師愛妳的方式，妳懂嗎」? </vt:lpstr>
      <vt:lpstr>你看見什麼</vt:lpstr>
      <vt:lpstr>袖手旁觀的旁觀者， 是間接的加害者嗎?</vt:lpstr>
      <vt:lpstr>投影片 31</vt:lpstr>
      <vt:lpstr>儀式化-具有安慰劑的效果</vt:lpstr>
      <vt:lpstr>適用法條</vt:lpstr>
      <vt:lpstr>法規上的改變</vt:lpstr>
      <vt:lpstr>每個傷害都是提醒</vt:lpstr>
      <vt:lpstr>投影片 36</vt:lpstr>
      <vt:lpstr>資源班常見的性平小小事</vt:lpstr>
      <vt:lpstr>愛情，沒有阻礙就不美了??</vt:lpstr>
      <vt:lpstr>在我的課堂上…</vt:lpstr>
      <vt:lpstr>為什麽要處理髒話?</vt:lpstr>
      <vt:lpstr>髒話的功用</vt:lpstr>
      <vt:lpstr>LD:我覺得風流就是「風吹水流」 每個人的世界觀都是不同的</vt:lpstr>
      <vt:lpstr>如何教？</vt:lpstr>
      <vt:lpstr>最難處理的是家庭…..</vt:lpstr>
      <vt:lpstr>語用技巧很重要</vt:lpstr>
      <vt:lpstr>好話菇與壞話菇 </vt:lpstr>
      <vt:lpstr>教師需給予正向示範</vt:lpstr>
      <vt:lpstr>透過學生分組訪談，瞭解男女生觀點的差異。</vt:lpstr>
      <vt:lpstr>愛的表達方式： 讚美、 陪伴、 禮物 、服務、 身體接觸 </vt:lpstr>
      <vt:lpstr>菜市場名大調查</vt:lpstr>
      <vt:lpstr>將性平與自我認識融入語文辭意</vt:lpstr>
      <vt:lpstr>長出性平的力量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身障生性平研習</dc:title>
  <dc:creator>user</dc:creator>
  <cp:lastModifiedBy>user</cp:lastModifiedBy>
  <cp:revision>189</cp:revision>
  <dcterms:created xsi:type="dcterms:W3CDTF">2016-09-10T07:52:36Z</dcterms:created>
  <dcterms:modified xsi:type="dcterms:W3CDTF">2017-06-25T15:01:27Z</dcterms:modified>
</cp:coreProperties>
</file>