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8" r:id="rId4"/>
    <p:sldId id="281" r:id="rId5"/>
    <p:sldId id="285" r:id="rId6"/>
    <p:sldId id="284" r:id="rId7"/>
    <p:sldId id="286" r:id="rId8"/>
    <p:sldId id="287" r:id="rId9"/>
    <p:sldId id="288" r:id="rId10"/>
    <p:sldId id="279" r:id="rId11"/>
    <p:sldId id="272" r:id="rId12"/>
    <p:sldId id="283" r:id="rId13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CC99FF"/>
    <a:srgbClr val="FF0000"/>
    <a:srgbClr val="FFCC00"/>
    <a:srgbClr val="FF9900"/>
    <a:srgbClr val="0000FF"/>
    <a:srgbClr val="990000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4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6006-351B-46AE-8015-E87A0642FA32}" type="datetimeFigureOut">
              <a:rPr lang="zh-TW" altLang="en-US" smtClean="0"/>
              <a:t>2014/9/30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59839-4BF1-49A3-813E-160D3EB354B1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10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11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9839-4BF1-49A3-813E-160D3EB354B1}" type="slidenum">
              <a:rPr lang="zh-TW" altLang="en-US" smtClean="0"/>
              <a:t>9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48B0F-AD96-4D8F-BC12-27CF2AEFDFD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690F5-BA41-484C-842F-3034C4C2DA7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4A2D6-725A-4D26-9840-F32274AF818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79798B-1DBF-46D8-BEF0-2957DB906D4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38173D-4D21-43D6-829C-53DD198DF2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8FE69-1EDD-43D5-8E62-B29F574541C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114DC-CF66-4DD6-B17A-026D8F2C82D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C4008-3CDF-473F-B856-69EE17AD512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0C54B-2D05-4CAF-A84B-EE0FD5B3DBA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21129-2B99-4955-99F0-A7B6A04F938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CE178-839C-41B3-A17D-024B56E8D7F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charset="-120"/>
              </a:defRPr>
            </a:lvl1pPr>
          </a:lstStyle>
          <a:p>
            <a:pPr>
              <a:defRPr/>
            </a:pPr>
            <a:fld id="{0D9A8806-B2BB-4EAE-930F-AD0AF51C1E5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CC0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1470025"/>
          </a:xfrm>
        </p:spPr>
        <p:txBody>
          <a:bodyPr/>
          <a:lstStyle/>
          <a:p>
            <a:pPr eaLnBrk="1" hangingPunct="1"/>
            <a:r>
              <a:rPr lang="zh-TW" altLang="en-US" sz="4800" b="1" smtClean="0">
                <a:ea typeface="標楷體" pitchFamily="65" charset="-120"/>
              </a:rPr>
              <a:t>第二單元    奇妙的大自然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2308225"/>
            <a:ext cx="6400800" cy="1103313"/>
          </a:xfrm>
        </p:spPr>
        <p:txBody>
          <a:bodyPr/>
          <a:lstStyle/>
          <a:p>
            <a:pPr eaLnBrk="1" hangingPunct="1"/>
            <a:r>
              <a:rPr lang="zh-TW" altLang="en-US" sz="5400" b="1" smtClean="0">
                <a:ea typeface="標楷體" pitchFamily="65" charset="-120"/>
              </a:rPr>
              <a:t>六、動物過冬</a:t>
            </a:r>
          </a:p>
        </p:txBody>
      </p:sp>
      <p:pic>
        <p:nvPicPr>
          <p:cNvPr id="2052" name="Picture 7" descr="螞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338" y="3411538"/>
            <a:ext cx="8569325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 flipH="1">
            <a:off x="7613650" y="374650"/>
            <a:ext cx="1190625" cy="2638425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TW" altLang="en-US" sz="3600" b="1">
                <a:solidFill>
                  <a:srgbClr val="0000FF"/>
                </a:solidFill>
                <a:ea typeface="標楷體" pitchFamily="65" charset="-120"/>
              </a:rPr>
              <a:t>字音辨別</a:t>
            </a:r>
          </a:p>
        </p:txBody>
      </p:sp>
      <p:sp>
        <p:nvSpPr>
          <p:cNvPr id="25649" name="Text Box 49"/>
          <p:cNvSpPr txBox="1">
            <a:spLocks noChangeArrowheads="1"/>
          </p:cNvSpPr>
          <p:nvPr/>
        </p:nvSpPr>
        <p:spPr bwMode="auto">
          <a:xfrm>
            <a:off x="241300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正月</a:t>
            </a:r>
          </a:p>
        </p:txBody>
      </p:sp>
      <p:sp>
        <p:nvSpPr>
          <p:cNvPr id="25650" name="Text Box 50"/>
          <p:cNvSpPr txBox="1">
            <a:spLocks noChangeArrowheads="1"/>
          </p:cNvSpPr>
          <p:nvPr/>
        </p:nvSpPr>
        <p:spPr bwMode="auto">
          <a:xfrm>
            <a:off x="1746250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正確</a:t>
            </a:r>
          </a:p>
        </p:txBody>
      </p:sp>
      <p:sp>
        <p:nvSpPr>
          <p:cNvPr id="25651" name="Text Box 51"/>
          <p:cNvSpPr txBox="1">
            <a:spLocks noChangeArrowheads="1"/>
          </p:cNvSpPr>
          <p:nvPr/>
        </p:nvSpPr>
        <p:spPr bwMode="auto">
          <a:xfrm>
            <a:off x="1881188" y="1644650"/>
            <a:ext cx="531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注音(標楷W5)" pitchFamily="66" charset="-120"/>
                <a:ea typeface="華康寬注音(標楷W5)" pitchFamily="66" charset="-120"/>
              </a:rPr>
              <a:t>正</a:t>
            </a:r>
          </a:p>
        </p:txBody>
      </p:sp>
      <p:sp>
        <p:nvSpPr>
          <p:cNvPr id="11270" name="AutoShape 52"/>
          <p:cNvSpPr>
            <a:spLocks/>
          </p:cNvSpPr>
          <p:nvPr/>
        </p:nvSpPr>
        <p:spPr bwMode="auto">
          <a:xfrm rot="-5400000">
            <a:off x="1054894" y="562769"/>
            <a:ext cx="488950" cy="1773238"/>
          </a:xfrm>
          <a:prstGeom prst="rightBrace">
            <a:avLst>
              <a:gd name="adj1" fmla="val 30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cxnSp>
        <p:nvCxnSpPr>
          <p:cNvPr id="25653" name="AutoShape 53"/>
          <p:cNvCxnSpPr>
            <a:cxnSpLocks noChangeShapeType="1"/>
            <a:stCxn id="25651" idx="2"/>
          </p:cNvCxnSpPr>
          <p:nvPr/>
        </p:nvCxnSpPr>
        <p:spPr bwMode="auto">
          <a:xfrm rot="5400000">
            <a:off x="1927226" y="2690812"/>
            <a:ext cx="436562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5654" name="AutoShape 54"/>
          <p:cNvCxnSpPr>
            <a:cxnSpLocks noChangeShapeType="1"/>
            <a:endCxn id="25649" idx="0"/>
          </p:cNvCxnSpPr>
          <p:nvPr/>
        </p:nvCxnSpPr>
        <p:spPr bwMode="auto">
          <a:xfrm>
            <a:off x="636588" y="2466975"/>
            <a:ext cx="1587" cy="444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947738" y="492125"/>
            <a:ext cx="742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4400" b="1">
                <a:solidFill>
                  <a:srgbClr val="FF0000"/>
                </a:solidFill>
                <a:ea typeface="標楷體" pitchFamily="65" charset="-120"/>
              </a:rPr>
              <a:t>正</a:t>
            </a:r>
          </a:p>
        </p:txBody>
      </p:sp>
      <p:sp>
        <p:nvSpPr>
          <p:cNvPr id="25656" name="Text Box 56"/>
          <p:cNvSpPr txBox="1">
            <a:spLocks noChangeArrowheads="1"/>
          </p:cNvSpPr>
          <p:nvPr/>
        </p:nvSpPr>
        <p:spPr bwMode="auto">
          <a:xfrm>
            <a:off x="369888" y="1644650"/>
            <a:ext cx="531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破音一(標楷W5)" pitchFamily="66" charset="-120"/>
                <a:ea typeface="華康寬破音一(標楷W5)" pitchFamily="66" charset="-120"/>
              </a:rPr>
              <a:t>正</a:t>
            </a:r>
          </a:p>
        </p:txBody>
      </p:sp>
      <p:sp>
        <p:nvSpPr>
          <p:cNvPr id="2" name="Text Box 49"/>
          <p:cNvSpPr txBox="1">
            <a:spLocks noChangeArrowheads="1"/>
          </p:cNvSpPr>
          <p:nvPr/>
        </p:nvSpPr>
        <p:spPr bwMode="auto">
          <a:xfrm>
            <a:off x="5468938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都市</a:t>
            </a:r>
          </a:p>
        </p:txBody>
      </p:sp>
      <p:sp>
        <p:nvSpPr>
          <p:cNvPr id="3" name="Text Box 50"/>
          <p:cNvSpPr txBox="1">
            <a:spLocks noChangeArrowheads="1"/>
          </p:cNvSpPr>
          <p:nvPr/>
        </p:nvSpPr>
        <p:spPr bwMode="auto">
          <a:xfrm>
            <a:off x="7016750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都是</a:t>
            </a:r>
          </a:p>
        </p:txBody>
      </p:sp>
      <p:sp>
        <p:nvSpPr>
          <p:cNvPr id="4" name="Text Box 51"/>
          <p:cNvSpPr txBox="1">
            <a:spLocks noChangeArrowheads="1"/>
          </p:cNvSpPr>
          <p:nvPr/>
        </p:nvSpPr>
        <p:spPr bwMode="auto">
          <a:xfrm>
            <a:off x="7108825" y="164465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注音(標楷W5)" pitchFamily="66" charset="-120"/>
                <a:ea typeface="華康寬注音(標楷W5)" pitchFamily="66" charset="-120"/>
              </a:rPr>
              <a:t>都</a:t>
            </a:r>
          </a:p>
        </p:txBody>
      </p:sp>
      <p:sp>
        <p:nvSpPr>
          <p:cNvPr id="11278" name="AutoShape 52"/>
          <p:cNvSpPr>
            <a:spLocks/>
          </p:cNvSpPr>
          <p:nvPr/>
        </p:nvSpPr>
        <p:spPr bwMode="auto">
          <a:xfrm rot="-5400000">
            <a:off x="6282532" y="562769"/>
            <a:ext cx="488950" cy="1773237"/>
          </a:xfrm>
          <a:prstGeom prst="rightBrace">
            <a:avLst>
              <a:gd name="adj1" fmla="val 30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cxnSp>
        <p:nvCxnSpPr>
          <p:cNvPr id="5" name="AutoShape 53"/>
          <p:cNvCxnSpPr>
            <a:cxnSpLocks noChangeShapeType="1"/>
          </p:cNvCxnSpPr>
          <p:nvPr/>
        </p:nvCxnSpPr>
        <p:spPr bwMode="auto">
          <a:xfrm flipH="1">
            <a:off x="7370763" y="2516188"/>
            <a:ext cx="4762" cy="444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" name="AutoShape 54"/>
          <p:cNvCxnSpPr>
            <a:cxnSpLocks noChangeShapeType="1"/>
          </p:cNvCxnSpPr>
          <p:nvPr/>
        </p:nvCxnSpPr>
        <p:spPr bwMode="auto">
          <a:xfrm>
            <a:off x="5864225" y="2516188"/>
            <a:ext cx="1588" cy="444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" name="Rectangle 55"/>
          <p:cNvSpPr>
            <a:spLocks noChangeArrowheads="1"/>
          </p:cNvSpPr>
          <p:nvPr/>
        </p:nvSpPr>
        <p:spPr bwMode="auto">
          <a:xfrm>
            <a:off x="6175375" y="492125"/>
            <a:ext cx="742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4400" b="1">
                <a:solidFill>
                  <a:srgbClr val="FF0000"/>
                </a:solidFill>
                <a:ea typeface="標楷體" pitchFamily="65" charset="-120"/>
              </a:rPr>
              <a:t>都</a:t>
            </a:r>
          </a:p>
        </p:txBody>
      </p:sp>
      <p:sp>
        <p:nvSpPr>
          <p:cNvPr id="8" name="Text Box 56"/>
          <p:cNvSpPr txBox="1">
            <a:spLocks noChangeArrowheads="1"/>
          </p:cNvSpPr>
          <p:nvPr/>
        </p:nvSpPr>
        <p:spPr bwMode="auto">
          <a:xfrm>
            <a:off x="5597525" y="164465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破音一(標楷W5)" pitchFamily="66" charset="-120"/>
                <a:ea typeface="華康寬破音一(標楷W5)" pitchFamily="66" charset="-120"/>
              </a:rPr>
              <a:t>都</a:t>
            </a:r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2881313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以為</a:t>
            </a:r>
          </a:p>
        </p:txBody>
      </p:sp>
      <p:sp>
        <p:nvSpPr>
          <p:cNvPr id="10" name="Text Box 50"/>
          <p:cNvSpPr txBox="1">
            <a:spLocks noChangeArrowheads="1"/>
          </p:cNvSpPr>
          <p:nvPr/>
        </p:nvSpPr>
        <p:spPr bwMode="auto">
          <a:xfrm>
            <a:off x="4386263" y="2911475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因為</a:t>
            </a:r>
          </a:p>
        </p:txBody>
      </p:sp>
      <p:sp>
        <p:nvSpPr>
          <p:cNvPr id="11" name="Text Box 51"/>
          <p:cNvSpPr txBox="1">
            <a:spLocks noChangeArrowheads="1"/>
          </p:cNvSpPr>
          <p:nvPr/>
        </p:nvSpPr>
        <p:spPr bwMode="auto">
          <a:xfrm>
            <a:off x="4521200" y="164465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注音(標楷W5)" pitchFamily="66" charset="-120"/>
                <a:ea typeface="華康寬注音(標楷W5)" pitchFamily="66" charset="-120"/>
              </a:rPr>
              <a:t>為</a:t>
            </a:r>
          </a:p>
        </p:txBody>
      </p:sp>
      <p:sp>
        <p:nvSpPr>
          <p:cNvPr id="11286" name="AutoShape 52"/>
          <p:cNvSpPr>
            <a:spLocks/>
          </p:cNvSpPr>
          <p:nvPr/>
        </p:nvSpPr>
        <p:spPr bwMode="auto">
          <a:xfrm rot="-5400000">
            <a:off x="3694907" y="562769"/>
            <a:ext cx="488950" cy="1773237"/>
          </a:xfrm>
          <a:prstGeom prst="rightBrace">
            <a:avLst>
              <a:gd name="adj1" fmla="val 30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cxnSp>
        <p:nvCxnSpPr>
          <p:cNvPr id="12" name="AutoShape 53"/>
          <p:cNvCxnSpPr>
            <a:cxnSpLocks noChangeShapeType="1"/>
          </p:cNvCxnSpPr>
          <p:nvPr/>
        </p:nvCxnSpPr>
        <p:spPr bwMode="auto">
          <a:xfrm flipH="1">
            <a:off x="4783138" y="2466975"/>
            <a:ext cx="4762" cy="444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3" name="AutoShape 54"/>
          <p:cNvCxnSpPr>
            <a:cxnSpLocks noChangeShapeType="1"/>
          </p:cNvCxnSpPr>
          <p:nvPr/>
        </p:nvCxnSpPr>
        <p:spPr bwMode="auto">
          <a:xfrm>
            <a:off x="3276600" y="2466975"/>
            <a:ext cx="1588" cy="4445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4" name="Rectangle 55"/>
          <p:cNvSpPr>
            <a:spLocks noChangeArrowheads="1"/>
          </p:cNvSpPr>
          <p:nvPr/>
        </p:nvSpPr>
        <p:spPr bwMode="auto">
          <a:xfrm>
            <a:off x="3587750" y="492125"/>
            <a:ext cx="742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4400" b="1">
                <a:solidFill>
                  <a:srgbClr val="FF0000"/>
                </a:solidFill>
                <a:ea typeface="標楷體" pitchFamily="65" charset="-120"/>
              </a:rPr>
              <a:t>為</a:t>
            </a:r>
          </a:p>
        </p:txBody>
      </p:sp>
      <p:sp>
        <p:nvSpPr>
          <p:cNvPr id="15" name="Text Box 56"/>
          <p:cNvSpPr txBox="1">
            <a:spLocks noChangeArrowheads="1"/>
          </p:cNvSpPr>
          <p:nvPr/>
        </p:nvSpPr>
        <p:spPr bwMode="auto">
          <a:xfrm>
            <a:off x="3009900" y="164465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solidFill>
                  <a:srgbClr val="FF0000"/>
                </a:solidFill>
                <a:latin typeface="華康寬破音一(標楷W5)" pitchFamily="66" charset="-120"/>
                <a:ea typeface="華康寬破音一(標楷W5)" pitchFamily="66" charset="-120"/>
              </a:rPr>
              <a:t>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5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5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5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5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5649" grpId="0"/>
      <p:bldP spid="25650" grpId="0"/>
      <p:bldP spid="25651" grpId="0"/>
      <p:bldP spid="25656" grpId="0"/>
      <p:bldP spid="2" grpId="0"/>
      <p:bldP spid="3" grpId="0"/>
      <p:bldP spid="4" grpId="0"/>
      <p:bldP spid="8" grpId="0"/>
      <p:bldP spid="9" grpId="0"/>
      <p:bldP spid="10" grpId="0"/>
      <p:bldP spid="11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5" descr="1-1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8425"/>
            <a:ext cx="914400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2947988" y="336550"/>
            <a:ext cx="671512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/>
            <a:r>
              <a:rPr lang="en-US" altLang="zh-TW" sz="3200" b="1">
                <a:ea typeface="標楷體" pitchFamily="65" charset="-120"/>
              </a:rPr>
              <a:t>◎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滿地</a:t>
            </a:r>
            <a:r>
              <a:rPr lang="zh-TW" altLang="en-US" sz="3200" b="1">
                <a:ea typeface="標楷體" pitchFamily="65" charset="-120"/>
              </a:rPr>
              <a:t>都是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落葉</a:t>
            </a:r>
            <a:r>
              <a:rPr lang="en-US" altLang="zh-TW" sz="3200" b="1">
                <a:ea typeface="標楷體" pitchFamily="65" charset="-120"/>
              </a:rPr>
              <a:t> </a:t>
            </a:r>
          </a:p>
        </p:txBody>
      </p:sp>
      <p:sp>
        <p:nvSpPr>
          <p:cNvPr id="12292" name="AutoShape 24"/>
          <p:cNvSpPr>
            <a:spLocks noChangeArrowheads="1"/>
          </p:cNvSpPr>
          <p:nvPr/>
        </p:nvSpPr>
        <p:spPr bwMode="auto">
          <a:xfrm flipH="1">
            <a:off x="7673975" y="358775"/>
            <a:ext cx="1190625" cy="2436813"/>
          </a:xfrm>
          <a:prstGeom prst="verticalScrol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TW" altLang="en-US" sz="3600" b="1">
                <a:solidFill>
                  <a:srgbClr val="FF0066"/>
                </a:solidFill>
                <a:ea typeface="標楷體" pitchFamily="65" charset="-120"/>
              </a:rPr>
              <a:t>短語練習</a:t>
            </a:r>
          </a:p>
        </p:txBody>
      </p:sp>
      <p:sp>
        <p:nvSpPr>
          <p:cNvPr id="12293" name="Text Box 25"/>
          <p:cNvSpPr txBox="1">
            <a:spLocks noChangeArrowheads="1"/>
          </p:cNvSpPr>
          <p:nvPr/>
        </p:nvSpPr>
        <p:spPr bwMode="auto">
          <a:xfrm>
            <a:off x="7002463" y="357188"/>
            <a:ext cx="671512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>
              <a:spcBef>
                <a:spcPct val="50000"/>
              </a:spcBef>
            </a:pPr>
            <a:r>
              <a:rPr lang="en-US" altLang="zh-TW" sz="3200" b="1">
                <a:ea typeface="標楷體" pitchFamily="65" charset="-120"/>
              </a:rPr>
              <a:t>◎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樹林裡</a:t>
            </a:r>
            <a:r>
              <a:rPr lang="zh-TW" altLang="en-US" sz="3200" b="1">
                <a:ea typeface="標楷體" pitchFamily="65" charset="-120"/>
              </a:rPr>
              <a:t>很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安靜</a:t>
            </a:r>
          </a:p>
        </p:txBody>
      </p:sp>
      <p:sp>
        <p:nvSpPr>
          <p:cNvPr id="10278" name="Text Box 25"/>
          <p:cNvSpPr txBox="1">
            <a:spLocks noChangeArrowheads="1"/>
          </p:cNvSpPr>
          <p:nvPr/>
        </p:nvSpPr>
        <p:spPr bwMode="auto">
          <a:xfrm>
            <a:off x="6330950" y="841375"/>
            <a:ext cx="671513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教室裡</a:t>
            </a:r>
            <a:r>
              <a:rPr lang="zh-TW" altLang="en-US" sz="3200" b="1">
                <a:ea typeface="標楷體" pitchFamily="65" charset="-120"/>
              </a:rPr>
              <a:t>很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吵鬧</a:t>
            </a:r>
          </a:p>
        </p:txBody>
      </p:sp>
      <p:sp>
        <p:nvSpPr>
          <p:cNvPr id="10279" name="Text Box 25"/>
          <p:cNvSpPr txBox="1">
            <a:spLocks noChangeArrowheads="1"/>
          </p:cNvSpPr>
          <p:nvPr/>
        </p:nvSpPr>
        <p:spPr bwMode="auto">
          <a:xfrm>
            <a:off x="5659438" y="841375"/>
            <a:ext cx="671512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市場裡</a:t>
            </a:r>
            <a:r>
              <a:rPr lang="zh-TW" altLang="en-US" sz="3200" b="1">
                <a:ea typeface="標楷體" pitchFamily="65" charset="-120"/>
              </a:rPr>
              <a:t>很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熱鬧</a:t>
            </a:r>
          </a:p>
        </p:txBody>
      </p:sp>
      <p:sp>
        <p:nvSpPr>
          <p:cNvPr id="10280" name="Text Box 25"/>
          <p:cNvSpPr txBox="1">
            <a:spLocks noChangeArrowheads="1"/>
          </p:cNvSpPr>
          <p:nvPr/>
        </p:nvSpPr>
        <p:spPr bwMode="auto">
          <a:xfrm>
            <a:off x="4987925" y="841375"/>
            <a:ext cx="671513" cy="357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山洞裡</a:t>
            </a:r>
            <a:r>
              <a:rPr lang="zh-TW" altLang="en-US" sz="3200" b="1">
                <a:ea typeface="標楷體" pitchFamily="65" charset="-120"/>
              </a:rPr>
              <a:t>很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黑暗</a:t>
            </a:r>
          </a:p>
        </p:txBody>
      </p:sp>
      <p:sp>
        <p:nvSpPr>
          <p:cNvPr id="10281" name="Text Box 25" descr="poButton"/>
          <p:cNvSpPr txBox="1">
            <a:spLocks noChangeArrowheads="1"/>
          </p:cNvSpPr>
          <p:nvPr/>
        </p:nvSpPr>
        <p:spPr bwMode="auto">
          <a:xfrm>
            <a:off x="4987925" y="841375"/>
            <a:ext cx="671513" cy="35766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0282" name="Text Box 25" descr="poButton"/>
          <p:cNvSpPr txBox="1">
            <a:spLocks noChangeArrowheads="1"/>
          </p:cNvSpPr>
          <p:nvPr/>
        </p:nvSpPr>
        <p:spPr bwMode="auto">
          <a:xfrm>
            <a:off x="5659438" y="841375"/>
            <a:ext cx="671512" cy="35766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0283" name="Text Box 25" descr="poButton"/>
          <p:cNvSpPr txBox="1">
            <a:spLocks noChangeArrowheads="1"/>
          </p:cNvSpPr>
          <p:nvPr/>
        </p:nvSpPr>
        <p:spPr bwMode="auto">
          <a:xfrm>
            <a:off x="6330950" y="841375"/>
            <a:ext cx="671513" cy="35766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0284" name="Text Box 5"/>
          <p:cNvSpPr txBox="1">
            <a:spLocks noChangeArrowheads="1"/>
          </p:cNvSpPr>
          <p:nvPr/>
        </p:nvSpPr>
        <p:spPr bwMode="auto">
          <a:xfrm>
            <a:off x="2276475" y="757238"/>
            <a:ext cx="671513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/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滿桌</a:t>
            </a:r>
            <a:r>
              <a:rPr lang="zh-TW" altLang="en-US" sz="3200" b="1">
                <a:ea typeface="標楷體" pitchFamily="65" charset="-120"/>
              </a:rPr>
              <a:t>都是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書本</a:t>
            </a:r>
            <a:r>
              <a:rPr lang="en-US" altLang="zh-TW" sz="3200" b="1">
                <a:ea typeface="標楷體" pitchFamily="65" charset="-120"/>
              </a:rPr>
              <a:t> </a:t>
            </a:r>
          </a:p>
        </p:txBody>
      </p:sp>
      <p:sp>
        <p:nvSpPr>
          <p:cNvPr id="10285" name="Text Box 5"/>
          <p:cNvSpPr txBox="1">
            <a:spLocks noChangeArrowheads="1"/>
          </p:cNvSpPr>
          <p:nvPr/>
        </p:nvSpPr>
        <p:spPr bwMode="auto">
          <a:xfrm>
            <a:off x="1604963" y="757238"/>
            <a:ext cx="671512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/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滿天</a:t>
            </a:r>
            <a:r>
              <a:rPr lang="zh-TW" altLang="en-US" sz="3200" b="1">
                <a:ea typeface="標楷體" pitchFamily="65" charset="-120"/>
              </a:rPr>
              <a:t>都是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星星</a:t>
            </a:r>
            <a:r>
              <a:rPr lang="en-US" altLang="zh-TW" sz="3200" b="1">
                <a:ea typeface="標楷體" pitchFamily="65" charset="-120"/>
              </a:rPr>
              <a:t> </a:t>
            </a:r>
          </a:p>
        </p:txBody>
      </p:sp>
      <p:sp>
        <p:nvSpPr>
          <p:cNvPr id="10286" name="Text Box 5"/>
          <p:cNvSpPr txBox="1">
            <a:spLocks noChangeArrowheads="1"/>
          </p:cNvSpPr>
          <p:nvPr/>
        </p:nvSpPr>
        <p:spPr bwMode="auto">
          <a:xfrm>
            <a:off x="933450" y="757238"/>
            <a:ext cx="671513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just" fontAlgn="ctr"/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滿嘴</a:t>
            </a:r>
            <a:r>
              <a:rPr lang="zh-TW" altLang="en-US" sz="3200" b="1">
                <a:ea typeface="標楷體" pitchFamily="65" charset="-120"/>
              </a:rPr>
              <a:t>都是</a:t>
            </a:r>
            <a:r>
              <a:rPr lang="zh-TW" altLang="en-US" sz="3200" b="1">
                <a:solidFill>
                  <a:srgbClr val="FF0000"/>
                </a:solidFill>
                <a:ea typeface="標楷體" pitchFamily="65" charset="-120"/>
              </a:rPr>
              <a:t>食物</a:t>
            </a:r>
            <a:r>
              <a:rPr lang="en-US" altLang="zh-TW" sz="3200" b="1">
                <a:ea typeface="標楷體" pitchFamily="65" charset="-120"/>
              </a:rPr>
              <a:t> </a:t>
            </a:r>
          </a:p>
        </p:txBody>
      </p:sp>
      <p:sp>
        <p:nvSpPr>
          <p:cNvPr id="10287" name="Text Box 5" descr="poButton"/>
          <p:cNvSpPr txBox="1">
            <a:spLocks noChangeArrowheads="1"/>
          </p:cNvSpPr>
          <p:nvPr/>
        </p:nvSpPr>
        <p:spPr bwMode="auto">
          <a:xfrm>
            <a:off x="933450" y="757238"/>
            <a:ext cx="671513" cy="31765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0288" name="Text Box 5" descr="poButton"/>
          <p:cNvSpPr txBox="1">
            <a:spLocks noChangeArrowheads="1"/>
          </p:cNvSpPr>
          <p:nvPr/>
        </p:nvSpPr>
        <p:spPr bwMode="auto">
          <a:xfrm>
            <a:off x="1604963" y="757238"/>
            <a:ext cx="671512" cy="31765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0289" name="Text Box 5" descr="poButton"/>
          <p:cNvSpPr txBox="1">
            <a:spLocks noChangeArrowheads="1"/>
          </p:cNvSpPr>
          <p:nvPr/>
        </p:nvSpPr>
        <p:spPr bwMode="auto">
          <a:xfrm>
            <a:off x="2276475" y="757238"/>
            <a:ext cx="671513" cy="31765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9"/>
                  </p:tgtEl>
                </p:cond>
              </p:nextCondLst>
            </p:seq>
          </p:childTnLst>
        </p:cTn>
      </p:par>
    </p:tnLst>
    <p:bldLst>
      <p:bldP spid="10278" grpId="0"/>
      <p:bldP spid="10279" grpId="0"/>
      <p:bldP spid="10280" grpId="0"/>
      <p:bldP spid="10284" grpId="0"/>
      <p:bldP spid="10285" grpId="0"/>
      <p:bldP spid="102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5" descr="1-1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94000"/>
            <a:ext cx="9144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24"/>
          <p:cNvSpPr>
            <a:spLocks noChangeArrowheads="1"/>
          </p:cNvSpPr>
          <p:nvPr/>
        </p:nvSpPr>
        <p:spPr bwMode="auto">
          <a:xfrm flipH="1">
            <a:off x="7916863" y="357188"/>
            <a:ext cx="1190625" cy="2436812"/>
          </a:xfrm>
          <a:prstGeom prst="verticalScroll">
            <a:avLst>
              <a:gd name="adj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TW" altLang="en-US" sz="3600" b="1">
                <a:solidFill>
                  <a:srgbClr val="FF0066"/>
                </a:solidFill>
                <a:ea typeface="標楷體" pitchFamily="65" charset="-120"/>
              </a:rPr>
              <a:t>句型練習</a:t>
            </a:r>
          </a:p>
        </p:txBody>
      </p:sp>
      <p:sp>
        <p:nvSpPr>
          <p:cNvPr id="13316" name="Text Box 25"/>
          <p:cNvSpPr txBox="1">
            <a:spLocks noChangeArrowheads="1"/>
          </p:cNvSpPr>
          <p:nvPr/>
        </p:nvSpPr>
        <p:spPr bwMode="auto">
          <a:xfrm>
            <a:off x="7245350" y="274638"/>
            <a:ext cx="67151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3200" b="1">
                <a:ea typeface="標楷體" pitchFamily="65" charset="-120"/>
              </a:rPr>
              <a:t>◎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要到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才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endParaRPr lang="en-US" altLang="zh-TW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55" name="Text Box 25"/>
          <p:cNvSpPr txBox="1">
            <a:spLocks noChangeArrowheads="1"/>
          </p:cNvSpPr>
          <p:nvPr/>
        </p:nvSpPr>
        <p:spPr bwMode="auto">
          <a:xfrm>
            <a:off x="6573838" y="796925"/>
            <a:ext cx="671512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媽媽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要到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今天下午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才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有空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zh-TW" altLang="en-US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57" name="Text Box 25"/>
          <p:cNvSpPr txBox="1">
            <a:spLocks noChangeArrowheads="1"/>
          </p:cNvSpPr>
          <p:nvPr/>
        </p:nvSpPr>
        <p:spPr bwMode="auto">
          <a:xfrm>
            <a:off x="5902325" y="796925"/>
            <a:ext cx="671513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老師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要到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鐘聲響完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才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下課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zh-TW" altLang="en-US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58" name="Text Box 25" descr="poButton"/>
          <p:cNvSpPr txBox="1">
            <a:spLocks noChangeArrowheads="1"/>
          </p:cNvSpPr>
          <p:nvPr/>
        </p:nvSpPr>
        <p:spPr bwMode="auto">
          <a:xfrm>
            <a:off x="5902325" y="796925"/>
            <a:ext cx="671513" cy="5270500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22559" name="Text Box 25" descr="poButton"/>
          <p:cNvSpPr txBox="1">
            <a:spLocks noChangeArrowheads="1"/>
          </p:cNvSpPr>
          <p:nvPr/>
        </p:nvSpPr>
        <p:spPr bwMode="auto">
          <a:xfrm>
            <a:off x="6573838" y="796925"/>
            <a:ext cx="671512" cy="5270500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3321" name="Text Box 25"/>
          <p:cNvSpPr txBox="1">
            <a:spLocks noChangeArrowheads="1"/>
          </p:cNvSpPr>
          <p:nvPr/>
        </p:nvSpPr>
        <p:spPr bwMode="auto">
          <a:xfrm>
            <a:off x="4892675" y="274638"/>
            <a:ext cx="67151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3200" b="1">
                <a:ea typeface="標楷體" pitchFamily="65" charset="-120"/>
              </a:rPr>
              <a:t>◎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正想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endParaRPr lang="en-US" altLang="zh-TW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61" name="Text Box 25"/>
          <p:cNvSpPr txBox="1">
            <a:spLocks noChangeArrowheads="1"/>
          </p:cNvSpPr>
          <p:nvPr/>
        </p:nvSpPr>
        <p:spPr bwMode="auto">
          <a:xfrm>
            <a:off x="4219575" y="796925"/>
            <a:ext cx="671513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我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正想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告訴你這件事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zh-TW" altLang="en-US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62" name="Text Box 25"/>
          <p:cNvSpPr txBox="1">
            <a:spLocks noChangeArrowheads="1"/>
          </p:cNvSpPr>
          <p:nvPr/>
        </p:nvSpPr>
        <p:spPr bwMode="auto">
          <a:xfrm>
            <a:off x="3509963" y="796925"/>
            <a:ext cx="671512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媽媽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正想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出去買菜</a:t>
            </a:r>
            <a:r>
              <a:rPr lang="zh-TW" altLang="en-US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zh-TW" altLang="en-US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63" name="Text Box 25" descr="poButton"/>
          <p:cNvSpPr txBox="1">
            <a:spLocks noChangeArrowheads="1"/>
          </p:cNvSpPr>
          <p:nvPr/>
        </p:nvSpPr>
        <p:spPr bwMode="auto">
          <a:xfrm>
            <a:off x="3509963" y="796925"/>
            <a:ext cx="671512" cy="43894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22564" name="Text Box 25" descr="poButton"/>
          <p:cNvSpPr txBox="1">
            <a:spLocks noChangeArrowheads="1"/>
          </p:cNvSpPr>
          <p:nvPr/>
        </p:nvSpPr>
        <p:spPr bwMode="auto">
          <a:xfrm>
            <a:off x="4219575" y="796925"/>
            <a:ext cx="671513" cy="43894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13326" name="Text Box 25"/>
          <p:cNvSpPr txBox="1">
            <a:spLocks noChangeArrowheads="1"/>
          </p:cNvSpPr>
          <p:nvPr/>
        </p:nvSpPr>
        <p:spPr bwMode="auto">
          <a:xfrm>
            <a:off x="2513013" y="274638"/>
            <a:ext cx="67151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TW" sz="3200" b="1">
                <a:ea typeface="標楷體" pitchFamily="65" charset="-120"/>
              </a:rPr>
              <a:t>◎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也要</a:t>
            </a:r>
            <a:r>
              <a:rPr lang="en-US" altLang="zh-TW" sz="3200" b="1">
                <a:solidFill>
                  <a:srgbClr val="0000FF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endParaRPr lang="en-US" altLang="zh-TW" sz="32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22566" name="Text Box 25"/>
          <p:cNvSpPr txBox="1">
            <a:spLocks noChangeArrowheads="1"/>
          </p:cNvSpPr>
          <p:nvPr/>
        </p:nvSpPr>
        <p:spPr bwMode="auto">
          <a:xfrm>
            <a:off x="1570038" y="598488"/>
            <a:ext cx="67151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我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也要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去圖書館借書</a:t>
            </a:r>
            <a:endParaRPr lang="zh-TW" altLang="en-US" sz="3200" b="1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22567" name="Text Box 25"/>
          <p:cNvSpPr txBox="1">
            <a:spLocks noChangeArrowheads="1"/>
          </p:cNvSpPr>
          <p:nvPr/>
        </p:nvSpPr>
        <p:spPr bwMode="auto">
          <a:xfrm>
            <a:off x="898525" y="598488"/>
            <a:ext cx="67151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哥哥</a:t>
            </a: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也要</a:t>
            </a:r>
            <a:r>
              <a:rPr lang="zh-TW" altLang="en-US" sz="32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去操場打球</a:t>
            </a:r>
            <a:endParaRPr lang="zh-TW" altLang="en-US" sz="3200" b="1">
              <a:solidFill>
                <a:srgbClr val="FF0000"/>
              </a:solidFill>
              <a:ea typeface="標楷體" pitchFamily="65" charset="-120"/>
            </a:endParaRPr>
          </a:p>
        </p:txBody>
      </p:sp>
      <p:sp>
        <p:nvSpPr>
          <p:cNvPr id="22568" name="Text Box 25" descr="poButton"/>
          <p:cNvSpPr txBox="1">
            <a:spLocks noChangeArrowheads="1"/>
          </p:cNvSpPr>
          <p:nvPr/>
        </p:nvSpPr>
        <p:spPr bwMode="auto">
          <a:xfrm>
            <a:off x="898525" y="598488"/>
            <a:ext cx="671513" cy="438943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  <p:sp>
        <p:nvSpPr>
          <p:cNvPr id="22569" name="Text Box 25" descr="poButton"/>
          <p:cNvSpPr txBox="1">
            <a:spLocks noChangeArrowheads="1"/>
          </p:cNvSpPr>
          <p:nvPr/>
        </p:nvSpPr>
        <p:spPr bwMode="auto">
          <a:xfrm>
            <a:off x="1570038" y="598488"/>
            <a:ext cx="671512" cy="438943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5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2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69"/>
                  </p:tgtEl>
                </p:cond>
              </p:nextCondLst>
            </p:seq>
          </p:childTnLst>
        </p:cTn>
      </p:par>
    </p:tnLst>
    <p:bldLst>
      <p:bldP spid="22555" grpId="0"/>
      <p:bldP spid="22557" grpId="0"/>
      <p:bldP spid="22561" grpId="0"/>
      <p:bldP spid="22562" grpId="0"/>
      <p:bldP spid="22566" grpId="0"/>
      <p:bldP spid="225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8" name="Picture 66" descr="燕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0" y="5083175"/>
            <a:ext cx="12065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2976563" y="285750"/>
            <a:ext cx="2722562" cy="141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TW" altLang="en-US" sz="4000" b="1">
                <a:ea typeface="標楷體" pitchFamily="65" charset="-120"/>
              </a:rPr>
              <a:t>動物過冬</a:t>
            </a:r>
          </a:p>
        </p:txBody>
      </p:sp>
      <p:cxnSp>
        <p:nvCxnSpPr>
          <p:cNvPr id="3080" name="AutoShape 8"/>
          <p:cNvCxnSpPr>
            <a:cxnSpLocks noChangeShapeType="1"/>
            <a:stCxn id="3079" idx="6"/>
          </p:cNvCxnSpPr>
          <p:nvPr/>
        </p:nvCxnSpPr>
        <p:spPr bwMode="auto">
          <a:xfrm>
            <a:off x="5699125" y="992188"/>
            <a:ext cx="658813" cy="7937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6357938" y="306388"/>
            <a:ext cx="1020762" cy="1392237"/>
          </a:xfrm>
          <a:prstGeom prst="diamond">
            <a:avLst/>
          </a:prstGeom>
          <a:gradFill rotWithShape="1">
            <a:gsLst>
              <a:gs pos="0">
                <a:srgbClr val="FFFFFF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TW" altLang="en-US" sz="3200" b="1">
                <a:ea typeface="標楷體" pitchFamily="65" charset="-120"/>
              </a:rPr>
              <a:t>開</a:t>
            </a:r>
          </a:p>
          <a:p>
            <a:pPr algn="ctr"/>
            <a:r>
              <a:rPr lang="zh-TW" altLang="en-US" sz="3200" b="1">
                <a:ea typeface="標楷體" pitchFamily="65" charset="-120"/>
              </a:rPr>
              <a:t>始</a:t>
            </a:r>
          </a:p>
        </p:txBody>
      </p:sp>
      <p:cxnSp>
        <p:nvCxnSpPr>
          <p:cNvPr id="3082" name="AutoShape 10"/>
          <p:cNvCxnSpPr>
            <a:cxnSpLocks noChangeShapeType="1"/>
            <a:stCxn id="3079" idx="4"/>
            <a:endCxn id="3084" idx="0"/>
          </p:cNvCxnSpPr>
          <p:nvPr/>
        </p:nvCxnSpPr>
        <p:spPr bwMode="auto">
          <a:xfrm>
            <a:off x="4338638" y="1698625"/>
            <a:ext cx="0" cy="333375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3083" name="AutoShape 11"/>
          <p:cNvCxnSpPr>
            <a:cxnSpLocks noChangeShapeType="1"/>
            <a:stCxn id="3079" idx="2"/>
          </p:cNvCxnSpPr>
          <p:nvPr/>
        </p:nvCxnSpPr>
        <p:spPr bwMode="auto">
          <a:xfrm flipH="1">
            <a:off x="2360613" y="992188"/>
            <a:ext cx="615950" cy="7937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806825" y="2032000"/>
            <a:ext cx="1063625" cy="1392238"/>
          </a:xfrm>
          <a:prstGeom prst="diamond">
            <a:avLst/>
          </a:prstGeom>
          <a:gradFill rotWithShape="1">
            <a:gsLst>
              <a:gs pos="0">
                <a:srgbClr val="FFFFFF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TW" altLang="en-US" sz="3200" b="1">
                <a:ea typeface="標楷體" pitchFamily="65" charset="-120"/>
              </a:rPr>
              <a:t>經</a:t>
            </a:r>
          </a:p>
          <a:p>
            <a:pPr algn="ctr"/>
            <a:r>
              <a:rPr lang="zh-TW" altLang="en-US" sz="3200" b="1">
                <a:ea typeface="標楷體" pitchFamily="65" charset="-120"/>
              </a:rPr>
              <a:t>過</a:t>
            </a:r>
          </a:p>
        </p:txBody>
      </p: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1296988" y="306388"/>
            <a:ext cx="1063625" cy="1392237"/>
          </a:xfrm>
          <a:prstGeom prst="diamond">
            <a:avLst/>
          </a:prstGeom>
          <a:gradFill rotWithShape="1">
            <a:gsLst>
              <a:gs pos="0">
                <a:srgbClr val="FFFFFF"/>
              </a:gs>
              <a:gs pos="100000">
                <a:srgbClr val="FFCC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TW" altLang="en-US" sz="3200" b="1">
                <a:ea typeface="標楷體" pitchFamily="65" charset="-120"/>
              </a:rPr>
              <a:t>結</a:t>
            </a:r>
          </a:p>
          <a:p>
            <a:pPr algn="ctr"/>
            <a:r>
              <a:rPr lang="zh-TW" altLang="en-US" sz="3200" b="1">
                <a:ea typeface="標楷體" pitchFamily="65" charset="-120"/>
              </a:rPr>
              <a:t>果</a:t>
            </a: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331788" y="2320925"/>
            <a:ext cx="611187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30000"/>
              </a:spcBef>
            </a:pPr>
            <a:r>
              <a:rPr lang="zh-TW" altLang="en-US" sz="2800" b="1">
                <a:solidFill>
                  <a:srgbClr val="0000FF"/>
                </a:solidFill>
                <a:ea typeface="標楷體" pitchFamily="65" charset="-120"/>
              </a:rPr>
              <a:t>準備食物過冬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7378700" y="534988"/>
            <a:ext cx="1036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主角</a:t>
            </a:r>
          </a:p>
        </p:txBody>
      </p:sp>
      <p:cxnSp>
        <p:nvCxnSpPr>
          <p:cNvPr id="5151" name="AutoShape 31"/>
          <p:cNvCxnSpPr>
            <a:cxnSpLocks noChangeShapeType="1"/>
            <a:stCxn id="3081" idx="3"/>
            <a:endCxn id="5152" idx="0"/>
          </p:cNvCxnSpPr>
          <p:nvPr/>
        </p:nvCxnSpPr>
        <p:spPr bwMode="auto">
          <a:xfrm flipV="1">
            <a:off x="7378700" y="992188"/>
            <a:ext cx="1243013" cy="11112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8207375" y="992188"/>
            <a:ext cx="8286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小螞蟻</a:t>
            </a: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7059613" y="3803650"/>
            <a:ext cx="82867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找不到朋友們</a:t>
            </a:r>
          </a:p>
        </p:txBody>
      </p:sp>
      <p:cxnSp>
        <p:nvCxnSpPr>
          <p:cNvPr id="5154" name="AutoShape 34"/>
          <p:cNvCxnSpPr>
            <a:cxnSpLocks noChangeShapeType="1"/>
            <a:stCxn id="3081" idx="2"/>
            <a:endCxn id="5153" idx="0"/>
          </p:cNvCxnSpPr>
          <p:nvPr/>
        </p:nvCxnSpPr>
        <p:spPr bwMode="auto">
          <a:xfrm rot="16200000" flipH="1">
            <a:off x="6119019" y="2448719"/>
            <a:ext cx="2105025" cy="604837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5155" name="Text Box 35"/>
          <p:cNvSpPr txBox="1">
            <a:spLocks noChangeArrowheads="1"/>
          </p:cNvSpPr>
          <p:nvPr/>
        </p:nvSpPr>
        <p:spPr bwMode="auto">
          <a:xfrm rot="-922187">
            <a:off x="7048500" y="1300163"/>
            <a:ext cx="658813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發生什麼事</a:t>
            </a:r>
            <a:endParaRPr lang="en-US" altLang="zh-TW" sz="2400" b="1">
              <a:ea typeface="標楷體" pitchFamily="65" charset="-120"/>
            </a:endParaRPr>
          </a:p>
          <a:p>
            <a:pPr algn="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？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699125" y="3614738"/>
            <a:ext cx="671513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990000"/>
                </a:solidFill>
                <a:ea typeface="標楷體" pitchFamily="65" charset="-120"/>
              </a:rPr>
              <a:t>去南方過冬。</a:t>
            </a:r>
          </a:p>
        </p:txBody>
      </p:sp>
      <p:cxnSp>
        <p:nvCxnSpPr>
          <p:cNvPr id="5158" name="AutoShape 38"/>
          <p:cNvCxnSpPr>
            <a:cxnSpLocks noChangeShapeType="1"/>
            <a:stCxn id="3135" idx="3"/>
            <a:endCxn id="5156" idx="1"/>
          </p:cNvCxnSpPr>
          <p:nvPr/>
        </p:nvCxnSpPr>
        <p:spPr bwMode="auto">
          <a:xfrm>
            <a:off x="4603750" y="4911725"/>
            <a:ext cx="1095375" cy="0"/>
          </a:xfrm>
          <a:prstGeom prst="straightConnector1">
            <a:avLst/>
          </a:prstGeom>
          <a:noFill/>
          <a:ln w="38100">
            <a:solidFill>
              <a:srgbClr val="CC6600"/>
            </a:solidFill>
            <a:round/>
            <a:headEnd/>
            <a:tailEnd type="triangle" w="med" len="med"/>
          </a:ln>
        </p:spPr>
      </p:cxn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1989138" y="3803650"/>
            <a:ext cx="11588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990000"/>
                </a:solidFill>
                <a:ea typeface="標楷體" pitchFamily="65" charset="-120"/>
              </a:rPr>
              <a:t>睡在洞裡，不吃不動。</a:t>
            </a:r>
          </a:p>
        </p:txBody>
      </p:sp>
      <p:cxnSp>
        <p:nvCxnSpPr>
          <p:cNvPr id="5177" name="AutoShape 57"/>
          <p:cNvCxnSpPr>
            <a:cxnSpLocks noChangeShapeType="1"/>
            <a:stCxn id="3135" idx="1"/>
            <a:endCxn id="5161" idx="3"/>
          </p:cNvCxnSpPr>
          <p:nvPr/>
        </p:nvCxnSpPr>
        <p:spPr bwMode="auto">
          <a:xfrm flipH="1">
            <a:off x="3148013" y="4911725"/>
            <a:ext cx="923925" cy="0"/>
          </a:xfrm>
          <a:prstGeom prst="straightConnector1">
            <a:avLst/>
          </a:prstGeom>
          <a:noFill/>
          <a:ln w="38100">
            <a:solidFill>
              <a:srgbClr val="CC6600"/>
            </a:solidFill>
            <a:round/>
            <a:headEnd/>
            <a:tailEnd type="triangle" w="med" len="med"/>
          </a:ln>
        </p:spPr>
      </p:cxnSp>
      <p:sp>
        <p:nvSpPr>
          <p:cNvPr id="2" name="Text Box 35"/>
          <p:cNvSpPr txBox="1">
            <a:spLocks noChangeArrowheads="1"/>
          </p:cNvSpPr>
          <p:nvPr/>
        </p:nvSpPr>
        <p:spPr bwMode="auto">
          <a:xfrm>
            <a:off x="3148013" y="3886200"/>
            <a:ext cx="6588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青蛙</a:t>
            </a:r>
          </a:p>
        </p:txBody>
      </p:sp>
      <p:sp>
        <p:nvSpPr>
          <p:cNvPr id="3" name="Text Box 30"/>
          <p:cNvSpPr txBox="1">
            <a:spLocks noChangeArrowheads="1"/>
          </p:cNvSpPr>
          <p:nvPr/>
        </p:nvSpPr>
        <p:spPr bwMode="auto">
          <a:xfrm>
            <a:off x="4870450" y="3886200"/>
            <a:ext cx="777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燕子</a:t>
            </a:r>
          </a:p>
        </p:txBody>
      </p:sp>
      <p:cxnSp>
        <p:nvCxnSpPr>
          <p:cNvPr id="3127" name="AutoShape 55"/>
          <p:cNvCxnSpPr>
            <a:cxnSpLocks noChangeShapeType="1"/>
            <a:stCxn id="3085" idx="1"/>
            <a:endCxn id="3099" idx="0"/>
          </p:cNvCxnSpPr>
          <p:nvPr/>
        </p:nvCxnSpPr>
        <p:spPr bwMode="auto">
          <a:xfrm flipH="1">
            <a:off x="638175" y="1003300"/>
            <a:ext cx="658813" cy="1317625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4" name="Text Box 30"/>
          <p:cNvSpPr txBox="1">
            <a:spLocks noChangeArrowheads="1"/>
          </p:cNvSpPr>
          <p:nvPr/>
        </p:nvSpPr>
        <p:spPr bwMode="auto">
          <a:xfrm rot="1575824">
            <a:off x="355600" y="844550"/>
            <a:ext cx="5873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TW" altLang="en-US" sz="2400" b="1">
                <a:ea typeface="標楷體" pitchFamily="65" charset="-120"/>
              </a:rPr>
              <a:t>小螞蟻</a:t>
            </a:r>
          </a:p>
        </p:txBody>
      </p:sp>
      <p:sp>
        <p:nvSpPr>
          <p:cNvPr id="3135" name="Text Box 63"/>
          <p:cNvSpPr txBox="1">
            <a:spLocks noChangeArrowheads="1"/>
          </p:cNvSpPr>
          <p:nvPr/>
        </p:nvSpPr>
        <p:spPr bwMode="auto">
          <a:xfrm>
            <a:off x="4071938" y="3886200"/>
            <a:ext cx="531812" cy="20510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過冬方式</a:t>
            </a:r>
          </a:p>
        </p:txBody>
      </p:sp>
      <p:cxnSp>
        <p:nvCxnSpPr>
          <p:cNvPr id="3136" name="AutoShape 64"/>
          <p:cNvCxnSpPr>
            <a:cxnSpLocks noChangeShapeType="1"/>
            <a:stCxn id="3084" idx="2"/>
            <a:endCxn id="3135" idx="0"/>
          </p:cNvCxnSpPr>
          <p:nvPr/>
        </p:nvCxnSpPr>
        <p:spPr bwMode="auto">
          <a:xfrm>
            <a:off x="4338638" y="3424238"/>
            <a:ext cx="0" cy="461962"/>
          </a:xfrm>
          <a:prstGeom prst="straightConnector1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</p:cxnSp>
      <p:pic>
        <p:nvPicPr>
          <p:cNvPr id="3137" name="Picture 65" descr="螞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1938" y="4708525"/>
            <a:ext cx="103505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9" name="Picture 67" descr="螞蟻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4488" y="2611438"/>
            <a:ext cx="107156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0" name="Picture 68" descr="青蛙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8013" y="5184775"/>
            <a:ext cx="769937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000"/>
                                        <p:tgtEl>
                                          <p:spTgt spid="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</p:childTnLst>
        </p:cTn>
      </p:par>
    </p:tnLst>
    <p:bldLst>
      <p:bldP spid="3079" grpId="0" animBg="1"/>
      <p:bldP spid="3081" grpId="0" animBg="1"/>
      <p:bldP spid="3084" grpId="0" animBg="1"/>
      <p:bldP spid="3085" grpId="0" animBg="1"/>
      <p:bldP spid="3099" grpId="0"/>
      <p:bldP spid="5150" grpId="0"/>
      <p:bldP spid="5152" grpId="0"/>
      <p:bldP spid="5153" grpId="0"/>
      <p:bldP spid="5155" grpId="0"/>
      <p:bldP spid="5156" grpId="0"/>
      <p:bldP spid="5161" grpId="0"/>
      <p:bldP spid="2" grpId="0"/>
      <p:bldP spid="3" grpId="0"/>
      <p:bldP spid="4" grpId="0"/>
      <p:bldP spid="31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7867650" y="369888"/>
            <a:ext cx="6858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800" b="1">
                <a:ea typeface="標楷體" pitchFamily="65" charset="-120"/>
              </a:rPr>
              <a:t>文體：</a:t>
            </a:r>
          </a:p>
          <a:p>
            <a:endParaRPr lang="en-US" altLang="zh-TW" sz="48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867650" y="2611438"/>
            <a:ext cx="8001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600" b="1">
                <a:solidFill>
                  <a:srgbClr val="0000FF"/>
                </a:solidFill>
                <a:ea typeface="標楷體" pitchFamily="65" charset="-120"/>
              </a:rPr>
              <a:t>記敘文</a:t>
            </a:r>
          </a:p>
        </p:txBody>
      </p:sp>
      <p:sp>
        <p:nvSpPr>
          <p:cNvPr id="14342" name="Rectangle 6" descr="poButton"/>
          <p:cNvSpPr>
            <a:spLocks noChangeArrowheads="1"/>
          </p:cNvSpPr>
          <p:nvPr/>
        </p:nvSpPr>
        <p:spPr bwMode="auto">
          <a:xfrm>
            <a:off x="7753350" y="2795588"/>
            <a:ext cx="800100" cy="2057400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5905500" y="369888"/>
            <a:ext cx="6858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4800" b="1">
                <a:ea typeface="標楷體" pitchFamily="65" charset="-120"/>
              </a:rPr>
              <a:t>課文大意：</a:t>
            </a:r>
          </a:p>
          <a:p>
            <a:endParaRPr lang="en-US" altLang="zh-TW" sz="4800" b="1">
              <a:solidFill>
                <a:srgbClr val="0000FF"/>
              </a:solidFill>
              <a:ea typeface="標楷體" pitchFamily="65" charset="-12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2078038" y="369888"/>
            <a:ext cx="3598862" cy="58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冬天來了，</a:t>
            </a:r>
          </a:p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燕子到南方過冬，</a:t>
            </a:r>
          </a:p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青蛙在洞裡睡覺，</a:t>
            </a:r>
          </a:p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小螞蟻也要多找些食物</a:t>
            </a:r>
          </a:p>
          <a:p>
            <a:pPr>
              <a:spcBef>
                <a:spcPct val="50000"/>
              </a:spcBef>
            </a:pPr>
            <a:r>
              <a:rPr lang="zh-TW" altLang="en-US" sz="3200" b="1">
                <a:solidFill>
                  <a:srgbClr val="0000FF"/>
                </a:solidFill>
                <a:ea typeface="標楷體" pitchFamily="65" charset="-120"/>
              </a:rPr>
              <a:t>準備過冬。</a:t>
            </a:r>
          </a:p>
        </p:txBody>
      </p:sp>
      <p:sp>
        <p:nvSpPr>
          <p:cNvPr id="2" name="Rectangle 8" descr="poButton"/>
          <p:cNvSpPr>
            <a:spLocks noChangeArrowheads="1"/>
          </p:cNvSpPr>
          <p:nvPr/>
        </p:nvSpPr>
        <p:spPr bwMode="auto">
          <a:xfrm>
            <a:off x="2078038" y="369888"/>
            <a:ext cx="3598862" cy="58816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pic>
        <p:nvPicPr>
          <p:cNvPr id="4110" name="Picture 14" descr="燕子窩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1300" y="4549775"/>
            <a:ext cx="2338388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 descr="蟻窩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51338"/>
            <a:ext cx="2690813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青蛙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8975" y="4786313"/>
            <a:ext cx="26860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4341" grpId="0"/>
      <p:bldP spid="143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373188" y="369888"/>
            <a:ext cx="6462712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冬天來了，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樹林裡滿地都是落葉。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小螞蟻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出來找吃的東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西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他發現樹林裡很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安靜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朋友們都到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哪裡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去了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呢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？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617913" y="3887788"/>
            <a:ext cx="5492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寂靜無聲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116138" y="2760663"/>
            <a:ext cx="5492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什麼地方、位置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011738" y="709613"/>
            <a:ext cx="549275" cy="516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行團體生活，有蟻后、工蟻、兵蟻之分</a:t>
            </a:r>
          </a:p>
        </p:txBody>
      </p:sp>
      <p:sp>
        <p:nvSpPr>
          <p:cNvPr id="4" name="Rectangle 7" descr="poButton"/>
          <p:cNvSpPr>
            <a:spLocks noChangeArrowheads="1"/>
          </p:cNvSpPr>
          <p:nvPr/>
        </p:nvSpPr>
        <p:spPr bwMode="auto">
          <a:xfrm>
            <a:off x="2665413" y="3548063"/>
            <a:ext cx="952500" cy="1285875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5" name="Rectangle 7" descr="poButton"/>
          <p:cNvSpPr>
            <a:spLocks noChangeArrowheads="1"/>
          </p:cNvSpPr>
          <p:nvPr/>
        </p:nvSpPr>
        <p:spPr bwMode="auto">
          <a:xfrm>
            <a:off x="4167188" y="369888"/>
            <a:ext cx="844550" cy="1687512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6" name="Rectangle 7" descr="poButton"/>
          <p:cNvSpPr>
            <a:spLocks noChangeArrowheads="1"/>
          </p:cNvSpPr>
          <p:nvPr/>
        </p:nvSpPr>
        <p:spPr bwMode="auto">
          <a:xfrm>
            <a:off x="1444625" y="2474913"/>
            <a:ext cx="549275" cy="17160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pic>
        <p:nvPicPr>
          <p:cNvPr id="5147" name="Picture 27" descr="螞蟻結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2088"/>
            <a:ext cx="7591425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7"/>
                  </p:tgtEl>
                </p:cond>
              </p:nextCondLst>
            </p:seq>
          </p:childTnLst>
        </p:cTn>
      </p:par>
    </p:tnLst>
    <p:bldLst>
      <p:bldP spid="24583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03213" y="369888"/>
            <a:ext cx="7940675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這時小螞蟻看見</a:t>
            </a:r>
            <a:r>
              <a:rPr lang="zh-TW" altLang="en-US" sz="2400" b="1">
                <a:latin typeface="華康標楷W5破音二" pitchFamily="66" charset="-120"/>
                <a:ea typeface="華康標楷W5破音二" pitchFamily="66" charset="-120"/>
              </a:rPr>
              <a:t>一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隻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麻雀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他急忙問：「麻雀姐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姐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燕子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為</a:t>
            </a:r>
            <a:r>
              <a:rPr lang="zh-TW" altLang="en-US" sz="2400" b="1">
                <a:latin typeface="華康標楷W5破音三" pitchFamily="66" charset="-120"/>
                <a:ea typeface="華康標楷W5破音三" pitchFamily="66" charset="-120"/>
              </a:rPr>
              <a:t>什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麼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都不見了？」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麻雀說：「天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冷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了，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他們去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南方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過冬，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要到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明年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春天才回來 。」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4013200" y="2935288"/>
            <a:ext cx="54927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氣溫低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559050" y="1947863"/>
            <a:ext cx="549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南邊、南部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073150" y="1350963"/>
            <a:ext cx="54927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今年的下一年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229600" y="2346325"/>
            <a:ext cx="9144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圓頭短尾，翅膀短小，善於跳躍，以穀粒和昆蟲為主要食物。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318125" y="369888"/>
            <a:ext cx="9144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體小翼大，尾長分叉成剪刀狀，飛行力強。</a:t>
            </a:r>
          </a:p>
        </p:txBody>
      </p:sp>
      <p:sp>
        <p:nvSpPr>
          <p:cNvPr id="6" name="Rectangle 7" descr="poButton"/>
          <p:cNvSpPr>
            <a:spLocks noChangeArrowheads="1"/>
          </p:cNvSpPr>
          <p:nvPr/>
        </p:nvSpPr>
        <p:spPr bwMode="auto">
          <a:xfrm>
            <a:off x="7639050" y="3633788"/>
            <a:ext cx="604838" cy="2495550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7" name="Rectangle 7" descr="poButton"/>
          <p:cNvSpPr>
            <a:spLocks noChangeArrowheads="1"/>
          </p:cNvSpPr>
          <p:nvPr/>
        </p:nvSpPr>
        <p:spPr bwMode="auto">
          <a:xfrm>
            <a:off x="4597400" y="257175"/>
            <a:ext cx="720725" cy="1223963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8" name="Rectangle 7" descr="poButton"/>
          <p:cNvSpPr>
            <a:spLocks noChangeArrowheads="1"/>
          </p:cNvSpPr>
          <p:nvPr/>
        </p:nvSpPr>
        <p:spPr bwMode="auto">
          <a:xfrm>
            <a:off x="3108325" y="2544763"/>
            <a:ext cx="904875" cy="987425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9" name="Rectangle 7" descr="poButton"/>
          <p:cNvSpPr>
            <a:spLocks noChangeArrowheads="1"/>
          </p:cNvSpPr>
          <p:nvPr/>
        </p:nvSpPr>
        <p:spPr bwMode="auto">
          <a:xfrm>
            <a:off x="1885950" y="1752600"/>
            <a:ext cx="673100" cy="118268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10" name="Rectangle 7" descr="poButton"/>
          <p:cNvSpPr>
            <a:spLocks noChangeArrowheads="1"/>
          </p:cNvSpPr>
          <p:nvPr/>
        </p:nvSpPr>
        <p:spPr bwMode="auto">
          <a:xfrm>
            <a:off x="392113" y="1052513"/>
            <a:ext cx="549275" cy="1492250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pic>
        <p:nvPicPr>
          <p:cNvPr id="24597" name="Picture 21" descr="麻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475" y="4881563"/>
            <a:ext cx="26955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8" name="Picture 22" descr="燕子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5950" y="4376738"/>
            <a:ext cx="2676525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5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5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98"/>
                  </p:tgtEl>
                </p:cond>
              </p:nextCondLst>
            </p:seq>
          </p:childTnLst>
        </p:cTn>
      </p:par>
    </p:tnLst>
    <p:bldLst>
      <p:bldP spid="24583" grpId="0"/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74688" y="369888"/>
            <a:ext cx="7940675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青蛙聽見了他們的話，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從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小河裡跳上來，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說：「小螞蟻，我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正想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找你，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和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你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告別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。」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小螞蟻問：「怎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麼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？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你也要到南方去？」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7323138" y="763588"/>
            <a:ext cx="5492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由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5892800" y="3881438"/>
            <a:ext cx="54927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剛好想做某事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322763" y="1724025"/>
            <a:ext cx="549275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辭別、說再見</a:t>
            </a:r>
          </a:p>
        </p:txBody>
      </p:sp>
      <p:sp>
        <p:nvSpPr>
          <p:cNvPr id="4" name="Rectangle 7" descr="poButton"/>
          <p:cNvSpPr>
            <a:spLocks noChangeArrowheads="1"/>
          </p:cNvSpPr>
          <p:nvPr/>
        </p:nvSpPr>
        <p:spPr bwMode="auto">
          <a:xfrm>
            <a:off x="3597275" y="1390650"/>
            <a:ext cx="725488" cy="126523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5" name="Rectangle 7" descr="poButton"/>
          <p:cNvSpPr>
            <a:spLocks noChangeArrowheads="1"/>
          </p:cNvSpPr>
          <p:nvPr/>
        </p:nvSpPr>
        <p:spPr bwMode="auto">
          <a:xfrm>
            <a:off x="5146675" y="3606800"/>
            <a:ext cx="549275" cy="1052513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6" name="Rectangle 7" descr="poButton"/>
          <p:cNvSpPr>
            <a:spLocks noChangeArrowheads="1"/>
          </p:cNvSpPr>
          <p:nvPr/>
        </p:nvSpPr>
        <p:spPr bwMode="auto">
          <a:xfrm>
            <a:off x="6442075" y="469900"/>
            <a:ext cx="881063" cy="585788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4583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674688" y="369888"/>
            <a:ext cx="7940675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青蛙說</a:t>
            </a:r>
            <a:r>
              <a:rPr lang="zh-TW" altLang="en-US" sz="2400" b="1">
                <a:ea typeface="標楷體" pitchFamily="65" charset="-120"/>
              </a:rPr>
              <a:t>：「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不</a:t>
            </a:r>
            <a:r>
              <a:rPr lang="zh-TW" altLang="en-US" sz="2400" b="1">
                <a:ea typeface="標楷體" pitchFamily="65" charset="-120"/>
              </a:rPr>
              <a:t>，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不</a:t>
            </a:r>
            <a:r>
              <a:rPr lang="zh-TW" altLang="en-US" sz="2400" b="1">
                <a:ea typeface="標楷體" pitchFamily="65" charset="-120"/>
              </a:rPr>
              <a:t>，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我要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睡</a:t>
            </a:r>
            <a:r>
              <a:rPr lang="zh-TW" altLang="en-US" sz="2400" b="1">
                <a:solidFill>
                  <a:srgbClr val="0000FF"/>
                </a:solidFill>
                <a:latin typeface="華康標楷W5破音一" pitchFamily="66" charset="-120"/>
                <a:ea typeface="華康標楷W5破音一" pitchFamily="66" charset="-120"/>
              </a:rPr>
              <a:t>覺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去</a:t>
            </a:r>
            <a:r>
              <a:rPr lang="zh-TW" altLang="en-US" sz="2400" b="1">
                <a:ea typeface="標楷體" pitchFamily="65" charset="-120"/>
              </a:rPr>
              <a:t>。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整個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冬天</a:t>
            </a:r>
            <a:r>
              <a:rPr lang="zh-TW" altLang="en-US" sz="2400" b="1">
                <a:ea typeface="標楷體" pitchFamily="65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我們都睡在</a:t>
            </a:r>
            <a:r>
              <a:rPr lang="zh-TW" altLang="en-US" sz="2400" b="1">
                <a:solidFill>
                  <a:srgbClr val="0000FF"/>
                </a:solidFill>
                <a:latin typeface="華康標楷W5注音" pitchFamily="66" charset="-120"/>
                <a:ea typeface="華康標楷W5注音" pitchFamily="66" charset="-120"/>
              </a:rPr>
              <a:t>洞裡</a:t>
            </a:r>
            <a:r>
              <a:rPr lang="zh-TW" altLang="en-US" sz="2400" b="1">
                <a:ea typeface="標楷體" pitchFamily="65" charset="-120"/>
              </a:rPr>
              <a:t>，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不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吃不動</a:t>
            </a:r>
            <a:r>
              <a:rPr lang="zh-TW" altLang="en-US" sz="2400" b="1">
                <a:ea typeface="標楷體" pitchFamily="65" charset="-120"/>
              </a:rPr>
              <a:t>，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直到明年春天再出來</a:t>
            </a:r>
            <a:r>
              <a:rPr lang="zh-TW" altLang="en-US" sz="2400" b="1">
                <a:ea typeface="標楷體" pitchFamily="65" charset="-120"/>
              </a:rPr>
              <a:t>。」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小螞蟻想</a:t>
            </a:r>
            <a:r>
              <a:rPr lang="zh-TW" altLang="en-US" sz="2400" b="1"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我也要多找些</a:t>
            </a:r>
          </a:p>
          <a:p>
            <a:pPr>
              <a:spcBef>
                <a:spcPct val="100000"/>
              </a:spcBef>
              <a:spcAft>
                <a:spcPct val="200000"/>
              </a:spcAft>
            </a:pP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吃的東</a:t>
            </a:r>
            <a:r>
              <a:rPr lang="zh-TW" altLang="en-US" sz="2400" b="1">
                <a:latin typeface="華康標楷W5破音一" pitchFamily="66" charset="-120"/>
                <a:ea typeface="華康標楷W5破音一" pitchFamily="66" charset="-120"/>
              </a:rPr>
              <a:t>西</a:t>
            </a:r>
            <a:r>
              <a:rPr lang="zh-TW" altLang="en-US" sz="2400" b="1">
                <a:latin typeface="華康標楷W5注音" pitchFamily="66" charset="-120"/>
                <a:ea typeface="華康標楷W5注音" pitchFamily="66" charset="-120"/>
              </a:rPr>
              <a:t>來過冬了</a:t>
            </a:r>
            <a:r>
              <a:rPr lang="zh-TW" altLang="en-US" sz="2400" b="1">
                <a:ea typeface="標楷體" pitchFamily="65" charset="-120"/>
              </a:rPr>
              <a:t>。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7299325" y="714375"/>
            <a:ext cx="54927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全部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7108825" y="4470400"/>
            <a:ext cx="9144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閉上眼睛進入睡眠狀態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846763" y="2833688"/>
            <a:ext cx="5492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TW" altLang="en-US" sz="2400" b="1">
                <a:solidFill>
                  <a:srgbClr val="FF0000"/>
                </a:solidFill>
                <a:ea typeface="標楷體" pitchFamily="65" charset="-120"/>
              </a:rPr>
              <a:t>洞穴裡面</a:t>
            </a:r>
          </a:p>
        </p:txBody>
      </p:sp>
      <p:sp>
        <p:nvSpPr>
          <p:cNvPr id="4" name="Rectangle 7" descr="poButton"/>
          <p:cNvSpPr>
            <a:spLocks noChangeArrowheads="1"/>
          </p:cNvSpPr>
          <p:nvPr/>
        </p:nvSpPr>
        <p:spPr bwMode="auto">
          <a:xfrm>
            <a:off x="7848600" y="4760913"/>
            <a:ext cx="914400" cy="1335087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5" name="Rectangle 7" descr="poButton"/>
          <p:cNvSpPr>
            <a:spLocks noChangeArrowheads="1"/>
          </p:cNvSpPr>
          <p:nvPr/>
        </p:nvSpPr>
        <p:spPr bwMode="auto">
          <a:xfrm>
            <a:off x="5121275" y="2601913"/>
            <a:ext cx="725488" cy="1285875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  <p:sp>
        <p:nvSpPr>
          <p:cNvPr id="6" name="Rectangle 7" descr="poButton"/>
          <p:cNvSpPr>
            <a:spLocks noChangeArrowheads="1"/>
          </p:cNvSpPr>
          <p:nvPr/>
        </p:nvSpPr>
        <p:spPr bwMode="auto">
          <a:xfrm>
            <a:off x="6559550" y="369888"/>
            <a:ext cx="739775" cy="1033462"/>
          </a:xfrm>
          <a:prstGeom prst="rect">
            <a:avLst/>
          </a:prstGeom>
          <a:solidFill>
            <a:srgbClr val="000000">
              <a:alpha val="1176"/>
            </a:srgbClr>
          </a:solidFill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4583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11"/>
          <p:cNvSpPr>
            <a:spLocks noChangeArrowheads="1"/>
          </p:cNvSpPr>
          <p:nvPr/>
        </p:nvSpPr>
        <p:spPr bwMode="auto">
          <a:xfrm flipH="1">
            <a:off x="7845425" y="296863"/>
            <a:ext cx="1190625" cy="2544762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TW" altLang="en-US" sz="3600" b="1">
                <a:solidFill>
                  <a:srgbClr val="0000FF"/>
                </a:solidFill>
                <a:ea typeface="標楷體" pitchFamily="65" charset="-120"/>
              </a:rPr>
              <a:t>字形辨別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5162550" y="2916238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也要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707188" y="2916238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地上</a:t>
            </a:r>
          </a:p>
        </p:txBody>
      </p:sp>
      <p:cxnSp>
        <p:nvCxnSpPr>
          <p:cNvPr id="9244" name="AutoShape 28"/>
          <p:cNvCxnSpPr>
            <a:cxnSpLocks noChangeShapeType="1"/>
            <a:endCxn id="9235" idx="0"/>
          </p:cNvCxnSpPr>
          <p:nvPr/>
        </p:nvCxnSpPr>
        <p:spPr bwMode="auto">
          <a:xfrm rot="5400000">
            <a:off x="5215732" y="2567781"/>
            <a:ext cx="692150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46" name="AutoShape 30"/>
          <p:cNvCxnSpPr>
            <a:cxnSpLocks noChangeShapeType="1"/>
            <a:endCxn id="9237" idx="0"/>
          </p:cNvCxnSpPr>
          <p:nvPr/>
        </p:nvCxnSpPr>
        <p:spPr bwMode="auto">
          <a:xfrm rot="16200000" flipH="1">
            <a:off x="6776244" y="2588419"/>
            <a:ext cx="6540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5842000" y="146050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也</a:t>
            </a:r>
          </a:p>
        </p:txBody>
      </p:sp>
      <p:sp>
        <p:nvSpPr>
          <p:cNvPr id="9224" name="AutoShape 43"/>
          <p:cNvSpPr>
            <a:spLocks/>
          </p:cNvSpPr>
          <p:nvPr/>
        </p:nvSpPr>
        <p:spPr bwMode="auto">
          <a:xfrm rot="-5400000">
            <a:off x="5280819" y="-384969"/>
            <a:ext cx="488950" cy="3157538"/>
          </a:xfrm>
          <a:prstGeom prst="rightBrace">
            <a:avLst>
              <a:gd name="adj1" fmla="val 538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3690938" y="2871788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池塘</a:t>
            </a:r>
          </a:p>
        </p:txBody>
      </p:sp>
      <p:cxnSp>
        <p:nvCxnSpPr>
          <p:cNvPr id="9263" name="AutoShape 47"/>
          <p:cNvCxnSpPr>
            <a:cxnSpLocks noChangeShapeType="1"/>
            <a:endCxn id="9261" idx="0"/>
          </p:cNvCxnSpPr>
          <p:nvPr/>
        </p:nvCxnSpPr>
        <p:spPr bwMode="auto">
          <a:xfrm rot="16200000" flipH="1">
            <a:off x="3759994" y="2543969"/>
            <a:ext cx="6540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4454525" y="146050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池</a:t>
            </a:r>
          </a:p>
        </p:txBody>
      </p:sp>
      <p:sp>
        <p:nvSpPr>
          <p:cNvPr id="9228" name="AutoShape 43"/>
          <p:cNvSpPr>
            <a:spLocks/>
          </p:cNvSpPr>
          <p:nvPr/>
        </p:nvSpPr>
        <p:spPr bwMode="auto">
          <a:xfrm rot="-5400000">
            <a:off x="1424782" y="32543"/>
            <a:ext cx="488950" cy="2322513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979613" y="2871788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回家</a:t>
            </a:r>
          </a:p>
        </p:txBody>
      </p:sp>
      <p:cxnSp>
        <p:nvCxnSpPr>
          <p:cNvPr id="3" name="AutoShape 28"/>
          <p:cNvCxnSpPr>
            <a:cxnSpLocks noChangeShapeType="1"/>
          </p:cNvCxnSpPr>
          <p:nvPr/>
        </p:nvCxnSpPr>
        <p:spPr bwMode="auto">
          <a:xfrm rot="5400000">
            <a:off x="2032794" y="2523332"/>
            <a:ext cx="692150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2659063" y="1460500"/>
            <a:ext cx="531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回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08000" y="2827338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口袋</a:t>
            </a:r>
          </a:p>
        </p:txBody>
      </p:sp>
      <p:cxnSp>
        <p:nvCxnSpPr>
          <p:cNvPr id="6" name="AutoShape 47"/>
          <p:cNvCxnSpPr>
            <a:cxnSpLocks noChangeShapeType="1"/>
          </p:cNvCxnSpPr>
          <p:nvPr/>
        </p:nvCxnSpPr>
        <p:spPr bwMode="auto">
          <a:xfrm rot="16200000" flipH="1">
            <a:off x="577057" y="2499519"/>
            <a:ext cx="6540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" name="Text Box 49"/>
          <p:cNvSpPr txBox="1">
            <a:spLocks noChangeArrowheads="1"/>
          </p:cNvSpPr>
          <p:nvPr/>
        </p:nvSpPr>
        <p:spPr bwMode="auto">
          <a:xfrm>
            <a:off x="1114425" y="146050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口</a:t>
            </a:r>
          </a:p>
        </p:txBody>
      </p:sp>
      <p:pic>
        <p:nvPicPr>
          <p:cNvPr id="26686" name="Picture 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7188" y="1525588"/>
            <a:ext cx="793750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7385050" y="1462088"/>
            <a:ext cx="53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地</a:t>
            </a:r>
          </a:p>
        </p:txBody>
      </p:sp>
      <p:sp>
        <p:nvSpPr>
          <p:cNvPr id="26687" name="Rectangle 63"/>
          <p:cNvSpPr>
            <a:spLocks noChangeArrowheads="1"/>
          </p:cNvSpPr>
          <p:nvPr/>
        </p:nvSpPr>
        <p:spPr bwMode="auto">
          <a:xfrm>
            <a:off x="5086350" y="1255713"/>
            <a:ext cx="946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6000">
                <a:ea typeface="標楷體" pitchFamily="65" charset="-120"/>
              </a:rPr>
              <a:t>也</a:t>
            </a:r>
          </a:p>
        </p:txBody>
      </p:sp>
      <p:pic>
        <p:nvPicPr>
          <p:cNvPr id="26688" name="Picture 6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8238" y="1482725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89" name="Picture 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1525588"/>
            <a:ext cx="6858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90" name="Rectangle 66"/>
          <p:cNvSpPr>
            <a:spLocks noChangeArrowheads="1"/>
          </p:cNvSpPr>
          <p:nvPr/>
        </p:nvSpPr>
        <p:spPr bwMode="auto">
          <a:xfrm>
            <a:off x="430213" y="1338263"/>
            <a:ext cx="946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6000">
                <a:ea typeface="標楷體" pitchFamily="65" charset="-120"/>
              </a:rPr>
              <a:t>口</a:t>
            </a:r>
          </a:p>
        </p:txBody>
      </p:sp>
      <p:sp>
        <p:nvSpPr>
          <p:cNvPr id="26691" name="Rectangle 67"/>
          <p:cNvSpPr>
            <a:spLocks noChangeArrowheads="1"/>
          </p:cNvSpPr>
          <p:nvPr/>
        </p:nvSpPr>
        <p:spPr bwMode="auto">
          <a:xfrm>
            <a:off x="3497263" y="812800"/>
            <a:ext cx="4419600" cy="3322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6692" name="Rectangle 68"/>
          <p:cNvSpPr>
            <a:spLocks noChangeArrowheads="1"/>
          </p:cNvSpPr>
          <p:nvPr/>
        </p:nvSpPr>
        <p:spPr bwMode="auto">
          <a:xfrm>
            <a:off x="215900" y="811213"/>
            <a:ext cx="2859088" cy="3324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8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6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8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6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8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6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8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6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90"/>
                  </p:tgtEl>
                </p:cond>
              </p:nextCondLst>
            </p:seq>
          </p:childTnLst>
        </p:cTn>
      </p:par>
    </p:tnLst>
    <p:bldLst>
      <p:bldP spid="9235" grpId="0"/>
      <p:bldP spid="9237" grpId="0"/>
      <p:bldP spid="9247" grpId="0"/>
      <p:bldP spid="9261" grpId="0"/>
      <p:bldP spid="9265" grpId="0"/>
      <p:bldP spid="2" grpId="0"/>
      <p:bldP spid="4" grpId="0"/>
      <p:bldP spid="5" grpId="0"/>
      <p:bldP spid="7" grpId="0"/>
      <p:bldP spid="9248" grpId="0"/>
      <p:bldP spid="26691" grpId="0" animBg="1"/>
      <p:bldP spid="26691" grpId="1" animBg="1"/>
      <p:bldP spid="26691" grpId="2" animBg="1"/>
      <p:bldP spid="266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1"/>
          <p:cNvSpPr>
            <a:spLocks noChangeArrowheads="1"/>
          </p:cNvSpPr>
          <p:nvPr/>
        </p:nvSpPr>
        <p:spPr bwMode="auto">
          <a:xfrm flipH="1">
            <a:off x="7845425" y="296863"/>
            <a:ext cx="1190625" cy="2544762"/>
          </a:xfrm>
          <a:prstGeom prst="vertic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zh-TW" altLang="en-US" sz="3600" b="1">
                <a:solidFill>
                  <a:srgbClr val="0000FF"/>
                </a:solidFill>
                <a:ea typeface="標楷體" pitchFamily="65" charset="-120"/>
              </a:rPr>
              <a:t>字形辨別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5162550" y="221615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媽媽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707188" y="221615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螞蟻</a:t>
            </a:r>
          </a:p>
        </p:txBody>
      </p:sp>
      <p:cxnSp>
        <p:nvCxnSpPr>
          <p:cNvPr id="9244" name="AutoShape 28"/>
          <p:cNvCxnSpPr>
            <a:cxnSpLocks noChangeShapeType="1"/>
            <a:endCxn id="9235" idx="0"/>
          </p:cNvCxnSpPr>
          <p:nvPr/>
        </p:nvCxnSpPr>
        <p:spPr bwMode="auto">
          <a:xfrm rot="5400000">
            <a:off x="5215732" y="1867693"/>
            <a:ext cx="692150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46" name="AutoShape 30"/>
          <p:cNvCxnSpPr>
            <a:cxnSpLocks noChangeShapeType="1"/>
            <a:endCxn id="9237" idx="0"/>
          </p:cNvCxnSpPr>
          <p:nvPr/>
        </p:nvCxnSpPr>
        <p:spPr bwMode="auto">
          <a:xfrm rot="16200000" flipH="1">
            <a:off x="6776244" y="1888331"/>
            <a:ext cx="6540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5842000" y="760413"/>
            <a:ext cx="53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媽</a:t>
            </a:r>
          </a:p>
        </p:txBody>
      </p:sp>
      <p:sp>
        <p:nvSpPr>
          <p:cNvPr id="10248" name="AutoShape 43"/>
          <p:cNvSpPr>
            <a:spLocks/>
          </p:cNvSpPr>
          <p:nvPr/>
        </p:nvSpPr>
        <p:spPr bwMode="auto">
          <a:xfrm rot="-5400000">
            <a:off x="5280819" y="-1085056"/>
            <a:ext cx="488950" cy="3157538"/>
          </a:xfrm>
          <a:prstGeom prst="rightBrace">
            <a:avLst>
              <a:gd name="adj1" fmla="val 5381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sp>
        <p:nvSpPr>
          <p:cNvPr id="9261" name="Text Box 45"/>
          <p:cNvSpPr txBox="1">
            <a:spLocks noChangeArrowheads="1"/>
          </p:cNvSpPr>
          <p:nvPr/>
        </p:nvSpPr>
        <p:spPr bwMode="auto">
          <a:xfrm>
            <a:off x="3690938" y="217170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好嗎</a:t>
            </a:r>
          </a:p>
        </p:txBody>
      </p:sp>
      <p:cxnSp>
        <p:nvCxnSpPr>
          <p:cNvPr id="9263" name="AutoShape 47"/>
          <p:cNvCxnSpPr>
            <a:cxnSpLocks noChangeShapeType="1"/>
            <a:endCxn id="9261" idx="0"/>
          </p:cNvCxnSpPr>
          <p:nvPr/>
        </p:nvCxnSpPr>
        <p:spPr bwMode="auto">
          <a:xfrm rot="16200000" flipH="1">
            <a:off x="3759994" y="1843881"/>
            <a:ext cx="6540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4454525" y="760413"/>
            <a:ext cx="53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嗎</a:t>
            </a:r>
          </a:p>
        </p:txBody>
      </p:sp>
      <p:sp>
        <p:nvSpPr>
          <p:cNvPr id="10252" name="AutoShape 43"/>
          <p:cNvSpPr>
            <a:spLocks/>
          </p:cNvSpPr>
          <p:nvPr/>
        </p:nvSpPr>
        <p:spPr bwMode="auto">
          <a:xfrm rot="-5400000">
            <a:off x="1424782" y="-667544"/>
            <a:ext cx="488950" cy="2322513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1979613" y="217170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直接</a:t>
            </a:r>
          </a:p>
        </p:txBody>
      </p:sp>
      <p:cxnSp>
        <p:nvCxnSpPr>
          <p:cNvPr id="3" name="AutoShape 28"/>
          <p:cNvCxnSpPr>
            <a:cxnSpLocks noChangeShapeType="1"/>
          </p:cNvCxnSpPr>
          <p:nvPr/>
        </p:nvCxnSpPr>
        <p:spPr bwMode="auto">
          <a:xfrm rot="5400000">
            <a:off x="2032794" y="1823244"/>
            <a:ext cx="692150" cy="47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4" name="Text Box 31"/>
          <p:cNvSpPr txBox="1">
            <a:spLocks noChangeArrowheads="1"/>
          </p:cNvSpPr>
          <p:nvPr/>
        </p:nvSpPr>
        <p:spPr bwMode="auto">
          <a:xfrm>
            <a:off x="2659063" y="760413"/>
            <a:ext cx="5318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直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08000" y="212725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真好</a:t>
            </a:r>
          </a:p>
        </p:txBody>
      </p:sp>
      <p:cxnSp>
        <p:nvCxnSpPr>
          <p:cNvPr id="6" name="AutoShape 47"/>
          <p:cNvCxnSpPr>
            <a:cxnSpLocks noChangeShapeType="1"/>
          </p:cNvCxnSpPr>
          <p:nvPr/>
        </p:nvCxnSpPr>
        <p:spPr bwMode="auto">
          <a:xfrm rot="16200000" flipH="1">
            <a:off x="577057" y="1799431"/>
            <a:ext cx="654050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7" name="Text Box 49"/>
          <p:cNvSpPr txBox="1">
            <a:spLocks noChangeArrowheads="1"/>
          </p:cNvSpPr>
          <p:nvPr/>
        </p:nvSpPr>
        <p:spPr bwMode="auto">
          <a:xfrm>
            <a:off x="1114425" y="760413"/>
            <a:ext cx="531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真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7385050" y="762000"/>
            <a:ext cx="5318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螞</a:t>
            </a:r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1979613" y="592138"/>
            <a:ext cx="869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TW" altLang="en-US" sz="5400">
                <a:ea typeface="標楷體" pitchFamily="65" charset="-120"/>
              </a:rPr>
              <a:t>直</a:t>
            </a:r>
          </a:p>
        </p:txBody>
      </p:sp>
      <p:pic>
        <p:nvPicPr>
          <p:cNvPr id="27675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6675" y="782638"/>
            <a:ext cx="8096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6" name="Picture 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7188" y="782638"/>
            <a:ext cx="7810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7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2050" y="752475"/>
            <a:ext cx="7715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8" name="Picture 3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3" y="687388"/>
            <a:ext cx="6762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425825" y="112713"/>
            <a:ext cx="4419600" cy="3322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215900" y="157163"/>
            <a:ext cx="2859088" cy="3322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67" name="AutoShape 43"/>
          <p:cNvSpPr>
            <a:spLocks/>
          </p:cNvSpPr>
          <p:nvPr/>
        </p:nvSpPr>
        <p:spPr bwMode="auto">
          <a:xfrm rot="-5400000">
            <a:off x="4194969" y="2610644"/>
            <a:ext cx="488950" cy="2322512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zh-TW" altLang="en-US"/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4749800" y="537845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明白</a:t>
            </a:r>
          </a:p>
        </p:txBody>
      </p:sp>
      <p:cxnSp>
        <p:nvCxnSpPr>
          <p:cNvPr id="9" name="AutoShape 28"/>
          <p:cNvCxnSpPr>
            <a:cxnSpLocks noChangeShapeType="1"/>
          </p:cNvCxnSpPr>
          <p:nvPr/>
        </p:nvCxnSpPr>
        <p:spPr bwMode="auto">
          <a:xfrm rot="5400000">
            <a:off x="4802982" y="5029993"/>
            <a:ext cx="692150" cy="47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5360988" y="3898900"/>
            <a:ext cx="531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明</a:t>
            </a:r>
          </a:p>
        </p:txBody>
      </p:sp>
      <p:sp>
        <p:nvSpPr>
          <p:cNvPr id="11" name="Text Box 45"/>
          <p:cNvSpPr txBox="1">
            <a:spLocks noChangeArrowheads="1"/>
          </p:cNvSpPr>
          <p:nvPr/>
        </p:nvSpPr>
        <p:spPr bwMode="auto">
          <a:xfrm>
            <a:off x="3278188" y="5334000"/>
            <a:ext cx="793750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4000" b="1">
                <a:solidFill>
                  <a:srgbClr val="0000FF"/>
                </a:solidFill>
                <a:ea typeface="標楷體" pitchFamily="65" charset="-120"/>
              </a:rPr>
              <a:t>朋友</a:t>
            </a:r>
          </a:p>
        </p:txBody>
      </p:sp>
      <p:cxnSp>
        <p:nvCxnSpPr>
          <p:cNvPr id="12" name="AutoShape 47"/>
          <p:cNvCxnSpPr>
            <a:cxnSpLocks noChangeShapeType="1"/>
          </p:cNvCxnSpPr>
          <p:nvPr/>
        </p:nvCxnSpPr>
        <p:spPr bwMode="auto">
          <a:xfrm rot="16200000" flipH="1">
            <a:off x="3347244" y="5006181"/>
            <a:ext cx="65405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3" name="Text Box 49"/>
          <p:cNvSpPr txBox="1">
            <a:spLocks noChangeArrowheads="1"/>
          </p:cNvSpPr>
          <p:nvPr/>
        </p:nvSpPr>
        <p:spPr bwMode="auto">
          <a:xfrm>
            <a:off x="3884613" y="3898900"/>
            <a:ext cx="5318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zh-TW" altLang="en-US" sz="5400" b="1">
                <a:latin typeface="華康寬注音(標楷W5)" pitchFamily="66" charset="-120"/>
                <a:ea typeface="華康寬注音(標楷W5)" pitchFamily="66" charset="-120"/>
              </a:rPr>
              <a:t>朋</a:t>
            </a:r>
          </a:p>
        </p:txBody>
      </p:sp>
      <p:pic>
        <p:nvPicPr>
          <p:cNvPr id="27689" name="Picture 4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79963" y="4016375"/>
            <a:ext cx="7334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90" name="Picture 4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8188" y="4016375"/>
            <a:ext cx="7048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88" name="Rectangle 40"/>
          <p:cNvSpPr>
            <a:spLocks noChangeArrowheads="1"/>
          </p:cNvSpPr>
          <p:nvPr/>
        </p:nvSpPr>
        <p:spPr bwMode="auto">
          <a:xfrm>
            <a:off x="2982913" y="3435350"/>
            <a:ext cx="2859087" cy="3322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6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7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7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7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76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9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7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90"/>
                  </p:tgtEl>
                </p:cond>
              </p:nextCondLst>
            </p:seq>
          </p:childTnLst>
        </p:cTn>
      </p:par>
    </p:tnLst>
    <p:bldLst>
      <p:bldP spid="9235" grpId="0"/>
      <p:bldP spid="9237" grpId="0"/>
      <p:bldP spid="9247" grpId="0"/>
      <p:bldP spid="9261" grpId="0"/>
      <p:bldP spid="9265" grpId="0"/>
      <p:bldP spid="2" grpId="0"/>
      <p:bldP spid="4" grpId="0"/>
      <p:bldP spid="5" grpId="0"/>
      <p:bldP spid="7" grpId="0"/>
      <p:bldP spid="9248" grpId="0"/>
      <p:bldP spid="27673" grpId="0" animBg="1"/>
      <p:bldP spid="27673" grpId="1" animBg="1"/>
      <p:bldP spid="27673" grpId="2" animBg="1"/>
      <p:bldP spid="27674" grpId="0" animBg="1"/>
      <p:bldP spid="27674" grpId="1" animBg="1"/>
      <p:bldP spid="27674" grpId="2" animBg="1"/>
      <p:bldP spid="8" grpId="0"/>
      <p:bldP spid="10" grpId="0"/>
      <p:bldP spid="11" grpId="0"/>
      <p:bldP spid="13" grpId="0"/>
      <p:bldP spid="27688" grpId="0" animBg="1"/>
    </p:bld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</TotalTime>
  <Words>508</Words>
  <Application>Microsoft Office PowerPoint</Application>
  <PresentationFormat>如螢幕大小 (4:3)</PresentationFormat>
  <Paragraphs>142</Paragraphs>
  <Slides>12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23" baseType="lpstr">
      <vt:lpstr>Arial</vt:lpstr>
      <vt:lpstr>新細明體</vt:lpstr>
      <vt:lpstr>Calibri</vt:lpstr>
      <vt:lpstr>標楷體</vt:lpstr>
      <vt:lpstr>華康標楷W5注音</vt:lpstr>
      <vt:lpstr>華康標楷W5破音一</vt:lpstr>
      <vt:lpstr>華康標楷W5破音二</vt:lpstr>
      <vt:lpstr>華康標楷W5破音三</vt:lpstr>
      <vt:lpstr>華康寬注音(標楷W5)</vt:lpstr>
      <vt:lpstr>華康寬破音一(標楷W5)</vt:lpstr>
      <vt:lpstr>預設簡報設計</vt:lpstr>
      <vt:lpstr>第二單元    奇妙的大自然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第一單元    美麗的台灣</dc:title>
  <dc:creator>未知的使用者</dc:creator>
  <cp:lastModifiedBy>Valued Acer Customer</cp:lastModifiedBy>
  <cp:revision>76</cp:revision>
  <dcterms:created xsi:type="dcterms:W3CDTF">2011-09-02T03:38:21Z</dcterms:created>
  <dcterms:modified xsi:type="dcterms:W3CDTF">2014-09-30T05:35:59Z</dcterms:modified>
</cp:coreProperties>
</file>